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Default Extension="emf" ContentType="image/x-emf"/>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182" r:id="rId1"/>
  </p:sldMasterIdLst>
  <p:notesMasterIdLst>
    <p:notesMasterId r:id="rId84"/>
  </p:notesMasterIdLst>
  <p:handoutMasterIdLst>
    <p:handoutMasterId r:id="rId85"/>
  </p:handoutMasterIdLst>
  <p:sldIdLst>
    <p:sldId id="613" r:id="rId2"/>
    <p:sldId id="614" r:id="rId3"/>
    <p:sldId id="470" r:id="rId4"/>
    <p:sldId id="552" r:id="rId5"/>
    <p:sldId id="553" r:id="rId6"/>
    <p:sldId id="517" r:id="rId7"/>
    <p:sldId id="452" r:id="rId8"/>
    <p:sldId id="453" r:id="rId9"/>
    <p:sldId id="615" r:id="rId10"/>
    <p:sldId id="454" r:id="rId11"/>
    <p:sldId id="538" r:id="rId12"/>
    <p:sldId id="539" r:id="rId13"/>
    <p:sldId id="458" r:id="rId14"/>
    <p:sldId id="471" r:id="rId15"/>
    <p:sldId id="459" r:id="rId16"/>
    <p:sldId id="540" r:id="rId17"/>
    <p:sldId id="460" r:id="rId18"/>
    <p:sldId id="541" r:id="rId19"/>
    <p:sldId id="464" r:id="rId20"/>
    <p:sldId id="472" r:id="rId21"/>
    <p:sldId id="542" r:id="rId22"/>
    <p:sldId id="544" r:id="rId23"/>
    <p:sldId id="532" r:id="rId24"/>
    <p:sldId id="500" r:id="rId25"/>
    <p:sldId id="546" r:id="rId26"/>
    <p:sldId id="534" r:id="rId27"/>
    <p:sldId id="529" r:id="rId28"/>
    <p:sldId id="547" r:id="rId29"/>
    <p:sldId id="549" r:id="rId30"/>
    <p:sldId id="550" r:id="rId31"/>
    <p:sldId id="551" r:id="rId32"/>
    <p:sldId id="530" r:id="rId33"/>
    <p:sldId id="525" r:id="rId34"/>
    <p:sldId id="554" r:id="rId35"/>
    <p:sldId id="604" r:id="rId36"/>
    <p:sldId id="605" r:id="rId37"/>
    <p:sldId id="606" r:id="rId38"/>
    <p:sldId id="607" r:id="rId39"/>
    <p:sldId id="612" r:id="rId40"/>
    <p:sldId id="557" r:id="rId41"/>
    <p:sldId id="616" r:id="rId42"/>
    <p:sldId id="559" r:id="rId43"/>
    <p:sldId id="560" r:id="rId44"/>
    <p:sldId id="563" r:id="rId45"/>
    <p:sldId id="564" r:id="rId46"/>
    <p:sldId id="565" r:id="rId47"/>
    <p:sldId id="567" r:id="rId48"/>
    <p:sldId id="568" r:id="rId49"/>
    <p:sldId id="569" r:id="rId50"/>
    <p:sldId id="570" r:id="rId51"/>
    <p:sldId id="571" r:id="rId52"/>
    <p:sldId id="572" r:id="rId53"/>
    <p:sldId id="573" r:id="rId54"/>
    <p:sldId id="574" r:id="rId55"/>
    <p:sldId id="575" r:id="rId56"/>
    <p:sldId id="576" r:id="rId57"/>
    <p:sldId id="577" r:id="rId58"/>
    <p:sldId id="578" r:id="rId59"/>
    <p:sldId id="579" r:id="rId60"/>
    <p:sldId id="580" r:id="rId61"/>
    <p:sldId id="581" r:id="rId62"/>
    <p:sldId id="582" r:id="rId63"/>
    <p:sldId id="583" r:id="rId64"/>
    <p:sldId id="584" r:id="rId65"/>
    <p:sldId id="585" r:id="rId66"/>
    <p:sldId id="586" r:id="rId67"/>
    <p:sldId id="588" r:id="rId68"/>
    <p:sldId id="555" r:id="rId69"/>
    <p:sldId id="590" r:id="rId70"/>
    <p:sldId id="591" r:id="rId71"/>
    <p:sldId id="592" r:id="rId72"/>
    <p:sldId id="593" r:id="rId73"/>
    <p:sldId id="594" r:id="rId74"/>
    <p:sldId id="595" r:id="rId75"/>
    <p:sldId id="596" r:id="rId76"/>
    <p:sldId id="597" r:id="rId77"/>
    <p:sldId id="598" r:id="rId78"/>
    <p:sldId id="599" r:id="rId79"/>
    <p:sldId id="600" r:id="rId80"/>
    <p:sldId id="602" r:id="rId81"/>
    <p:sldId id="603" r:id="rId82"/>
    <p:sldId id="617" r:id="rId83"/>
  </p:sldIdLst>
  <p:sldSz cx="9144000" cy="6858000" type="screen4x3"/>
  <p:notesSz cx="6858000" cy="9144000"/>
  <p:defaultTextStyle>
    <a:defPPr>
      <a:defRPr lang="fr-FR"/>
    </a:defPPr>
    <a:lvl1pPr algn="l" rtl="0" fontAlgn="base">
      <a:spcBef>
        <a:spcPct val="0"/>
      </a:spcBef>
      <a:spcAft>
        <a:spcPct val="0"/>
      </a:spcAft>
      <a:defRPr sz="2000" kern="1200">
        <a:solidFill>
          <a:schemeClr val="tx1"/>
        </a:solidFill>
        <a:latin typeface="Arial" charset="0"/>
        <a:ea typeface="+mn-ea"/>
        <a:cs typeface="Arial" charset="0"/>
      </a:defRPr>
    </a:lvl1pPr>
    <a:lvl2pPr marL="457200" algn="l" rtl="0" fontAlgn="base">
      <a:spcBef>
        <a:spcPct val="0"/>
      </a:spcBef>
      <a:spcAft>
        <a:spcPct val="0"/>
      </a:spcAft>
      <a:defRPr sz="2000" kern="1200">
        <a:solidFill>
          <a:schemeClr val="tx1"/>
        </a:solidFill>
        <a:latin typeface="Arial" charset="0"/>
        <a:ea typeface="+mn-ea"/>
        <a:cs typeface="Arial" charset="0"/>
      </a:defRPr>
    </a:lvl2pPr>
    <a:lvl3pPr marL="914400" algn="l" rtl="0" fontAlgn="base">
      <a:spcBef>
        <a:spcPct val="0"/>
      </a:spcBef>
      <a:spcAft>
        <a:spcPct val="0"/>
      </a:spcAft>
      <a:defRPr sz="2000" kern="1200">
        <a:solidFill>
          <a:schemeClr val="tx1"/>
        </a:solidFill>
        <a:latin typeface="Arial" charset="0"/>
        <a:ea typeface="+mn-ea"/>
        <a:cs typeface="Arial" charset="0"/>
      </a:defRPr>
    </a:lvl3pPr>
    <a:lvl4pPr marL="1371600" algn="l" rtl="0" fontAlgn="base">
      <a:spcBef>
        <a:spcPct val="0"/>
      </a:spcBef>
      <a:spcAft>
        <a:spcPct val="0"/>
      </a:spcAft>
      <a:defRPr sz="2000" kern="1200">
        <a:solidFill>
          <a:schemeClr val="tx1"/>
        </a:solidFill>
        <a:latin typeface="Arial" charset="0"/>
        <a:ea typeface="+mn-ea"/>
        <a:cs typeface="Arial" charset="0"/>
      </a:defRPr>
    </a:lvl4pPr>
    <a:lvl5pPr marL="1828800" algn="l" rtl="0" fontAlgn="base">
      <a:spcBef>
        <a:spcPct val="0"/>
      </a:spcBef>
      <a:spcAft>
        <a:spcPct val="0"/>
      </a:spcAft>
      <a:defRPr sz="2000" kern="1200">
        <a:solidFill>
          <a:schemeClr val="tx1"/>
        </a:solidFill>
        <a:latin typeface="Arial" charset="0"/>
        <a:ea typeface="+mn-ea"/>
        <a:cs typeface="Arial" charset="0"/>
      </a:defRPr>
    </a:lvl5pPr>
    <a:lvl6pPr marL="2286000" algn="l" defTabSz="914400" rtl="0" eaLnBrk="1" latinLnBrk="0" hangingPunct="1">
      <a:defRPr sz="2000" kern="1200">
        <a:solidFill>
          <a:schemeClr val="tx1"/>
        </a:solidFill>
        <a:latin typeface="Arial" charset="0"/>
        <a:ea typeface="+mn-ea"/>
        <a:cs typeface="Arial" charset="0"/>
      </a:defRPr>
    </a:lvl6pPr>
    <a:lvl7pPr marL="2743200" algn="l" defTabSz="914400" rtl="0" eaLnBrk="1" latinLnBrk="0" hangingPunct="1">
      <a:defRPr sz="2000" kern="1200">
        <a:solidFill>
          <a:schemeClr val="tx1"/>
        </a:solidFill>
        <a:latin typeface="Arial" charset="0"/>
        <a:ea typeface="+mn-ea"/>
        <a:cs typeface="Arial" charset="0"/>
      </a:defRPr>
    </a:lvl7pPr>
    <a:lvl8pPr marL="3200400" algn="l" defTabSz="914400" rtl="0" eaLnBrk="1" latinLnBrk="0" hangingPunct="1">
      <a:defRPr sz="2000" kern="1200">
        <a:solidFill>
          <a:schemeClr val="tx1"/>
        </a:solidFill>
        <a:latin typeface="Arial" charset="0"/>
        <a:ea typeface="+mn-ea"/>
        <a:cs typeface="Arial" charset="0"/>
      </a:defRPr>
    </a:lvl8pPr>
    <a:lvl9pPr marL="3657600" algn="l" defTabSz="914400" rtl="0" eaLnBrk="1" latinLnBrk="0" hangingPunct="1">
      <a:defRPr sz="20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showPr>
  <p:clrMru>
    <a:srgbClr val="800000"/>
    <a:srgbClr val="99CCFF"/>
    <a:srgbClr val="FFB871"/>
    <a:srgbClr val="FF9933"/>
    <a:srgbClr val="00CC99"/>
    <a:srgbClr val="FB1F1F"/>
    <a:srgbClr val="FFCCCC"/>
    <a:srgbClr val="CCFFCC"/>
  </p:clrMru>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294" autoAdjust="0"/>
    <p:restoredTop sz="94624" autoAdjust="0"/>
  </p:normalViewPr>
  <p:slideViewPr>
    <p:cSldViewPr>
      <p:cViewPr>
        <p:scale>
          <a:sx n="70" d="100"/>
          <a:sy n="70" d="100"/>
        </p:scale>
        <p:origin x="-1092" y="-744"/>
      </p:cViewPr>
      <p:guideLst>
        <p:guide orient="horz" pos="2592"/>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7" d="100"/>
          <a:sy n="57" d="100"/>
        </p:scale>
        <p:origin x="-1650" y="-6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notesMaster" Target="notesMasters/notesMaster1.xml"/><Relationship Id="rId89"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20000"/>
              </a:spcBef>
              <a:buClrTx/>
              <a:buFontTx/>
              <a:buNone/>
              <a:defRPr sz="1200">
                <a:effectLst/>
                <a:latin typeface="Times New Roman" pitchFamily="18" charset="0"/>
                <a:cs typeface="+mn-cs"/>
              </a:defRPr>
            </a:lvl1pPr>
          </a:lstStyle>
          <a:p>
            <a:pPr>
              <a:defRPr/>
            </a:pPr>
            <a:endParaRPr lang="fr-CA"/>
          </a:p>
        </p:txBody>
      </p:sp>
      <p:sp>
        <p:nvSpPr>
          <p:cNvPr id="921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20000"/>
              </a:spcBef>
              <a:buClrTx/>
              <a:buFontTx/>
              <a:buNone/>
              <a:defRPr sz="1200">
                <a:effectLst/>
                <a:latin typeface="Times New Roman" pitchFamily="18" charset="0"/>
                <a:cs typeface="+mn-cs"/>
              </a:defRPr>
            </a:lvl1pPr>
          </a:lstStyle>
          <a:p>
            <a:pPr>
              <a:defRPr/>
            </a:pPr>
            <a:endParaRPr lang="fr-CA"/>
          </a:p>
        </p:txBody>
      </p:sp>
      <p:sp>
        <p:nvSpPr>
          <p:cNvPr id="922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20000"/>
              </a:spcBef>
              <a:buClrTx/>
              <a:buFontTx/>
              <a:buNone/>
              <a:defRPr sz="1200">
                <a:effectLst/>
                <a:latin typeface="Times New Roman" pitchFamily="18" charset="0"/>
                <a:cs typeface="+mn-cs"/>
              </a:defRPr>
            </a:lvl1pPr>
          </a:lstStyle>
          <a:p>
            <a:pPr>
              <a:defRPr/>
            </a:pPr>
            <a:endParaRPr lang="fr-CA"/>
          </a:p>
        </p:txBody>
      </p:sp>
      <p:sp>
        <p:nvSpPr>
          <p:cNvPr id="922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20000"/>
              </a:spcBef>
              <a:buClrTx/>
              <a:buFontTx/>
              <a:buNone/>
              <a:defRPr sz="1200">
                <a:effectLst/>
                <a:latin typeface="Times New Roman" pitchFamily="18" charset="0"/>
                <a:cs typeface="+mn-cs"/>
              </a:defRPr>
            </a:lvl1pPr>
          </a:lstStyle>
          <a:p>
            <a:pPr>
              <a:defRPr/>
            </a:pPr>
            <a:fld id="{FD30753E-6292-4819-8BB2-A9CDB466344B}" type="slidenum">
              <a:rPr lang="fr-CA"/>
              <a:pPr>
                <a:defRPr/>
              </a:pPr>
              <a:t>‹N°›</a:t>
            </a:fld>
            <a:endParaRPr lang="fr-C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nSpc>
                <a:spcPct val="100000"/>
              </a:lnSpc>
              <a:spcBef>
                <a:spcPct val="20000"/>
              </a:spcBef>
              <a:buClrTx/>
              <a:buFontTx/>
              <a:buNone/>
              <a:defRPr sz="1200">
                <a:effectLst/>
                <a:latin typeface="Times New Roman" pitchFamily="18" charset="0"/>
                <a:cs typeface="+mn-cs"/>
              </a:defRPr>
            </a:lvl1pPr>
          </a:lstStyle>
          <a:p>
            <a:pPr>
              <a:defRPr/>
            </a:pPr>
            <a:endParaRPr lang="fr-CA"/>
          </a:p>
        </p:txBody>
      </p:sp>
      <p:sp>
        <p:nvSpPr>
          <p:cNvPr id="7171"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lnSpc>
                <a:spcPct val="100000"/>
              </a:lnSpc>
              <a:spcBef>
                <a:spcPct val="20000"/>
              </a:spcBef>
              <a:buClrTx/>
              <a:buFontTx/>
              <a:buNone/>
              <a:defRPr sz="1200">
                <a:effectLst/>
                <a:latin typeface="Times New Roman" pitchFamily="18" charset="0"/>
                <a:cs typeface="+mn-cs"/>
              </a:defRPr>
            </a:lvl1pPr>
          </a:lstStyle>
          <a:p>
            <a:pPr>
              <a:defRPr/>
            </a:pPr>
            <a:endParaRPr lang="fr-CA"/>
          </a:p>
        </p:txBody>
      </p:sp>
      <p:sp>
        <p:nvSpPr>
          <p:cNvPr id="8909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717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nSpc>
                <a:spcPct val="100000"/>
              </a:lnSpc>
              <a:spcBef>
                <a:spcPct val="20000"/>
              </a:spcBef>
              <a:buClrTx/>
              <a:buFontTx/>
              <a:buNone/>
              <a:defRPr sz="1200">
                <a:effectLst/>
                <a:latin typeface="Times New Roman" pitchFamily="18" charset="0"/>
                <a:cs typeface="+mn-cs"/>
              </a:defRPr>
            </a:lvl1pPr>
          </a:lstStyle>
          <a:p>
            <a:pPr>
              <a:defRPr/>
            </a:pPr>
            <a:endParaRPr lang="fr-CA"/>
          </a:p>
        </p:txBody>
      </p:sp>
      <p:sp>
        <p:nvSpPr>
          <p:cNvPr id="717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lnSpc>
                <a:spcPct val="100000"/>
              </a:lnSpc>
              <a:spcBef>
                <a:spcPct val="20000"/>
              </a:spcBef>
              <a:buClrTx/>
              <a:buFontTx/>
              <a:buNone/>
              <a:defRPr sz="1200">
                <a:effectLst/>
                <a:latin typeface="Times New Roman" pitchFamily="18" charset="0"/>
                <a:cs typeface="+mn-cs"/>
              </a:defRPr>
            </a:lvl1pPr>
          </a:lstStyle>
          <a:p>
            <a:pPr>
              <a:defRPr/>
            </a:pPr>
            <a:fld id="{6B924909-B296-4CF8-AA02-002A58532AAB}" type="slidenum">
              <a:rPr lang="fr-CA"/>
              <a:pPr>
                <a:defRPr/>
              </a:pPr>
              <a:t>‹N°›</a:t>
            </a:fld>
            <a:endParaRPr lang="fr-C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3"/>
          <a:srcRect/>
          <a:stretch>
            <a:fillRect/>
          </a:stretch>
        </p:blipFill>
        <p:spPr bwMode="auto">
          <a:xfrm>
            <a:off x="0" y="0"/>
            <a:ext cx="685800" cy="6881813"/>
          </a:xfrm>
          <a:prstGeom prst="rect">
            <a:avLst/>
          </a:prstGeom>
          <a:noFill/>
          <a:ln w="9525">
            <a:noFill/>
            <a:miter lim="800000"/>
            <a:headEnd/>
            <a:tailEnd/>
          </a:ln>
        </p:spPr>
      </p:pic>
      <p:sp>
        <p:nvSpPr>
          <p:cNvPr id="9" name="Titr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Cliquez pour modifier le style du titre</a:t>
            </a:r>
            <a:endParaRPr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fr-FR" smtClean="0"/>
              <a:t>Cliquez pour modifier le style des sous-titres du masque</a:t>
            </a:r>
            <a:endParaRPr lang="en-US"/>
          </a:p>
        </p:txBody>
      </p:sp>
      <p:sp>
        <p:nvSpPr>
          <p:cNvPr id="5" name="Espace réservé de la date 29"/>
          <p:cNvSpPr>
            <a:spLocks noGrp="1"/>
          </p:cNvSpPr>
          <p:nvPr>
            <p:ph type="dt" sz="half" idx="10"/>
          </p:nvPr>
        </p:nvSpPr>
        <p:spPr/>
        <p:txBody>
          <a:bodyPr/>
          <a:lstStyle>
            <a:lvl1pPr>
              <a:defRPr/>
            </a:lvl1pPr>
          </a:lstStyle>
          <a:p>
            <a:pPr>
              <a:defRPr/>
            </a:pPr>
            <a:fld id="{2DFE25CA-AEE2-42E7-AEBD-5CEB614B26C9}" type="datetime1">
              <a:rPr lang="fr-CA"/>
              <a:pPr>
                <a:defRPr/>
              </a:pPr>
              <a:t>2013-03-08</a:t>
            </a:fld>
            <a:endParaRPr lang="fr-FR"/>
          </a:p>
        </p:txBody>
      </p:sp>
      <p:sp>
        <p:nvSpPr>
          <p:cNvPr id="6" name="Espace réservé du pied de page 18"/>
          <p:cNvSpPr>
            <a:spLocks noGrp="1"/>
          </p:cNvSpPr>
          <p:nvPr>
            <p:ph type="ftr" sz="quarter" idx="11"/>
          </p:nvPr>
        </p:nvSpPr>
        <p:spPr/>
        <p:txBody>
          <a:bodyPr/>
          <a:lstStyle>
            <a:lvl1pPr>
              <a:defRPr>
                <a:solidFill>
                  <a:srgbClr val="D1EAEE"/>
                </a:solidFill>
                <a:effectLst>
                  <a:outerShdw blurRad="38100" dist="38100" dir="2700000" algn="tl">
                    <a:srgbClr val="FFFFFF"/>
                  </a:outerShdw>
                </a:effectLst>
              </a:defRPr>
            </a:lvl1pPr>
          </a:lstStyle>
          <a:p>
            <a:pPr>
              <a:defRPr/>
            </a:pPr>
            <a:endParaRPr lang="fr-FR"/>
          </a:p>
        </p:txBody>
      </p:sp>
      <p:sp>
        <p:nvSpPr>
          <p:cNvPr id="7" name="Espace réservé du numéro de diapositive 26"/>
          <p:cNvSpPr>
            <a:spLocks noGrp="1"/>
          </p:cNvSpPr>
          <p:nvPr>
            <p:ph type="sldNum" sz="quarter" idx="12"/>
          </p:nvPr>
        </p:nvSpPr>
        <p:spPr/>
        <p:txBody>
          <a:bodyPr/>
          <a:lstStyle>
            <a:lvl1pPr>
              <a:defRPr/>
            </a:lvl1pPr>
          </a:lstStyle>
          <a:p>
            <a:pPr>
              <a:defRPr/>
            </a:pPr>
            <a:fld id="{DC66D64D-097A-402C-BF3D-2156AB2F08CE}"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transition>
    <p:push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9E411D73-113C-4C53-9278-49AF5E8BC92B}" type="datetime1">
              <a:rPr lang="fr-CA"/>
              <a:pPr>
                <a:defRPr/>
              </a:pPr>
              <a:t>2013-03-08</a:t>
            </a:fld>
            <a:endParaRPr lang="fr-FR"/>
          </a:p>
        </p:txBody>
      </p:sp>
      <p:sp>
        <p:nvSpPr>
          <p:cNvPr id="5" name="Espace réservé du pied de page 21"/>
          <p:cNvSpPr>
            <a:spLocks noGrp="1"/>
          </p:cNvSpPr>
          <p:nvPr>
            <p:ph type="ftr" sz="quarter" idx="11"/>
          </p:nvPr>
        </p:nvSpPr>
        <p:spPr/>
        <p:txBody>
          <a:bodyPr/>
          <a:lstStyle>
            <a:lvl1pPr>
              <a:defRPr/>
            </a:lvl1pPr>
          </a:lstStyle>
          <a:p>
            <a:pPr>
              <a:defRPr/>
            </a:pP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7C42F2AD-F81F-4F33-9420-54AA41B8603E}" type="slidenum">
              <a:rPr lang="fr-FR"/>
              <a:pPr>
                <a:defRPr/>
              </a:pPr>
              <a:t>‹N°›</a:t>
            </a:fld>
            <a:endParaRPr lang="fr-FR"/>
          </a:p>
        </p:txBody>
      </p:sp>
    </p:spTree>
  </p:cSld>
  <p:clrMapOvr>
    <a:masterClrMapping/>
  </p:clrMapOvr>
  <p:transition>
    <p:push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EB334953-F095-4AB6-802B-52D44DFD3B58}" type="datetime1">
              <a:rPr lang="fr-CA"/>
              <a:pPr>
                <a:defRPr/>
              </a:pPr>
              <a:t>2013-03-08</a:t>
            </a:fld>
            <a:endParaRPr lang="fr-FR"/>
          </a:p>
        </p:txBody>
      </p:sp>
      <p:sp>
        <p:nvSpPr>
          <p:cNvPr id="5" name="Espace réservé du pied de page 21"/>
          <p:cNvSpPr>
            <a:spLocks noGrp="1"/>
          </p:cNvSpPr>
          <p:nvPr>
            <p:ph type="ftr" sz="quarter" idx="11"/>
          </p:nvPr>
        </p:nvSpPr>
        <p:spPr/>
        <p:txBody>
          <a:bodyPr/>
          <a:lstStyle>
            <a:lvl1pPr>
              <a:defRPr/>
            </a:lvl1pPr>
          </a:lstStyle>
          <a:p>
            <a:pPr>
              <a:defRPr/>
            </a:pP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97EAF67E-4823-4E35-8BB9-87DAE7411211}" type="slidenum">
              <a:rPr lang="fr-FR"/>
              <a:pPr>
                <a:defRPr/>
              </a:pPr>
              <a:t>‹N°›</a:t>
            </a:fld>
            <a:endParaRPr lang="fr-FR"/>
          </a:p>
        </p:txBody>
      </p:sp>
    </p:spTree>
  </p:cSld>
  <p:clrMapOvr>
    <a:masterClrMapping/>
  </p:clrMapOvr>
  <p:transition>
    <p:push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496E0027-94D1-497D-AFFD-973EB8409922}" type="datetime1">
              <a:rPr lang="fr-CA"/>
              <a:pPr>
                <a:defRPr/>
              </a:pPr>
              <a:t>2013-03-08</a:t>
            </a:fld>
            <a:endParaRPr lang="fr-FR"/>
          </a:p>
        </p:txBody>
      </p:sp>
      <p:sp>
        <p:nvSpPr>
          <p:cNvPr id="5" name="Espace réservé du pied de page 21"/>
          <p:cNvSpPr>
            <a:spLocks noGrp="1"/>
          </p:cNvSpPr>
          <p:nvPr>
            <p:ph type="ftr" sz="quarter" idx="11"/>
          </p:nvPr>
        </p:nvSpPr>
        <p:spPr/>
        <p:txBody>
          <a:bodyPr/>
          <a:lstStyle>
            <a:lvl1pPr>
              <a:defRPr/>
            </a:lvl1pPr>
          </a:lstStyle>
          <a:p>
            <a:pPr>
              <a:defRPr/>
            </a:pP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C7F93F7B-F049-4D5A-8E12-ADFFADA72695}" type="slidenum">
              <a:rPr lang="fr-FR"/>
              <a:pPr>
                <a:defRPr/>
              </a:pPr>
              <a:t>‹N°›</a:t>
            </a:fld>
            <a:endParaRPr lang="fr-FR"/>
          </a:p>
        </p:txBody>
      </p:sp>
    </p:spTree>
  </p:cSld>
  <p:clrMapOvr>
    <a:masterClrMapping/>
  </p:clrMapOvr>
  <p:transition>
    <p:push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C5ED0398-6FDD-478C-B943-169D894DA393}" type="datetime1">
              <a:rPr lang="fr-CA"/>
              <a:pPr>
                <a:defRPr/>
              </a:pPr>
              <a:t>2013-03-08</a:t>
            </a:fld>
            <a:endParaRPr lang="fr-FR"/>
          </a:p>
        </p:txBody>
      </p:sp>
      <p:sp>
        <p:nvSpPr>
          <p:cNvPr id="5" name="Espace réservé du pied de page 4"/>
          <p:cNvSpPr>
            <a:spLocks noGrp="1"/>
          </p:cNvSpPr>
          <p:nvPr>
            <p:ph type="ftr" sz="quarter" idx="11"/>
          </p:nvPr>
        </p:nvSpPr>
        <p:spPr/>
        <p:txBody>
          <a:bodyPr/>
          <a:lstStyle>
            <a:lvl1pPr>
              <a:defRPr>
                <a:solidFill>
                  <a:srgbClr val="D1EAEE"/>
                </a:solidFill>
                <a:effectLst>
                  <a:outerShdw blurRad="38100" dist="38100" dir="2700000" algn="tl">
                    <a:srgbClr val="FFFFFF"/>
                  </a:outerShdw>
                </a:effectLst>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6DA9D4A-C9F4-4F9F-A2D5-372149BB8384}"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transition>
    <p:push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9"/>
          <p:cNvSpPr>
            <a:spLocks noGrp="1"/>
          </p:cNvSpPr>
          <p:nvPr>
            <p:ph type="dt" sz="half" idx="10"/>
          </p:nvPr>
        </p:nvSpPr>
        <p:spPr/>
        <p:txBody>
          <a:bodyPr/>
          <a:lstStyle>
            <a:lvl1pPr>
              <a:defRPr/>
            </a:lvl1pPr>
          </a:lstStyle>
          <a:p>
            <a:pPr>
              <a:defRPr/>
            </a:pPr>
            <a:fld id="{776E5F7B-3DB6-4AC3-BB8B-00D60A63ED4C}" type="datetime1">
              <a:rPr lang="fr-CA"/>
              <a:pPr>
                <a:defRPr/>
              </a:pPr>
              <a:t>2013-03-08</a:t>
            </a:fld>
            <a:endParaRPr lang="fr-FR"/>
          </a:p>
        </p:txBody>
      </p:sp>
      <p:sp>
        <p:nvSpPr>
          <p:cNvPr id="6" name="Espace réservé du pied de page 21"/>
          <p:cNvSpPr>
            <a:spLocks noGrp="1"/>
          </p:cNvSpPr>
          <p:nvPr>
            <p:ph type="ftr" sz="quarter" idx="11"/>
          </p:nvPr>
        </p:nvSpPr>
        <p:spPr/>
        <p:txBody>
          <a:bodyPr/>
          <a:lstStyle>
            <a:lvl1pPr>
              <a:defRPr/>
            </a:lvl1pPr>
          </a:lstStyle>
          <a:p>
            <a:pPr>
              <a:defRPr/>
            </a:pPr>
            <a:endParaRPr lang="fr-FR"/>
          </a:p>
        </p:txBody>
      </p:sp>
      <p:sp>
        <p:nvSpPr>
          <p:cNvPr id="7" name="Espace réservé du numéro de diapositive 17"/>
          <p:cNvSpPr>
            <a:spLocks noGrp="1"/>
          </p:cNvSpPr>
          <p:nvPr>
            <p:ph type="sldNum" sz="quarter" idx="12"/>
          </p:nvPr>
        </p:nvSpPr>
        <p:spPr/>
        <p:txBody>
          <a:bodyPr/>
          <a:lstStyle>
            <a:lvl1pPr>
              <a:defRPr/>
            </a:lvl1pPr>
          </a:lstStyle>
          <a:p>
            <a:pPr>
              <a:defRPr/>
            </a:pPr>
            <a:fld id="{94FFFAFA-8674-4189-BBEC-18598241B069}" type="slidenum">
              <a:rPr lang="fr-FR"/>
              <a:pPr>
                <a:defRPr/>
              </a:pPr>
              <a:t>‹N°›</a:t>
            </a:fld>
            <a:endParaRPr lang="fr-FR"/>
          </a:p>
        </p:txBody>
      </p:sp>
    </p:spTree>
  </p:cSld>
  <p:clrMapOvr>
    <a:masterClrMapping/>
  </p:clrMapOvr>
  <p:transition>
    <p:push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9"/>
          <p:cNvSpPr>
            <a:spLocks noGrp="1"/>
          </p:cNvSpPr>
          <p:nvPr>
            <p:ph type="dt" sz="half" idx="10"/>
          </p:nvPr>
        </p:nvSpPr>
        <p:spPr/>
        <p:txBody>
          <a:bodyPr/>
          <a:lstStyle>
            <a:lvl1pPr>
              <a:defRPr/>
            </a:lvl1pPr>
          </a:lstStyle>
          <a:p>
            <a:pPr>
              <a:defRPr/>
            </a:pPr>
            <a:fld id="{E4715E08-E1BF-48E1-B3F1-B62D2A89D5B6}" type="datetime1">
              <a:rPr lang="fr-CA"/>
              <a:pPr>
                <a:defRPr/>
              </a:pPr>
              <a:t>2013-03-08</a:t>
            </a:fld>
            <a:endParaRPr lang="fr-FR"/>
          </a:p>
        </p:txBody>
      </p:sp>
      <p:sp>
        <p:nvSpPr>
          <p:cNvPr id="8" name="Espace réservé du pied de page 21"/>
          <p:cNvSpPr>
            <a:spLocks noGrp="1"/>
          </p:cNvSpPr>
          <p:nvPr>
            <p:ph type="ftr" sz="quarter" idx="11"/>
          </p:nvPr>
        </p:nvSpPr>
        <p:spPr/>
        <p:txBody>
          <a:bodyPr/>
          <a:lstStyle>
            <a:lvl1pPr>
              <a:defRPr/>
            </a:lvl1pPr>
          </a:lstStyle>
          <a:p>
            <a:pPr>
              <a:defRPr/>
            </a:pPr>
            <a:endParaRPr lang="fr-FR"/>
          </a:p>
        </p:txBody>
      </p:sp>
      <p:sp>
        <p:nvSpPr>
          <p:cNvPr id="9" name="Espace réservé du numéro de diapositive 17"/>
          <p:cNvSpPr>
            <a:spLocks noGrp="1"/>
          </p:cNvSpPr>
          <p:nvPr>
            <p:ph type="sldNum" sz="quarter" idx="12"/>
          </p:nvPr>
        </p:nvSpPr>
        <p:spPr/>
        <p:txBody>
          <a:bodyPr/>
          <a:lstStyle>
            <a:lvl1pPr>
              <a:defRPr/>
            </a:lvl1pPr>
          </a:lstStyle>
          <a:p>
            <a:pPr>
              <a:defRPr/>
            </a:pPr>
            <a:fld id="{BE2C9852-6354-431B-8916-7F1AE27575C7}" type="slidenum">
              <a:rPr lang="fr-FR"/>
              <a:pPr>
                <a:defRPr/>
              </a:pPr>
              <a:t>‹N°›</a:t>
            </a:fld>
            <a:endParaRPr lang="fr-FR"/>
          </a:p>
        </p:txBody>
      </p:sp>
    </p:spTree>
  </p:cSld>
  <p:clrMapOvr>
    <a:masterClrMapping/>
  </p:clrMapOvr>
  <p:transition>
    <p:push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fr-FR" smtClean="0"/>
              <a:t>Cliquez pour modifier le style du titre</a:t>
            </a:r>
            <a:endParaRPr lang="en-US"/>
          </a:p>
        </p:txBody>
      </p:sp>
      <p:sp>
        <p:nvSpPr>
          <p:cNvPr id="3" name="Espace réservé de la date 9"/>
          <p:cNvSpPr>
            <a:spLocks noGrp="1"/>
          </p:cNvSpPr>
          <p:nvPr>
            <p:ph type="dt" sz="half" idx="10"/>
          </p:nvPr>
        </p:nvSpPr>
        <p:spPr/>
        <p:txBody>
          <a:bodyPr/>
          <a:lstStyle>
            <a:lvl1pPr>
              <a:defRPr/>
            </a:lvl1pPr>
          </a:lstStyle>
          <a:p>
            <a:pPr>
              <a:defRPr/>
            </a:pPr>
            <a:fld id="{A207F5EA-0D44-44EB-9D7C-278C5E844F93}" type="datetime1">
              <a:rPr lang="fr-CA"/>
              <a:pPr>
                <a:defRPr/>
              </a:pPr>
              <a:t>2013-03-08</a:t>
            </a:fld>
            <a:endParaRPr lang="fr-FR"/>
          </a:p>
        </p:txBody>
      </p:sp>
      <p:sp>
        <p:nvSpPr>
          <p:cNvPr id="4" name="Espace réservé du pied de page 21"/>
          <p:cNvSpPr>
            <a:spLocks noGrp="1"/>
          </p:cNvSpPr>
          <p:nvPr>
            <p:ph type="ftr" sz="quarter" idx="11"/>
          </p:nvPr>
        </p:nvSpPr>
        <p:spPr/>
        <p:txBody>
          <a:bodyPr/>
          <a:lstStyle>
            <a:lvl1pPr>
              <a:defRPr/>
            </a:lvl1pPr>
          </a:lstStyle>
          <a:p>
            <a:pPr>
              <a:defRPr/>
            </a:pPr>
            <a:endParaRPr lang="fr-FR"/>
          </a:p>
        </p:txBody>
      </p:sp>
      <p:sp>
        <p:nvSpPr>
          <p:cNvPr id="5" name="Espace réservé du numéro de diapositive 17"/>
          <p:cNvSpPr>
            <a:spLocks noGrp="1"/>
          </p:cNvSpPr>
          <p:nvPr>
            <p:ph type="sldNum" sz="quarter" idx="12"/>
          </p:nvPr>
        </p:nvSpPr>
        <p:spPr/>
        <p:txBody>
          <a:bodyPr/>
          <a:lstStyle>
            <a:lvl1pPr>
              <a:defRPr/>
            </a:lvl1pPr>
          </a:lstStyle>
          <a:p>
            <a:pPr>
              <a:defRPr/>
            </a:pPr>
            <a:fld id="{7437E5C8-A252-463B-A17C-34636A7D3905}" type="slidenum">
              <a:rPr lang="fr-FR"/>
              <a:pPr>
                <a:defRPr/>
              </a:pPr>
              <a:t>‹N°›</a:t>
            </a:fld>
            <a:endParaRPr lang="fr-FR"/>
          </a:p>
        </p:txBody>
      </p:sp>
    </p:spTree>
  </p:cSld>
  <p:clrMapOvr>
    <a:masterClrMapping/>
  </p:clrMapOvr>
  <p:transition>
    <p:push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9"/>
          <p:cNvSpPr>
            <a:spLocks noGrp="1"/>
          </p:cNvSpPr>
          <p:nvPr>
            <p:ph type="dt" sz="half" idx="10"/>
          </p:nvPr>
        </p:nvSpPr>
        <p:spPr/>
        <p:txBody>
          <a:bodyPr/>
          <a:lstStyle>
            <a:lvl1pPr>
              <a:defRPr/>
            </a:lvl1pPr>
          </a:lstStyle>
          <a:p>
            <a:pPr>
              <a:defRPr/>
            </a:pPr>
            <a:fld id="{B2B4867D-0433-4336-8120-C697176A49C7}" type="datetime1">
              <a:rPr lang="fr-CA"/>
              <a:pPr>
                <a:defRPr/>
              </a:pPr>
              <a:t>2013-03-08</a:t>
            </a:fld>
            <a:endParaRPr lang="fr-FR"/>
          </a:p>
        </p:txBody>
      </p:sp>
      <p:sp>
        <p:nvSpPr>
          <p:cNvPr id="3" name="Espace réservé du pied de page 21"/>
          <p:cNvSpPr>
            <a:spLocks noGrp="1"/>
          </p:cNvSpPr>
          <p:nvPr>
            <p:ph type="ftr" sz="quarter" idx="11"/>
          </p:nvPr>
        </p:nvSpPr>
        <p:spPr/>
        <p:txBody>
          <a:bodyPr/>
          <a:lstStyle>
            <a:lvl1pPr>
              <a:defRPr/>
            </a:lvl1pPr>
          </a:lstStyle>
          <a:p>
            <a:pPr>
              <a:defRPr/>
            </a:pPr>
            <a:endParaRPr lang="fr-FR"/>
          </a:p>
        </p:txBody>
      </p:sp>
      <p:sp>
        <p:nvSpPr>
          <p:cNvPr id="4" name="Espace réservé du numéro de diapositive 17"/>
          <p:cNvSpPr>
            <a:spLocks noGrp="1"/>
          </p:cNvSpPr>
          <p:nvPr>
            <p:ph type="sldNum" sz="quarter" idx="12"/>
          </p:nvPr>
        </p:nvSpPr>
        <p:spPr/>
        <p:txBody>
          <a:bodyPr/>
          <a:lstStyle>
            <a:lvl1pPr>
              <a:defRPr/>
            </a:lvl1pPr>
          </a:lstStyle>
          <a:p>
            <a:pPr>
              <a:defRPr/>
            </a:pPr>
            <a:fld id="{E13ABD96-8B8F-4459-8328-CD714BCC8461}" type="slidenum">
              <a:rPr lang="fr-FR"/>
              <a:pPr>
                <a:defRPr/>
              </a:pPr>
              <a:t>‹N°›</a:t>
            </a:fld>
            <a:endParaRPr lang="fr-FR"/>
          </a:p>
        </p:txBody>
      </p:sp>
    </p:spTree>
  </p:cSld>
  <p:clrMapOvr>
    <a:masterClrMapping/>
  </p:clrMapOvr>
  <p:transition>
    <p:push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fr-FR" smtClean="0"/>
              <a:t>Cliquez pour modifier le style du titre</a:t>
            </a:r>
            <a:endParaRPr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9"/>
          <p:cNvSpPr>
            <a:spLocks noGrp="1"/>
          </p:cNvSpPr>
          <p:nvPr>
            <p:ph type="dt" sz="half" idx="10"/>
          </p:nvPr>
        </p:nvSpPr>
        <p:spPr/>
        <p:txBody>
          <a:bodyPr/>
          <a:lstStyle>
            <a:lvl1pPr>
              <a:defRPr/>
            </a:lvl1pPr>
          </a:lstStyle>
          <a:p>
            <a:pPr>
              <a:defRPr/>
            </a:pPr>
            <a:fld id="{4BED7617-B1E0-4E65-AE17-1BAA48306AC9}" type="datetime1">
              <a:rPr lang="fr-CA"/>
              <a:pPr>
                <a:defRPr/>
              </a:pPr>
              <a:t>2013-03-08</a:t>
            </a:fld>
            <a:endParaRPr lang="fr-FR"/>
          </a:p>
        </p:txBody>
      </p:sp>
      <p:sp>
        <p:nvSpPr>
          <p:cNvPr id="6" name="Espace réservé du pied de page 21"/>
          <p:cNvSpPr>
            <a:spLocks noGrp="1"/>
          </p:cNvSpPr>
          <p:nvPr>
            <p:ph type="ftr" sz="quarter" idx="11"/>
          </p:nvPr>
        </p:nvSpPr>
        <p:spPr/>
        <p:txBody>
          <a:bodyPr/>
          <a:lstStyle>
            <a:lvl1pPr>
              <a:defRPr/>
            </a:lvl1pPr>
          </a:lstStyle>
          <a:p>
            <a:pPr>
              <a:defRPr/>
            </a:pPr>
            <a:endParaRPr lang="fr-FR"/>
          </a:p>
        </p:txBody>
      </p:sp>
      <p:sp>
        <p:nvSpPr>
          <p:cNvPr id="7" name="Espace réservé du numéro de diapositive 17"/>
          <p:cNvSpPr>
            <a:spLocks noGrp="1"/>
          </p:cNvSpPr>
          <p:nvPr>
            <p:ph type="sldNum" sz="quarter" idx="12"/>
          </p:nvPr>
        </p:nvSpPr>
        <p:spPr/>
        <p:txBody>
          <a:bodyPr/>
          <a:lstStyle>
            <a:lvl1pPr>
              <a:defRPr/>
            </a:lvl1pPr>
          </a:lstStyle>
          <a:p>
            <a:pPr>
              <a:defRPr/>
            </a:pPr>
            <a:fld id="{E77D98D8-FCE9-4D4D-A145-68087AEB1F18}" type="slidenum">
              <a:rPr lang="fr-FR"/>
              <a:pPr>
                <a:defRPr/>
              </a:pPr>
              <a:t>‹N°›</a:t>
            </a:fld>
            <a:endParaRPr lang="fr-FR"/>
          </a:p>
        </p:txBody>
      </p:sp>
    </p:spTree>
  </p:cSld>
  <p:clrMapOvr>
    <a:masterClrMapping/>
  </p:clrMapOvr>
  <p:transition>
    <p:push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5" name="Rogner et arrondir un rectangle à un seul coin 4"/>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endParaRPr>
          </a:p>
        </p:txBody>
      </p:sp>
      <p:sp>
        <p:nvSpPr>
          <p:cNvPr id="6" name="Triangle rectangle 5"/>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endParaRPr>
          </a:p>
        </p:txBody>
      </p:sp>
      <p:sp>
        <p:nvSpPr>
          <p:cNvPr id="7" name="Forme libre 6"/>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latin typeface="+mn-lt"/>
              <a:cs typeface="+mn-cs"/>
            </a:endParaRPr>
          </a:p>
        </p:txBody>
      </p:sp>
      <p:sp>
        <p:nvSpPr>
          <p:cNvPr id="8" name="Forme libre 7"/>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latin typeface="+mn-lt"/>
              <a:cs typeface="+mn-cs"/>
            </a:endParaRPr>
          </a:p>
        </p:txBody>
      </p:sp>
      <p:sp>
        <p:nvSpPr>
          <p:cNvPr id="2" name="Titr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fr-FR" smtClean="0"/>
              <a:t>Cliquez pour modifier le style du titre</a:t>
            </a:r>
            <a:endParaRPr lang="en-US"/>
          </a:p>
        </p:txBody>
      </p:sp>
      <p:sp>
        <p:nvSpPr>
          <p:cNvPr id="4" name="Espace réservé du texte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fr-FR" smtClean="0"/>
              <a:t>Cliquez pour modifier les styles du texte du masque</a:t>
            </a: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fr-FR" noProof="0" smtClean="0"/>
              <a:t>Cliquez sur l'icône pour ajouter une image</a:t>
            </a:r>
            <a:endParaRPr lang="en-US" noProof="0" dirty="0"/>
          </a:p>
        </p:txBody>
      </p:sp>
      <p:sp>
        <p:nvSpPr>
          <p:cNvPr id="9" name="Espace réservé de la date 4"/>
          <p:cNvSpPr>
            <a:spLocks noGrp="1"/>
          </p:cNvSpPr>
          <p:nvPr>
            <p:ph type="dt" sz="half" idx="10"/>
          </p:nvPr>
        </p:nvSpPr>
        <p:spPr/>
        <p:txBody>
          <a:bodyPr/>
          <a:lstStyle>
            <a:lvl1pPr>
              <a:defRPr/>
            </a:lvl1pPr>
          </a:lstStyle>
          <a:p>
            <a:pPr>
              <a:defRPr/>
            </a:pPr>
            <a:fld id="{545A7E0E-5B92-4EF9-AE82-A0318762CCBD}" type="datetime1">
              <a:rPr lang="fr-CA"/>
              <a:pPr>
                <a:defRPr/>
              </a:pPr>
              <a:t>2013-03-08</a:t>
            </a:fld>
            <a:endParaRPr lang="fr-FR"/>
          </a:p>
        </p:txBody>
      </p:sp>
      <p:sp>
        <p:nvSpPr>
          <p:cNvPr id="10" name="Espace réservé du pied de page 5"/>
          <p:cNvSpPr>
            <a:spLocks noGrp="1"/>
          </p:cNvSpPr>
          <p:nvPr>
            <p:ph type="ftr" sz="quarter" idx="11"/>
          </p:nvPr>
        </p:nvSpPr>
        <p:spPr/>
        <p:txBody>
          <a:bodyPr/>
          <a:lstStyle>
            <a:lvl1pPr>
              <a:defRPr/>
            </a:lvl1pPr>
          </a:lstStyle>
          <a:p>
            <a:pPr>
              <a:defRPr/>
            </a:pPr>
            <a:endParaRPr lang="fr-FR"/>
          </a:p>
        </p:txBody>
      </p:sp>
      <p:sp>
        <p:nvSpPr>
          <p:cNvPr id="11" name="Espace réservé du numéro de diapositive 6"/>
          <p:cNvSpPr>
            <a:spLocks noGrp="1"/>
          </p:cNvSpPr>
          <p:nvPr>
            <p:ph type="sldNum" sz="quarter" idx="12"/>
          </p:nvPr>
        </p:nvSpPr>
        <p:spPr>
          <a:xfrm>
            <a:off x="8077200" y="6356350"/>
            <a:ext cx="609600" cy="365125"/>
          </a:xfrm>
        </p:spPr>
        <p:txBody>
          <a:bodyPr/>
          <a:lstStyle>
            <a:lvl1pPr>
              <a:defRPr/>
            </a:lvl1pPr>
          </a:lstStyle>
          <a:p>
            <a:pPr>
              <a:defRPr/>
            </a:pPr>
            <a:fld id="{E4C861B8-686D-4596-AA30-8C0446742BA9}" type="slidenum">
              <a:rPr lang="fr-FR"/>
              <a:pPr>
                <a:defRPr/>
              </a:pPr>
              <a:t>‹N°›</a:t>
            </a:fld>
            <a:endParaRPr lang="fr-FR"/>
          </a:p>
        </p:txBody>
      </p:sp>
    </p:spTree>
  </p:cSld>
  <p:clrMapOvr>
    <a:masterClrMapping/>
  </p:clrMapOvr>
  <p:transition>
    <p:push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latin typeface="+mn-lt"/>
              <a:cs typeface="+mn-cs"/>
            </a:endParaRPr>
          </a:p>
        </p:txBody>
      </p:sp>
      <p:sp>
        <p:nvSpPr>
          <p:cNvPr id="8" name="Forme libre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latin typeface="+mn-lt"/>
              <a:cs typeface="+mn-cs"/>
            </a:endParaRPr>
          </a:p>
        </p:txBody>
      </p:sp>
      <p:sp>
        <p:nvSpPr>
          <p:cNvPr id="9" name="Espace réservé du titre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fr-FR" smtClean="0"/>
              <a:t>Cliquez pour modifier le style du titre</a:t>
            </a:r>
            <a:endParaRPr lang="en-US" smtClean="0"/>
          </a:p>
        </p:txBody>
      </p:sp>
      <p:sp>
        <p:nvSpPr>
          <p:cNvPr id="30" name="Espace réservé du texte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lnSpc>
                <a:spcPct val="90000"/>
              </a:lnSpc>
              <a:spcBef>
                <a:spcPct val="20000"/>
              </a:spcBef>
              <a:buClr>
                <a:schemeClr val="hlink"/>
              </a:buClr>
              <a:buFont typeface="Wingdings" pitchFamily="2" charset="2"/>
              <a:buChar char="§"/>
              <a:defRPr kumimoji="0" sz="1200">
                <a:solidFill>
                  <a:schemeClr val="tx2">
                    <a:shade val="90000"/>
                  </a:schemeClr>
                </a:solidFill>
                <a:effectLst>
                  <a:outerShdw blurRad="38100" dist="38100" dir="2700000" algn="tl">
                    <a:srgbClr val="000000">
                      <a:alpha val="43137"/>
                    </a:srgbClr>
                  </a:outerShdw>
                </a:effectLst>
                <a:cs typeface="+mn-cs"/>
              </a:defRPr>
            </a:lvl1pPr>
          </a:lstStyle>
          <a:p>
            <a:pPr>
              <a:defRPr/>
            </a:pPr>
            <a:fld id="{12FD2C44-41E1-4DAA-AD86-A2230AF8B2BF}" type="datetime1">
              <a:rPr lang="fr-CA"/>
              <a:pPr>
                <a:defRPr/>
              </a:pPr>
              <a:t>2013-03-08</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wrap="square" lIns="0" tIns="0" rIns="0" bIns="0" numCol="1" anchor="b" anchorCtr="0" compatLnSpc="1">
            <a:prstTxWarp prst="textNoShape">
              <a:avLst/>
            </a:prstTxWarp>
          </a:bodyPr>
          <a:lstStyle>
            <a:lvl1pPr>
              <a:lnSpc>
                <a:spcPct val="90000"/>
              </a:lnSpc>
              <a:spcBef>
                <a:spcPct val="20000"/>
              </a:spcBef>
              <a:buClr>
                <a:schemeClr val="hlink"/>
              </a:buClr>
              <a:buFont typeface="Wingdings" pitchFamily="2" charset="2"/>
              <a:buChar char="§"/>
              <a:defRPr sz="1200">
                <a:solidFill>
                  <a:srgbClr val="045C75"/>
                </a:solidFill>
                <a:effectLst>
                  <a:outerShdw blurRad="38100" dist="38100" dir="2700000" algn="tl">
                    <a:srgbClr val="C0C0C0"/>
                  </a:outerShdw>
                </a:effectLst>
              </a:defRPr>
            </a:lvl1pPr>
          </a:lstStyle>
          <a:p>
            <a:pPr>
              <a:defRPr/>
            </a:pPr>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lnSpc>
                <a:spcPct val="90000"/>
              </a:lnSpc>
              <a:spcBef>
                <a:spcPct val="20000"/>
              </a:spcBef>
              <a:buClr>
                <a:schemeClr val="hlink"/>
              </a:buClr>
              <a:buFont typeface="Wingdings" pitchFamily="2" charset="2"/>
              <a:buChar char="§"/>
              <a:defRPr kumimoji="0" sz="1200">
                <a:solidFill>
                  <a:schemeClr val="tx2">
                    <a:shade val="90000"/>
                  </a:schemeClr>
                </a:solidFill>
                <a:effectLst>
                  <a:outerShdw blurRad="38100" dist="38100" dir="2700000" algn="tl">
                    <a:srgbClr val="000000">
                      <a:alpha val="43137"/>
                    </a:srgbClr>
                  </a:outerShdw>
                </a:effectLst>
                <a:cs typeface="+mn-cs"/>
              </a:defRPr>
            </a:lvl1pPr>
          </a:lstStyle>
          <a:p>
            <a:pPr>
              <a:defRPr/>
            </a:pPr>
            <a:fld id="{69D1ADBF-F622-4D25-B231-E5B6287DF925}" type="slidenum">
              <a:rPr lang="fr-FR"/>
              <a:pPr>
                <a:defRPr/>
              </a:pPr>
              <a:t>‹N°›</a:t>
            </a:fld>
            <a:endParaRPr lang="fr-FR"/>
          </a:p>
        </p:txBody>
      </p:sp>
      <p:grpSp>
        <p:nvGrpSpPr>
          <p:cNvPr id="1033" name="Groupe 1"/>
          <p:cNvGrpSpPr>
            <a:grpSpLocks/>
          </p:cNvGrpSpPr>
          <p:nvPr/>
        </p:nvGrpSpPr>
        <p:grpSpPr bwMode="auto">
          <a:xfrm>
            <a:off x="-19050" y="203200"/>
            <a:ext cx="9180513" cy="647700"/>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cs typeface="+mn-cs"/>
              </a:endParaRPr>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nSpc>
                  <a:spcPct val="90000"/>
                </a:lnSpc>
                <a:spcBef>
                  <a:spcPct val="20000"/>
                </a:spcBef>
                <a:buClr>
                  <a:schemeClr val="hlink"/>
                </a:buClr>
                <a:buFont typeface="Wingdings" pitchFamily="2" charset="2"/>
                <a:buChar char="§"/>
                <a:defRPr/>
              </a:pPr>
              <a:endParaRPr lang="en-US">
                <a:effectLst>
                  <a:outerShdw blurRad="38100" dist="38100" dir="2700000" algn="tl">
                    <a:srgbClr val="000000">
                      <a:alpha val="43137"/>
                    </a:srgbClr>
                  </a:outerShdw>
                </a:effectLst>
                <a:cs typeface="+mn-cs"/>
              </a:endParaRPr>
            </a:p>
          </p:txBody>
        </p:sp>
      </p:grpSp>
    </p:spTree>
  </p:cSld>
  <p:clrMap bg1="lt1" tx1="dk1" bg2="lt2" tx2="dk2" accent1="accent1" accent2="accent2" accent3="accent3" accent4="accent4" accent5="accent5" accent6="accent6" hlink="hlink" folHlink="folHlink"/>
  <p:sldLayoutIdLst>
    <p:sldLayoutId id="2147484317" r:id="rId1"/>
    <p:sldLayoutId id="2147484309" r:id="rId2"/>
    <p:sldLayoutId id="2147484318" r:id="rId3"/>
    <p:sldLayoutId id="2147484310" r:id="rId4"/>
    <p:sldLayoutId id="2147484311" r:id="rId5"/>
    <p:sldLayoutId id="2147484312" r:id="rId6"/>
    <p:sldLayoutId id="2147484313" r:id="rId7"/>
    <p:sldLayoutId id="2147484314" r:id="rId8"/>
    <p:sldLayoutId id="2147484319" r:id="rId9"/>
    <p:sldLayoutId id="2147484315" r:id="rId10"/>
    <p:sldLayoutId id="2147484316" r:id="rId11"/>
  </p:sldLayoutIdLst>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9"/>
                                        </p:tgtEl>
                                        <p:attrNameLst>
                                          <p:attrName>style.visibility</p:attrName>
                                        </p:attrNameLst>
                                      </p:cBhvr>
                                      <p:to>
                                        <p:strVal val="visible"/>
                                      </p:to>
                                    </p:set>
                                    <p:anim calcmode="lin" valueType="num">
                                      <p:cBhvr additive="base">
                                        <p:cTn id="7" dur="800" fill="hold">
                                          <p:stCondLst>
                                            <p:cond delay="0"/>
                                          </p:stCondLst>
                                        </p:cTn>
                                        <p:tgtEl>
                                          <p:spTgt spid="9"/>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9"/>
                                        </p:tgtEl>
                                        <p:attrNameLst>
                                          <p:attrName>ppt_y</p:attrName>
                                        </p:attrNameLst>
                                      </p:cBhvr>
                                      <p:tavLst>
                                        <p:tav tm="0">
                                          <p:val>
                                            <p:strVal val="0-#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0" presetClass="entr" presetSubtype="0" fill="hold" grpId="0" nodeType="clickEffect">
                                  <p:stCondLst>
                                    <p:cond delay="0"/>
                                  </p:stCondLst>
                                  <p:iterate type="lt">
                                    <p:tmPct val="10000"/>
                                  </p:iterate>
                                  <p:childTnLst>
                                    <p:set>
                                      <p:cBhvr>
                                        <p:cTn id="12" dur="1" fill="hold">
                                          <p:stCondLst>
                                            <p:cond delay="0"/>
                                          </p:stCondLst>
                                        </p:cTn>
                                        <p:tgtEl>
                                          <p:spTgt spid="30">
                                            <p:txEl>
                                              <p:pRg st="0" end="0"/>
                                            </p:txEl>
                                          </p:spTgt>
                                        </p:tgtEl>
                                        <p:attrNameLst>
                                          <p:attrName>style.visibility</p:attrName>
                                        </p:attrNameLst>
                                      </p:cBhvr>
                                      <p:to>
                                        <p:strVal val="visible"/>
                                      </p:to>
                                    </p:set>
                                    <p:animEffect transition="in" filter="fade">
                                      <p:cBhvr>
                                        <p:cTn id="13" dur="1000"/>
                                        <p:tgtEl>
                                          <p:spTgt spid="30">
                                            <p:txEl>
                                              <p:pRg st="0" end="0"/>
                                            </p:txEl>
                                          </p:spTgt>
                                        </p:tgtEl>
                                      </p:cBhvr>
                                    </p:animEffect>
                                    <p:anim calcmode="lin" valueType="num">
                                      <p:cBhvr>
                                        <p:cTn id="14" dur="1000" fill="hold"/>
                                        <p:tgtEl>
                                          <p:spTgt spid="30">
                                            <p:txEl>
                                              <p:pRg st="0" end="0"/>
                                            </p:txEl>
                                          </p:spTgt>
                                        </p:tgtEl>
                                        <p:attrNameLst>
                                          <p:attrName>ppt_x</p:attrName>
                                        </p:attrNameLst>
                                      </p:cBhvr>
                                      <p:tavLst>
                                        <p:tav tm="0">
                                          <p:val>
                                            <p:strVal val="#ppt_x-.1"/>
                                          </p:val>
                                        </p:tav>
                                        <p:tav tm="100000">
                                          <p:val>
                                            <p:strVal val="#ppt_x"/>
                                          </p:val>
                                        </p:tav>
                                      </p:tavLst>
                                    </p:anim>
                                    <p:anim calcmode="lin" valueType="num">
                                      <p:cBhvr>
                                        <p:cTn id="15" dur="1000" fill="hold"/>
                                        <p:tgtEl>
                                          <p:spTgt spid="30">
                                            <p:txEl>
                                              <p:pRg st="0" end="0"/>
                                            </p:txEl>
                                          </p:spTgt>
                                        </p:tgtEl>
                                        <p:attrNameLst>
                                          <p:attrName>ppt_y</p:attrName>
                                        </p:attrNameLst>
                                      </p:cBhvr>
                                      <p:tavLst>
                                        <p:tav tm="0">
                                          <p:val>
                                            <p:strVal val="#ppt_y"/>
                                          </p:val>
                                        </p:tav>
                                        <p:tav tm="100000">
                                          <p:val>
                                            <p:strVal val="#ppt_y"/>
                                          </p:val>
                                        </p:tav>
                                      </p:tavLst>
                                    </p:anim>
                                  </p:childTnLst>
                                </p:cTn>
                              </p:par>
                              <p:par>
                                <p:cTn id="16" presetID="40" presetClass="entr" presetSubtype="0" fill="hold" grpId="0" nodeType="withEffect">
                                  <p:stCondLst>
                                    <p:cond delay="0"/>
                                  </p:stCondLst>
                                  <p:iterate type="lt">
                                    <p:tmPct val="10000"/>
                                  </p:iterate>
                                  <p:childTnLst>
                                    <p:set>
                                      <p:cBhvr>
                                        <p:cTn id="17" dur="1" fill="hold">
                                          <p:stCondLst>
                                            <p:cond delay="0"/>
                                          </p:stCondLst>
                                        </p:cTn>
                                        <p:tgtEl>
                                          <p:spTgt spid="30">
                                            <p:txEl>
                                              <p:pRg st="1" end="1"/>
                                            </p:txEl>
                                          </p:spTgt>
                                        </p:tgtEl>
                                        <p:attrNameLst>
                                          <p:attrName>style.visibility</p:attrName>
                                        </p:attrNameLst>
                                      </p:cBhvr>
                                      <p:to>
                                        <p:strVal val="visible"/>
                                      </p:to>
                                    </p:set>
                                    <p:animEffect transition="in" filter="fade">
                                      <p:cBhvr>
                                        <p:cTn id="18" dur="1000"/>
                                        <p:tgtEl>
                                          <p:spTgt spid="30">
                                            <p:txEl>
                                              <p:pRg st="1" end="1"/>
                                            </p:txEl>
                                          </p:spTgt>
                                        </p:tgtEl>
                                      </p:cBhvr>
                                    </p:animEffect>
                                    <p:anim calcmode="lin" valueType="num">
                                      <p:cBhvr>
                                        <p:cTn id="19" dur="1000" fill="hold"/>
                                        <p:tgtEl>
                                          <p:spTgt spid="30">
                                            <p:txEl>
                                              <p:pRg st="1" end="1"/>
                                            </p:txEl>
                                          </p:spTgt>
                                        </p:tgtEl>
                                        <p:attrNameLst>
                                          <p:attrName>ppt_x</p:attrName>
                                        </p:attrNameLst>
                                      </p:cBhvr>
                                      <p:tavLst>
                                        <p:tav tm="0">
                                          <p:val>
                                            <p:strVal val="#ppt_x-.1"/>
                                          </p:val>
                                        </p:tav>
                                        <p:tav tm="100000">
                                          <p:val>
                                            <p:strVal val="#ppt_x"/>
                                          </p:val>
                                        </p:tav>
                                      </p:tavLst>
                                    </p:anim>
                                    <p:anim calcmode="lin" valueType="num">
                                      <p:cBhvr>
                                        <p:cTn id="20" dur="1000" fill="hold"/>
                                        <p:tgtEl>
                                          <p:spTgt spid="30">
                                            <p:txEl>
                                              <p:pRg st="1" end="1"/>
                                            </p:txEl>
                                          </p:spTgt>
                                        </p:tgtEl>
                                        <p:attrNameLst>
                                          <p:attrName>ppt_y</p:attrName>
                                        </p:attrNameLst>
                                      </p:cBhvr>
                                      <p:tavLst>
                                        <p:tav tm="0">
                                          <p:val>
                                            <p:strVal val="#ppt_y"/>
                                          </p:val>
                                        </p:tav>
                                        <p:tav tm="100000">
                                          <p:val>
                                            <p:strVal val="#ppt_y"/>
                                          </p:val>
                                        </p:tav>
                                      </p:tavLst>
                                    </p:anim>
                                  </p:childTnLst>
                                </p:cTn>
                              </p:par>
                              <p:par>
                                <p:cTn id="21" presetID="40" presetClass="entr" presetSubtype="0" fill="hold" grpId="0" nodeType="withEffect">
                                  <p:stCondLst>
                                    <p:cond delay="0"/>
                                  </p:stCondLst>
                                  <p:iterate type="lt">
                                    <p:tmPct val="10000"/>
                                  </p:iterate>
                                  <p:childTnLst>
                                    <p:set>
                                      <p:cBhvr>
                                        <p:cTn id="22" dur="1" fill="hold">
                                          <p:stCondLst>
                                            <p:cond delay="0"/>
                                          </p:stCondLst>
                                        </p:cTn>
                                        <p:tgtEl>
                                          <p:spTgt spid="30">
                                            <p:txEl>
                                              <p:pRg st="2" end="2"/>
                                            </p:txEl>
                                          </p:spTgt>
                                        </p:tgtEl>
                                        <p:attrNameLst>
                                          <p:attrName>style.visibility</p:attrName>
                                        </p:attrNameLst>
                                      </p:cBhvr>
                                      <p:to>
                                        <p:strVal val="visible"/>
                                      </p:to>
                                    </p:set>
                                    <p:animEffect transition="in" filter="fade">
                                      <p:cBhvr>
                                        <p:cTn id="23" dur="1000"/>
                                        <p:tgtEl>
                                          <p:spTgt spid="30">
                                            <p:txEl>
                                              <p:pRg st="2" end="2"/>
                                            </p:txEl>
                                          </p:spTgt>
                                        </p:tgtEl>
                                      </p:cBhvr>
                                    </p:animEffect>
                                    <p:anim calcmode="lin" valueType="num">
                                      <p:cBhvr>
                                        <p:cTn id="24" dur="1000" fill="hold"/>
                                        <p:tgtEl>
                                          <p:spTgt spid="30">
                                            <p:txEl>
                                              <p:pRg st="2" end="2"/>
                                            </p:txEl>
                                          </p:spTgt>
                                        </p:tgtEl>
                                        <p:attrNameLst>
                                          <p:attrName>ppt_x</p:attrName>
                                        </p:attrNameLst>
                                      </p:cBhvr>
                                      <p:tavLst>
                                        <p:tav tm="0">
                                          <p:val>
                                            <p:strVal val="#ppt_x-.1"/>
                                          </p:val>
                                        </p:tav>
                                        <p:tav tm="100000">
                                          <p:val>
                                            <p:strVal val="#ppt_x"/>
                                          </p:val>
                                        </p:tav>
                                      </p:tavLst>
                                    </p:anim>
                                    <p:anim calcmode="lin" valueType="num">
                                      <p:cBhvr>
                                        <p:cTn id="25" dur="1000" fill="hold"/>
                                        <p:tgtEl>
                                          <p:spTgt spid="30">
                                            <p:txEl>
                                              <p:pRg st="2" end="2"/>
                                            </p:txEl>
                                          </p:spTgt>
                                        </p:tgtEl>
                                        <p:attrNameLst>
                                          <p:attrName>ppt_y</p:attrName>
                                        </p:attrNameLst>
                                      </p:cBhvr>
                                      <p:tavLst>
                                        <p:tav tm="0">
                                          <p:val>
                                            <p:strVal val="#ppt_y"/>
                                          </p:val>
                                        </p:tav>
                                        <p:tav tm="100000">
                                          <p:val>
                                            <p:strVal val="#ppt_y"/>
                                          </p:val>
                                        </p:tav>
                                      </p:tavLst>
                                    </p:anim>
                                  </p:childTnLst>
                                </p:cTn>
                              </p:par>
                              <p:par>
                                <p:cTn id="26" presetID="40" presetClass="entr" presetSubtype="0" fill="hold" grpId="0" nodeType="withEffect">
                                  <p:stCondLst>
                                    <p:cond delay="0"/>
                                  </p:stCondLst>
                                  <p:iterate type="lt">
                                    <p:tmPct val="10000"/>
                                  </p:iterate>
                                  <p:childTnLst>
                                    <p:set>
                                      <p:cBhvr>
                                        <p:cTn id="27" dur="1" fill="hold">
                                          <p:stCondLst>
                                            <p:cond delay="0"/>
                                          </p:stCondLst>
                                        </p:cTn>
                                        <p:tgtEl>
                                          <p:spTgt spid="30">
                                            <p:txEl>
                                              <p:pRg st="3" end="3"/>
                                            </p:txEl>
                                          </p:spTgt>
                                        </p:tgtEl>
                                        <p:attrNameLst>
                                          <p:attrName>style.visibility</p:attrName>
                                        </p:attrNameLst>
                                      </p:cBhvr>
                                      <p:to>
                                        <p:strVal val="visible"/>
                                      </p:to>
                                    </p:set>
                                    <p:animEffect transition="in" filter="fade">
                                      <p:cBhvr>
                                        <p:cTn id="28" dur="1000"/>
                                        <p:tgtEl>
                                          <p:spTgt spid="30">
                                            <p:txEl>
                                              <p:pRg st="3" end="3"/>
                                            </p:txEl>
                                          </p:spTgt>
                                        </p:tgtEl>
                                      </p:cBhvr>
                                    </p:animEffect>
                                    <p:anim calcmode="lin" valueType="num">
                                      <p:cBhvr>
                                        <p:cTn id="29" dur="1000" fill="hold"/>
                                        <p:tgtEl>
                                          <p:spTgt spid="30">
                                            <p:txEl>
                                              <p:pRg st="3" end="3"/>
                                            </p:txEl>
                                          </p:spTgt>
                                        </p:tgtEl>
                                        <p:attrNameLst>
                                          <p:attrName>ppt_x</p:attrName>
                                        </p:attrNameLst>
                                      </p:cBhvr>
                                      <p:tavLst>
                                        <p:tav tm="0">
                                          <p:val>
                                            <p:strVal val="#ppt_x-.1"/>
                                          </p:val>
                                        </p:tav>
                                        <p:tav tm="100000">
                                          <p:val>
                                            <p:strVal val="#ppt_x"/>
                                          </p:val>
                                        </p:tav>
                                      </p:tavLst>
                                    </p:anim>
                                    <p:anim calcmode="lin" valueType="num">
                                      <p:cBhvr>
                                        <p:cTn id="30" dur="1000" fill="hold"/>
                                        <p:tgtEl>
                                          <p:spTgt spid="30">
                                            <p:txEl>
                                              <p:pRg st="3" end="3"/>
                                            </p:txEl>
                                          </p:spTgt>
                                        </p:tgtEl>
                                        <p:attrNameLst>
                                          <p:attrName>ppt_y</p:attrName>
                                        </p:attrNameLst>
                                      </p:cBhvr>
                                      <p:tavLst>
                                        <p:tav tm="0">
                                          <p:val>
                                            <p:strVal val="#ppt_y"/>
                                          </p:val>
                                        </p:tav>
                                        <p:tav tm="100000">
                                          <p:val>
                                            <p:strVal val="#ppt_y"/>
                                          </p:val>
                                        </p:tav>
                                      </p:tavLst>
                                    </p:anim>
                                  </p:childTnLst>
                                </p:cTn>
                              </p:par>
                              <p:par>
                                <p:cTn id="31" presetID="40" presetClass="entr" presetSubtype="0" fill="hold" grpId="0" nodeType="withEffect">
                                  <p:stCondLst>
                                    <p:cond delay="0"/>
                                  </p:stCondLst>
                                  <p:iterate type="lt">
                                    <p:tmPct val="10000"/>
                                  </p:iterate>
                                  <p:childTnLst>
                                    <p:set>
                                      <p:cBhvr>
                                        <p:cTn id="32" dur="1" fill="hold">
                                          <p:stCondLst>
                                            <p:cond delay="0"/>
                                          </p:stCondLst>
                                        </p:cTn>
                                        <p:tgtEl>
                                          <p:spTgt spid="30">
                                            <p:txEl>
                                              <p:pRg st="4" end="4"/>
                                            </p:txEl>
                                          </p:spTgt>
                                        </p:tgtEl>
                                        <p:attrNameLst>
                                          <p:attrName>style.visibility</p:attrName>
                                        </p:attrNameLst>
                                      </p:cBhvr>
                                      <p:to>
                                        <p:strVal val="visible"/>
                                      </p:to>
                                    </p:set>
                                    <p:animEffect transition="in" filter="fade">
                                      <p:cBhvr>
                                        <p:cTn id="33" dur="1000"/>
                                        <p:tgtEl>
                                          <p:spTgt spid="30">
                                            <p:txEl>
                                              <p:pRg st="4" end="4"/>
                                            </p:txEl>
                                          </p:spTgt>
                                        </p:tgtEl>
                                      </p:cBhvr>
                                    </p:animEffect>
                                    <p:anim calcmode="lin" valueType="num">
                                      <p:cBhvr>
                                        <p:cTn id="34" dur="1000" fill="hold"/>
                                        <p:tgtEl>
                                          <p:spTgt spid="30">
                                            <p:txEl>
                                              <p:pRg st="4" end="4"/>
                                            </p:txEl>
                                          </p:spTgt>
                                        </p:tgtEl>
                                        <p:attrNameLst>
                                          <p:attrName>ppt_x</p:attrName>
                                        </p:attrNameLst>
                                      </p:cBhvr>
                                      <p:tavLst>
                                        <p:tav tm="0">
                                          <p:val>
                                            <p:strVal val="#ppt_x-.1"/>
                                          </p:val>
                                        </p:tav>
                                        <p:tav tm="100000">
                                          <p:val>
                                            <p:strVal val="#ppt_x"/>
                                          </p:val>
                                        </p:tav>
                                      </p:tavLst>
                                    </p:anim>
                                    <p:anim calcmode="lin" valueType="num">
                                      <p:cBhvr>
                                        <p:cTn id="35" dur="1000" fill="hold"/>
                                        <p:tgtEl>
                                          <p:spTgt spid="30">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30" grpId="0" build="p">
        <p:tmplLst>
          <p:tmpl lvl="1">
            <p:tnLst>
              <p:par>
                <p:cTn presetID="40" presetClass="entr" presetSubtype="0" fill="hold" nodeType="clickEffect">
                  <p:stCondLst>
                    <p:cond delay="0"/>
                  </p:stCondLst>
                  <p:iterate type="lt">
                    <p:tmPct val="10000"/>
                  </p:iterate>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anim calcmode="lin" valueType="num">
                      <p:cBhvr>
                        <p:cTn dur="1000" fill="hold"/>
                        <p:tgtEl>
                          <p:spTgt spid="30"/>
                        </p:tgtEl>
                        <p:attrNameLst>
                          <p:attrName>ppt_x</p:attrName>
                        </p:attrNameLst>
                      </p:cBhvr>
                      <p:tavLst>
                        <p:tav tm="0">
                          <p:val>
                            <p:strVal val="#ppt_x-.1"/>
                          </p:val>
                        </p:tav>
                        <p:tav tm="100000">
                          <p:val>
                            <p:strVal val="#ppt_x"/>
                          </p:val>
                        </p:tav>
                      </p:tavLst>
                    </p:anim>
                    <p:anim calcmode="lin" valueType="num">
                      <p:cBhvr>
                        <p:cTn dur="1000" fill="hold"/>
                        <p:tgtEl>
                          <p:spTgt spid="30"/>
                        </p:tgtEl>
                        <p:attrNameLst>
                          <p:attrName>ppt_y</p:attrName>
                        </p:attrNameLst>
                      </p:cBhvr>
                      <p:tavLst>
                        <p:tav tm="0">
                          <p:val>
                            <p:strVal val="#ppt_y"/>
                          </p:val>
                        </p:tav>
                        <p:tav tm="100000">
                          <p:val>
                            <p:strVal val="#ppt_y"/>
                          </p:val>
                        </p:tav>
                      </p:tavLst>
                    </p:anim>
                  </p:childTnLst>
                </p:cTn>
              </p:par>
            </p:tnLst>
          </p:tmpl>
          <p:tmpl lvl="2">
            <p:tnLst>
              <p:par>
                <p:cTn presetID="40" presetClass="entr" presetSubtype="0" fill="hold" nodeType="withEffect">
                  <p:stCondLst>
                    <p:cond delay="0"/>
                  </p:stCondLst>
                  <p:iterate type="lt">
                    <p:tmPct val="10000"/>
                  </p:iterate>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anim calcmode="lin" valueType="num">
                      <p:cBhvr>
                        <p:cTn dur="1000" fill="hold"/>
                        <p:tgtEl>
                          <p:spTgt spid="30"/>
                        </p:tgtEl>
                        <p:attrNameLst>
                          <p:attrName>ppt_x</p:attrName>
                        </p:attrNameLst>
                      </p:cBhvr>
                      <p:tavLst>
                        <p:tav tm="0">
                          <p:val>
                            <p:strVal val="#ppt_x-.1"/>
                          </p:val>
                        </p:tav>
                        <p:tav tm="100000">
                          <p:val>
                            <p:strVal val="#ppt_x"/>
                          </p:val>
                        </p:tav>
                      </p:tavLst>
                    </p:anim>
                    <p:anim calcmode="lin" valueType="num">
                      <p:cBhvr>
                        <p:cTn dur="1000" fill="hold"/>
                        <p:tgtEl>
                          <p:spTgt spid="30"/>
                        </p:tgtEl>
                        <p:attrNameLst>
                          <p:attrName>ppt_y</p:attrName>
                        </p:attrNameLst>
                      </p:cBhvr>
                      <p:tavLst>
                        <p:tav tm="0">
                          <p:val>
                            <p:strVal val="#ppt_y"/>
                          </p:val>
                        </p:tav>
                        <p:tav tm="100000">
                          <p:val>
                            <p:strVal val="#ppt_y"/>
                          </p:val>
                        </p:tav>
                      </p:tavLst>
                    </p:anim>
                  </p:childTnLst>
                </p:cTn>
              </p:par>
            </p:tnLst>
          </p:tmpl>
          <p:tmpl lvl="3">
            <p:tnLst>
              <p:par>
                <p:cTn presetID="40" presetClass="entr" presetSubtype="0" fill="hold" nodeType="withEffect">
                  <p:stCondLst>
                    <p:cond delay="0"/>
                  </p:stCondLst>
                  <p:iterate type="lt">
                    <p:tmPct val="10000"/>
                  </p:iterate>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anim calcmode="lin" valueType="num">
                      <p:cBhvr>
                        <p:cTn dur="1000" fill="hold"/>
                        <p:tgtEl>
                          <p:spTgt spid="30"/>
                        </p:tgtEl>
                        <p:attrNameLst>
                          <p:attrName>ppt_x</p:attrName>
                        </p:attrNameLst>
                      </p:cBhvr>
                      <p:tavLst>
                        <p:tav tm="0">
                          <p:val>
                            <p:strVal val="#ppt_x-.1"/>
                          </p:val>
                        </p:tav>
                        <p:tav tm="100000">
                          <p:val>
                            <p:strVal val="#ppt_x"/>
                          </p:val>
                        </p:tav>
                      </p:tavLst>
                    </p:anim>
                    <p:anim calcmode="lin" valueType="num">
                      <p:cBhvr>
                        <p:cTn dur="1000" fill="hold"/>
                        <p:tgtEl>
                          <p:spTgt spid="30"/>
                        </p:tgtEl>
                        <p:attrNameLst>
                          <p:attrName>ppt_y</p:attrName>
                        </p:attrNameLst>
                      </p:cBhvr>
                      <p:tavLst>
                        <p:tav tm="0">
                          <p:val>
                            <p:strVal val="#ppt_y"/>
                          </p:val>
                        </p:tav>
                        <p:tav tm="100000">
                          <p:val>
                            <p:strVal val="#ppt_y"/>
                          </p:val>
                        </p:tav>
                      </p:tavLst>
                    </p:anim>
                  </p:childTnLst>
                </p:cTn>
              </p:par>
            </p:tnLst>
          </p:tmpl>
          <p:tmpl lvl="4">
            <p:tnLst>
              <p:par>
                <p:cTn presetID="40" presetClass="entr" presetSubtype="0" fill="hold" nodeType="withEffect">
                  <p:stCondLst>
                    <p:cond delay="0"/>
                  </p:stCondLst>
                  <p:iterate type="lt">
                    <p:tmPct val="10000"/>
                  </p:iterate>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anim calcmode="lin" valueType="num">
                      <p:cBhvr>
                        <p:cTn dur="1000" fill="hold"/>
                        <p:tgtEl>
                          <p:spTgt spid="30"/>
                        </p:tgtEl>
                        <p:attrNameLst>
                          <p:attrName>ppt_x</p:attrName>
                        </p:attrNameLst>
                      </p:cBhvr>
                      <p:tavLst>
                        <p:tav tm="0">
                          <p:val>
                            <p:strVal val="#ppt_x-.1"/>
                          </p:val>
                        </p:tav>
                        <p:tav tm="100000">
                          <p:val>
                            <p:strVal val="#ppt_x"/>
                          </p:val>
                        </p:tav>
                      </p:tavLst>
                    </p:anim>
                    <p:anim calcmode="lin" valueType="num">
                      <p:cBhvr>
                        <p:cTn dur="1000" fill="hold"/>
                        <p:tgtEl>
                          <p:spTgt spid="30"/>
                        </p:tgtEl>
                        <p:attrNameLst>
                          <p:attrName>ppt_y</p:attrName>
                        </p:attrNameLst>
                      </p:cBhvr>
                      <p:tavLst>
                        <p:tav tm="0">
                          <p:val>
                            <p:strVal val="#ppt_y"/>
                          </p:val>
                        </p:tav>
                        <p:tav tm="100000">
                          <p:val>
                            <p:strVal val="#ppt_y"/>
                          </p:val>
                        </p:tav>
                      </p:tavLst>
                    </p:anim>
                  </p:childTnLst>
                </p:cTn>
              </p:par>
            </p:tnLst>
          </p:tmpl>
          <p:tmpl lvl="5">
            <p:tnLst>
              <p:par>
                <p:cTn presetID="40" presetClass="entr" presetSubtype="0" fill="hold" nodeType="withEffect">
                  <p:stCondLst>
                    <p:cond delay="0"/>
                  </p:stCondLst>
                  <p:iterate type="lt">
                    <p:tmPct val="10000"/>
                  </p:iterate>
                  <p:childTnLst>
                    <p:set>
                      <p:cBhvr>
                        <p:cTn dur="1" fill="hold">
                          <p:stCondLst>
                            <p:cond delay="0"/>
                          </p:stCondLst>
                        </p:cTn>
                        <p:tgtEl>
                          <p:spTgt spid="30"/>
                        </p:tgtEl>
                        <p:attrNameLst>
                          <p:attrName>style.visibility</p:attrName>
                        </p:attrNameLst>
                      </p:cBhvr>
                      <p:to>
                        <p:strVal val="visible"/>
                      </p:to>
                    </p:set>
                    <p:animEffect transition="in" filter="fade">
                      <p:cBhvr>
                        <p:cTn dur="1000"/>
                        <p:tgtEl>
                          <p:spTgt spid="30"/>
                        </p:tgtEl>
                      </p:cBhvr>
                    </p:animEffect>
                    <p:anim calcmode="lin" valueType="num">
                      <p:cBhvr>
                        <p:cTn dur="1000" fill="hold"/>
                        <p:tgtEl>
                          <p:spTgt spid="30"/>
                        </p:tgtEl>
                        <p:attrNameLst>
                          <p:attrName>ppt_x</p:attrName>
                        </p:attrNameLst>
                      </p:cBhvr>
                      <p:tavLst>
                        <p:tav tm="0">
                          <p:val>
                            <p:strVal val="#ppt_x-.1"/>
                          </p:val>
                        </p:tav>
                        <p:tav tm="100000">
                          <p:val>
                            <p:strVal val="#ppt_x"/>
                          </p:val>
                        </p:tav>
                      </p:tavLst>
                    </p:anim>
                    <p:anim calcmode="lin" valueType="num">
                      <p:cBhvr>
                        <p:cTn dur="1000" fill="hold"/>
                        <p:tgtEl>
                          <p:spTgt spid="30"/>
                        </p:tgtEl>
                        <p:attrNameLst>
                          <p:attrName>ppt_y</p:attrName>
                        </p:attrNameLst>
                      </p:cBhvr>
                      <p:tavLst>
                        <p:tav tm="0">
                          <p:val>
                            <p:strVal val="#ppt_y"/>
                          </p:val>
                        </p:tav>
                        <p:tav tm="100000">
                          <p:val>
                            <p:strVal val="#ppt_y"/>
                          </p:val>
                        </p:tav>
                      </p:tavLst>
                    </p:anim>
                  </p:childTnLst>
                </p:cTn>
              </p:par>
            </p:tnLst>
          </p:tmpl>
        </p:tmplLst>
      </p:bldP>
    </p:bldLst>
  </p:timing>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857250" y="642938"/>
            <a:ext cx="7786688" cy="1095375"/>
          </a:xfrm>
          <a:prstGeom prst="rect">
            <a:avLst/>
          </a:prstGeom>
          <a:noFill/>
        </p:spPr>
        <p:txBody>
          <a:bodyPr>
            <a:spAutoFit/>
          </a:bodyPr>
          <a:lstStyle/>
          <a:p>
            <a:pPr>
              <a:lnSpc>
                <a:spcPct val="90000"/>
              </a:lnSpc>
              <a:spcBef>
                <a:spcPct val="20000"/>
              </a:spcBef>
              <a:buClr>
                <a:schemeClr val="hlink"/>
              </a:buClr>
              <a:buFont typeface="Wingdings" pitchFamily="2" charset="2"/>
              <a:buNone/>
              <a:defRPr/>
            </a:pPr>
            <a:r>
              <a:rPr lang="fr-FR" sz="2400" b="1" dirty="0">
                <a:effectLst>
                  <a:outerShdw blurRad="38100" dist="38100" dir="2700000" algn="tl">
                    <a:srgbClr val="000000">
                      <a:alpha val="43137"/>
                    </a:srgbClr>
                  </a:outerShdw>
                </a:effectLst>
                <a:cs typeface="+mn-cs"/>
              </a:rPr>
              <a:t>Commission Nationale pour l’Implémentation de l’Assurance Qualité dans l’Enseignement Supérieur </a:t>
            </a:r>
          </a:p>
          <a:p>
            <a:pPr algn="ctr">
              <a:lnSpc>
                <a:spcPct val="90000"/>
              </a:lnSpc>
              <a:spcBef>
                <a:spcPct val="20000"/>
              </a:spcBef>
              <a:buClr>
                <a:schemeClr val="hlink"/>
              </a:buClr>
              <a:buFont typeface="Wingdings" pitchFamily="2" charset="2"/>
              <a:buNone/>
              <a:defRPr/>
            </a:pPr>
            <a:r>
              <a:rPr lang="fr-FR" b="1" dirty="0">
                <a:effectLst>
                  <a:outerShdw blurRad="38100" dist="38100" dir="2700000" algn="tl">
                    <a:srgbClr val="000000">
                      <a:alpha val="43137"/>
                    </a:srgbClr>
                  </a:outerShdw>
                </a:effectLst>
                <a:cs typeface="+mn-cs"/>
              </a:rPr>
              <a:t> (CIAQES)</a:t>
            </a:r>
          </a:p>
        </p:txBody>
      </p:sp>
      <p:pic>
        <p:nvPicPr>
          <p:cNvPr id="2050" name="Rectangle 2"/>
          <p:cNvPicPr>
            <a:picLocks noRot="1" noChangeArrowheads="1"/>
          </p:cNvPicPr>
          <p:nvPr/>
        </p:nvPicPr>
        <p:blipFill>
          <a:blip r:embed="rId2"/>
          <a:srcRect/>
          <a:stretch>
            <a:fillRect/>
          </a:stretch>
        </p:blipFill>
        <p:spPr bwMode="auto">
          <a:xfrm>
            <a:off x="827088" y="2060575"/>
            <a:ext cx="8072437" cy="1754188"/>
          </a:xfrm>
          <a:prstGeom prst="rect">
            <a:avLst/>
          </a:prstGeom>
          <a:noFill/>
          <a:ln w="9525">
            <a:noFill/>
            <a:miter lim="800000"/>
            <a:headEnd/>
            <a:tailEnd/>
          </a:ln>
        </p:spPr>
      </p:pic>
      <p:sp>
        <p:nvSpPr>
          <p:cNvPr id="112646" name="Rectangle 3"/>
          <p:cNvSpPr>
            <a:spLocks noRot="1" noChangeArrowheads="1"/>
          </p:cNvSpPr>
          <p:nvPr/>
        </p:nvSpPr>
        <p:spPr bwMode="auto">
          <a:xfrm>
            <a:off x="1000125" y="4000500"/>
            <a:ext cx="5732463" cy="2638425"/>
          </a:xfrm>
          <a:prstGeom prst="rect">
            <a:avLst/>
          </a:prstGeom>
          <a:noFill/>
          <a:ln w="9525">
            <a:noFill/>
            <a:miter lim="800000"/>
            <a:headEnd/>
            <a:tailEnd/>
          </a:ln>
        </p:spPr>
        <p:txBody>
          <a:bodyPr lIns="0" rIns="18288"/>
          <a:lstStyle/>
          <a:p>
            <a:pPr marL="2155825" indent="-1978025" algn="ctr">
              <a:spcBef>
                <a:spcPct val="20000"/>
              </a:spcBef>
              <a:buClr>
                <a:srgbClr val="0BD0D9"/>
              </a:buClr>
              <a:buSzPct val="95000"/>
              <a:buFont typeface="Wingdings 2" pitchFamily="18" charset="2"/>
              <a:buNone/>
              <a:defRPr/>
            </a:pPr>
            <a:endParaRPr lang="fr-CA" b="1" dirty="0"/>
          </a:p>
          <a:p>
            <a:pPr marL="2155825" indent="-1978025" algn="ctr">
              <a:spcBef>
                <a:spcPct val="20000"/>
              </a:spcBef>
              <a:buClr>
                <a:srgbClr val="0BD0D9"/>
              </a:buClr>
              <a:buSzPct val="95000"/>
              <a:buFont typeface="Wingdings 2" pitchFamily="18" charset="2"/>
              <a:buNone/>
              <a:defRPr/>
            </a:pPr>
            <a:r>
              <a:rPr lang="fr-CA" sz="2400" b="1" dirty="0"/>
              <a:t>Du 21 au 23 Octobre 2012</a:t>
            </a:r>
          </a:p>
          <a:p>
            <a:pPr marL="2155825" indent="-1978025" algn="ctr">
              <a:spcBef>
                <a:spcPct val="20000"/>
              </a:spcBef>
              <a:buClr>
                <a:srgbClr val="0BD0D9"/>
              </a:buClr>
              <a:buSzPct val="95000"/>
              <a:buFont typeface="Wingdings 2" pitchFamily="18" charset="2"/>
              <a:buNone/>
              <a:defRPr/>
            </a:pPr>
            <a:endParaRPr lang="fr-CA" b="1" dirty="0"/>
          </a:p>
          <a:p>
            <a:pPr marL="2155825" indent="-1978025" algn="ctr">
              <a:spcBef>
                <a:spcPct val="20000"/>
              </a:spcBef>
              <a:buClr>
                <a:srgbClr val="0BD0D9"/>
              </a:buClr>
              <a:buSzPct val="95000"/>
              <a:buFont typeface="Wingdings 2" pitchFamily="18" charset="2"/>
              <a:buNone/>
              <a:defRPr/>
            </a:pPr>
            <a:r>
              <a:rPr lang="fr-CA" b="1" u="sng" dirty="0"/>
              <a:t>Présentation</a:t>
            </a:r>
            <a:r>
              <a:rPr lang="fr-CA" b="1" dirty="0"/>
              <a:t>  </a:t>
            </a:r>
            <a:r>
              <a:rPr lang="fr-CA" b="1" dirty="0">
                <a:latin typeface="Constantia" pitchFamily="18" charset="0"/>
              </a:rPr>
              <a:t> N. </a:t>
            </a:r>
            <a:r>
              <a:rPr lang="fr-CA" b="1" dirty="0" err="1">
                <a:latin typeface="Constantia" pitchFamily="18" charset="0"/>
              </a:rPr>
              <a:t>Bouzid</a:t>
            </a:r>
            <a:r>
              <a:rPr lang="fr-CA" b="1" dirty="0">
                <a:latin typeface="Constantia" pitchFamily="18" charset="0"/>
              </a:rPr>
              <a:t>, </a:t>
            </a:r>
          </a:p>
          <a:p>
            <a:pPr marL="2155825" indent="-1978025" algn="ctr">
              <a:spcBef>
                <a:spcPct val="20000"/>
              </a:spcBef>
              <a:buClr>
                <a:srgbClr val="0BD0D9"/>
              </a:buClr>
              <a:buSzPct val="95000"/>
              <a:buFont typeface="Wingdings 2" pitchFamily="18" charset="2"/>
              <a:buNone/>
              <a:defRPr/>
            </a:pPr>
            <a:r>
              <a:rPr lang="fr-CA" b="1" dirty="0">
                <a:latin typeface="Constantia" pitchFamily="18" charset="0"/>
              </a:rPr>
              <a:t>                                    Z. </a:t>
            </a:r>
            <a:r>
              <a:rPr lang="fr-CA" b="1" dirty="0" err="1">
                <a:latin typeface="Constantia" pitchFamily="18" charset="0"/>
              </a:rPr>
              <a:t>Berrouche</a:t>
            </a:r>
            <a:r>
              <a:rPr lang="fr-CA" b="1" dirty="0">
                <a:latin typeface="Constantia" pitchFamily="18" charset="0"/>
              </a:rPr>
              <a:t>,</a:t>
            </a:r>
          </a:p>
          <a:p>
            <a:pPr marL="1706563" indent="-1528763" algn="ctr">
              <a:spcBef>
                <a:spcPct val="20000"/>
              </a:spcBef>
              <a:buClr>
                <a:srgbClr val="0BD0D9"/>
              </a:buClr>
              <a:buSzPct val="95000"/>
              <a:buFont typeface="Wingdings 2" pitchFamily="18" charset="2"/>
              <a:buNone/>
              <a:defRPr/>
            </a:pPr>
            <a:r>
              <a:rPr lang="fr-CA" b="1" dirty="0">
                <a:latin typeface="Constantia" pitchFamily="18" charset="0"/>
              </a:rPr>
              <a:t>                                     F. </a:t>
            </a:r>
            <a:r>
              <a:rPr lang="fr-CA" b="1" dirty="0" err="1">
                <a:solidFill>
                  <a:srgbClr val="FFCCCC"/>
                </a:solidFill>
                <a:latin typeface="Constantia" pitchFamily="18" charset="0"/>
              </a:rPr>
              <a:t>Boubakour</a:t>
            </a:r>
            <a:r>
              <a:rPr lang="fr-CA" b="1" dirty="0">
                <a:latin typeface="Constantia" pitchFamily="18" charset="0"/>
              </a:rPr>
              <a:t>                                       &amp;    Y. Berkane</a:t>
            </a:r>
            <a:endParaRPr lang="fr-CA" sz="2800" dirty="0">
              <a:latin typeface="Constantia" pitchFamily="18" charset="0"/>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wipe(down)">
                                      <p:cBhvr>
                                        <p:cTn id="7"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E525F786-C3BA-43E7-8FC6-4201BEB4080E}" type="slidenum">
              <a:rPr lang="fr-FR"/>
              <a:pPr>
                <a:defRPr/>
              </a:pPr>
              <a:t>10</a:t>
            </a:fld>
            <a:endParaRPr lang="fr-FR"/>
          </a:p>
        </p:txBody>
      </p:sp>
      <p:sp>
        <p:nvSpPr>
          <p:cNvPr id="3" name="Espace réservé du contenu 2"/>
          <p:cNvSpPr>
            <a:spLocks noGrp="1"/>
          </p:cNvSpPr>
          <p:nvPr>
            <p:ph idx="1"/>
          </p:nvPr>
        </p:nvSpPr>
        <p:spPr>
          <a:xfrm>
            <a:off x="214313" y="714375"/>
            <a:ext cx="8715375" cy="5857875"/>
          </a:xfrm>
        </p:spPr>
        <p:txBody>
          <a:bodyPr/>
          <a:lstStyle/>
          <a:p>
            <a:pPr marL="177800" lvl="2" indent="-95250" algn="just" eaLnBrk="1" hangingPunct="1">
              <a:buFont typeface="Wingdings 2" pitchFamily="18" charset="2"/>
              <a:buNone/>
            </a:pPr>
            <a:r>
              <a:rPr lang="fr-FR" sz="2400" b="1" smtClean="0"/>
              <a:t>1.3- Internationalisation:</a:t>
            </a:r>
          </a:p>
          <a:p>
            <a:pPr marL="177800" lvl="2" indent="-95250" algn="just" eaLnBrk="1" hangingPunct="1">
              <a:buFont typeface="Wingdings" pitchFamily="2" charset="2"/>
              <a:buChar char="Ø"/>
            </a:pPr>
            <a:r>
              <a:rPr lang="fr-FR" sz="2000" smtClean="0"/>
              <a:t>la mondialisation, l'intégration régionale et une mobilité toujours croissante des étudiants et des enseignants ont rendu plus urgente </a:t>
            </a:r>
            <a:r>
              <a:rPr lang="fr-FR" sz="2000" b="1" smtClean="0"/>
              <a:t>l'adoption de normes internationalement r</a:t>
            </a:r>
            <a:r>
              <a:rPr lang="fr-FR" sz="2000" smtClean="0"/>
              <a:t>econnues entre les nations et au sein des nations;</a:t>
            </a:r>
          </a:p>
          <a:p>
            <a:pPr marL="177800" lvl="2" indent="-95250" algn="just" eaLnBrk="1" hangingPunct="1">
              <a:buFont typeface="Wingdings" pitchFamily="2" charset="2"/>
              <a:buChar char="Ø"/>
            </a:pPr>
            <a:r>
              <a:rPr lang="fr-FR" sz="2000" smtClean="0"/>
              <a:t>les mécanismes permettant d'établir </a:t>
            </a:r>
            <a:r>
              <a:rPr lang="fr-FR" sz="2000" b="1" smtClean="0"/>
              <a:t>une comparabilité internationale</a:t>
            </a:r>
            <a:r>
              <a:rPr lang="fr-FR" sz="2000" smtClean="0"/>
              <a:t> deviennent une nécessité.</a:t>
            </a:r>
          </a:p>
          <a:p>
            <a:pPr eaLnBrk="1" hangingPunct="1"/>
            <a:r>
              <a:rPr lang="fr-FR" sz="2000" smtClean="0"/>
              <a:t>Exemple: Le </a:t>
            </a:r>
            <a:r>
              <a:rPr lang="fr-FR" sz="2000" b="1" smtClean="0"/>
              <a:t>Processus de Bologne</a:t>
            </a:r>
            <a:r>
              <a:rPr lang="fr-FR" sz="2000" smtClean="0"/>
              <a:t>, qui crée une structure de diplômes commune et des cadres de qualifications, représente un progrès immense dans la coordination de l‘E.S. en Europe. </a:t>
            </a:r>
          </a:p>
          <a:p>
            <a:pPr eaLnBrk="1" hangingPunct="1"/>
            <a:r>
              <a:rPr lang="fr-FR" sz="2000" smtClean="0"/>
              <a:t>Son but: introduire une certaine </a:t>
            </a:r>
            <a:r>
              <a:rPr lang="fr-FR" sz="2000" u="sng" smtClean="0"/>
              <a:t>uniformité</a:t>
            </a:r>
            <a:r>
              <a:rPr lang="fr-FR" sz="2000" smtClean="0"/>
              <a:t> et </a:t>
            </a:r>
            <a:r>
              <a:rPr lang="fr-FR" sz="2000" b="1" smtClean="0"/>
              <a:t>une assurance qualité dans toute l'Europe</a:t>
            </a:r>
            <a:r>
              <a:rPr lang="fr-FR" sz="2000" smtClean="0"/>
              <a:t> tout en favorisant la </a:t>
            </a:r>
            <a:r>
              <a:rPr lang="fr-FR" sz="2000" u="sng" smtClean="0"/>
              <a:t>transparence</a:t>
            </a:r>
            <a:r>
              <a:rPr lang="fr-FR" sz="2000" smtClean="0"/>
              <a:t>, la </a:t>
            </a:r>
            <a:r>
              <a:rPr lang="fr-FR" sz="2000" u="sng" smtClean="0"/>
              <a:t>mobilité</a:t>
            </a:r>
            <a:r>
              <a:rPr lang="fr-FR" sz="2000" smtClean="0"/>
              <a:t>, </a:t>
            </a:r>
            <a:r>
              <a:rPr lang="fr-FR" sz="2000" u="sng" smtClean="0"/>
              <a:t>l'employabilité</a:t>
            </a:r>
            <a:r>
              <a:rPr lang="fr-FR" sz="2000" smtClean="0"/>
              <a:t> et un apprentissage centré sur les étudiants.</a:t>
            </a:r>
          </a:p>
          <a:p>
            <a:pPr eaLnBrk="1" hangingPunct="1"/>
            <a:r>
              <a:rPr lang="fr-FR" sz="2400" smtClean="0"/>
              <a:t>Il est donc d'autant plus urgent </a:t>
            </a:r>
            <a:r>
              <a:rPr lang="fr-FR" sz="2400" b="1" smtClean="0"/>
              <a:t>d'adopter des mécanismes internationaux d'assurance qualité.</a:t>
            </a:r>
            <a:r>
              <a:rPr lang="fr-FR" sz="2400" smtClean="0"/>
              <a:t> </a:t>
            </a:r>
          </a:p>
          <a:p>
            <a:pPr eaLnBrk="1" hangingPunct="1"/>
            <a:endParaRPr lang="fr-FR" sz="2000" smtClean="0"/>
          </a:p>
          <a:p>
            <a:pPr marL="177800" lvl="2" indent="-95250" algn="just" eaLnBrk="1" hangingPunct="1">
              <a:buFont typeface="Wingdings" pitchFamily="2" charset="2"/>
              <a:buChar char="Ø"/>
            </a:pPr>
            <a:endParaRPr lang="fr-FR" sz="2000" smtClean="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90A83D94-52B3-4BE4-8EE4-5354512E9DB5}"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10</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6ADF9A40-0E92-43BD-A564-23734CF6252B}" type="slidenum">
              <a:rPr lang="fr-FR"/>
              <a:pPr>
                <a:defRPr/>
              </a:pPr>
              <a:t>11</a:t>
            </a:fld>
            <a:endParaRPr lang="fr-FR"/>
          </a:p>
        </p:txBody>
      </p:sp>
      <p:sp>
        <p:nvSpPr>
          <p:cNvPr id="3" name="Espace réservé du contenu 2"/>
          <p:cNvSpPr>
            <a:spLocks noGrp="1"/>
          </p:cNvSpPr>
          <p:nvPr>
            <p:ph idx="1"/>
          </p:nvPr>
        </p:nvSpPr>
        <p:spPr>
          <a:xfrm>
            <a:off x="214313" y="785813"/>
            <a:ext cx="8929687" cy="4500562"/>
          </a:xfrm>
        </p:spPr>
        <p:txBody>
          <a:bodyPr/>
          <a:lstStyle/>
          <a:p>
            <a:pPr eaLnBrk="1" hangingPunct="1">
              <a:buFont typeface="Wingdings 2" pitchFamily="18" charset="2"/>
              <a:buNone/>
            </a:pPr>
            <a:r>
              <a:rPr lang="fr-FR" sz="2400" b="1" smtClean="0"/>
              <a:t>1.4 - Montée en puissance de l’E.S. privé: </a:t>
            </a:r>
          </a:p>
          <a:p>
            <a:pPr eaLnBrk="1" hangingPunct="1">
              <a:buFont typeface="Wingdings 2" pitchFamily="18" charset="2"/>
              <a:buNone/>
            </a:pPr>
            <a:endParaRPr lang="fr-FR" sz="2400" smtClean="0"/>
          </a:p>
          <a:p>
            <a:pPr eaLnBrk="1" hangingPunct="1">
              <a:spcAft>
                <a:spcPts val="1200"/>
              </a:spcAft>
              <a:buFont typeface="Wingdings" pitchFamily="2" charset="2"/>
              <a:buChar char="Ø"/>
            </a:pPr>
            <a:r>
              <a:rPr lang="fr-FR" sz="2400" smtClean="0"/>
              <a:t>Aujourd'hui, environ 30 % des étudiants inscrits dans le privé;</a:t>
            </a:r>
          </a:p>
          <a:p>
            <a:pPr eaLnBrk="1" hangingPunct="1">
              <a:spcAft>
                <a:spcPts val="1200"/>
              </a:spcAft>
              <a:buFont typeface="Wingdings" pitchFamily="2" charset="2"/>
              <a:buChar char="Ø"/>
            </a:pPr>
            <a:r>
              <a:rPr lang="fr-FR" sz="2400" smtClean="0"/>
              <a:t>En Indonésie, au Japon, aux Philippines et en République de Corée, </a:t>
            </a:r>
            <a:r>
              <a:rPr lang="fr-FR" sz="2400" b="1" smtClean="0"/>
              <a:t>plus de 70 % des étudiants</a:t>
            </a:r>
            <a:r>
              <a:rPr lang="fr-FR" sz="2400" smtClean="0"/>
              <a:t> sont inscrits dans le privé;</a:t>
            </a:r>
          </a:p>
          <a:p>
            <a:pPr eaLnBrk="1" hangingPunct="1">
              <a:spcAft>
                <a:spcPts val="1200"/>
              </a:spcAft>
              <a:buFont typeface="Wingdings" pitchFamily="2" charset="2"/>
              <a:buChar char="Ø"/>
            </a:pPr>
            <a:r>
              <a:rPr lang="fr-FR" sz="2400" smtClean="0"/>
              <a:t>le secteur privé contribue à résorber la demande en offrant un accès à des étudiants qui ne remplissent pas forcément les conditions requises pour être admis dans des établissements publics ou qui ne peuvent pas être accueillis dans d'autres universités pour cause de surpeuplement</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1EBE98EF-869A-4055-B6C0-45B5131B2732}"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11</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A022602D-2DC3-48AA-B57D-7522FFA27620}" type="slidenum">
              <a:rPr lang="fr-FR"/>
              <a:pPr>
                <a:defRPr/>
              </a:pPr>
              <a:t>12</a:t>
            </a:fld>
            <a:endParaRPr lang="fr-FR"/>
          </a:p>
        </p:txBody>
      </p:sp>
      <p:sp>
        <p:nvSpPr>
          <p:cNvPr id="3" name="Espace réservé du contenu 2"/>
          <p:cNvSpPr>
            <a:spLocks noGrp="1"/>
          </p:cNvSpPr>
          <p:nvPr>
            <p:ph idx="1"/>
          </p:nvPr>
        </p:nvSpPr>
        <p:spPr>
          <a:xfrm>
            <a:off x="0" y="2000250"/>
            <a:ext cx="8929688" cy="2286000"/>
          </a:xfrm>
        </p:spPr>
        <p:txBody>
          <a:bodyPr>
            <a:normAutofit fontScale="25000" lnSpcReduction="20000"/>
          </a:bodyPr>
          <a:lstStyle/>
          <a:p>
            <a:pPr marL="273050" lvl="2" indent="177800" eaLnBrk="1" fontAlgn="auto" hangingPunct="1">
              <a:spcAft>
                <a:spcPts val="0"/>
              </a:spcAft>
              <a:buClr>
                <a:schemeClr val="accent3"/>
              </a:buClr>
              <a:buSzPct val="95000"/>
              <a:buFont typeface="Wingdings 2" pitchFamily="18" charset="2"/>
              <a:buNone/>
              <a:defRPr/>
            </a:pPr>
            <a:r>
              <a:rPr lang="fr-FR" sz="12800" b="1" dirty="0" smtClean="0"/>
              <a:t>L'assurance qualité dans l'enseignement supérieur</a:t>
            </a:r>
            <a:r>
              <a:rPr lang="fr-FR" sz="12800" dirty="0" smtClean="0"/>
              <a:t> est désormais une priorité pour de nombreux pays ;</a:t>
            </a:r>
          </a:p>
          <a:p>
            <a:pPr indent="177800" eaLnBrk="1" fontAlgn="auto" hangingPunct="1">
              <a:spcAft>
                <a:spcPts val="0"/>
              </a:spcAft>
              <a:buClr>
                <a:schemeClr val="accent3"/>
              </a:buClr>
              <a:buFont typeface="Wingdings 2" pitchFamily="18" charset="2"/>
              <a:buNone/>
              <a:defRPr/>
            </a:pPr>
            <a:endParaRPr lang="fr-FR" sz="8000" dirty="0" smtClean="0"/>
          </a:p>
          <a:p>
            <a:pPr indent="177800" eaLnBrk="1" fontAlgn="auto" hangingPunct="1">
              <a:spcAft>
                <a:spcPts val="0"/>
              </a:spcAft>
              <a:buClr>
                <a:schemeClr val="accent3"/>
              </a:buClr>
              <a:buFont typeface="Wingdings 2" pitchFamily="18" charset="2"/>
              <a:buNone/>
              <a:defRPr/>
            </a:pPr>
            <a:r>
              <a:rPr lang="fr-FR" sz="12800" dirty="0" smtClean="0"/>
              <a:t>Cette évolution de l’enseignement supérieur dans le monde laisse clairement apparaître un certain nombre de </a:t>
            </a:r>
            <a:r>
              <a:rPr lang="fr-FR" sz="12800" b="1" dirty="0" smtClean="0"/>
              <a:t>tendances internationales</a:t>
            </a:r>
            <a:r>
              <a:rPr lang="fr-FR" sz="12800" dirty="0" smtClean="0"/>
              <a:t> de l’enseignement supérieur.</a:t>
            </a:r>
          </a:p>
          <a:p>
            <a:pPr marL="274320" indent="-274320" eaLnBrk="1" fontAlgn="auto" hangingPunct="1">
              <a:spcAft>
                <a:spcPts val="0"/>
              </a:spcAft>
              <a:buClr>
                <a:schemeClr val="accent3"/>
              </a:buClr>
              <a:buFont typeface="Wingdings" pitchFamily="2" charset="2"/>
              <a:buChar char="Ø"/>
              <a:defRPr/>
            </a:pPr>
            <a:endParaRPr lang="fr-FR" sz="2000" dirty="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5254BCC2-3752-4D59-AD2A-2975D91FAD6B}"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12</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CF3C11BD-B442-4EAA-B049-9EAC41B9F620}" type="slidenum">
              <a:rPr lang="fr-FR"/>
              <a:pPr>
                <a:defRPr/>
              </a:pPr>
              <a:t>13</a:t>
            </a:fld>
            <a:endParaRPr lang="fr-FR"/>
          </a:p>
        </p:txBody>
      </p:sp>
      <p:sp>
        <p:nvSpPr>
          <p:cNvPr id="3" name="Espace réservé du contenu 2"/>
          <p:cNvSpPr>
            <a:spLocks noGrp="1"/>
          </p:cNvSpPr>
          <p:nvPr>
            <p:ph idx="1"/>
          </p:nvPr>
        </p:nvSpPr>
        <p:spPr>
          <a:xfrm>
            <a:off x="285750" y="1357313"/>
            <a:ext cx="8858250" cy="4143375"/>
          </a:xfrm>
        </p:spPr>
        <p:txBody>
          <a:bodyPr>
            <a:noAutofit/>
          </a:bodyPr>
          <a:lstStyle/>
          <a:p>
            <a:pPr marL="95250" indent="-95250" eaLnBrk="1" fontAlgn="auto" hangingPunct="1">
              <a:spcAft>
                <a:spcPts val="0"/>
              </a:spcAft>
              <a:buClr>
                <a:schemeClr val="accent3"/>
              </a:buClr>
              <a:buFont typeface="Wingdings 2"/>
              <a:buNone/>
              <a:defRPr/>
            </a:pPr>
            <a:r>
              <a:rPr lang="fr-FR" sz="2400" dirty="0" smtClean="0"/>
              <a:t>Les travaux des Conférences mondiales sur l’E.S (1998 et 2009) évoquent un ensemble de tendances internationales :</a:t>
            </a:r>
          </a:p>
          <a:p>
            <a:pPr marL="274320" indent="-274320" eaLnBrk="1" fontAlgn="auto" hangingPunct="1">
              <a:spcAft>
                <a:spcPts val="0"/>
              </a:spcAft>
              <a:buClr>
                <a:schemeClr val="accent3"/>
              </a:buClr>
              <a:buFont typeface="Wingdings" pitchFamily="2" charset="2"/>
              <a:buChar char="Ø"/>
              <a:defRPr/>
            </a:pPr>
            <a:r>
              <a:rPr lang="fr-FR" sz="2400" dirty="0" smtClean="0"/>
              <a:t>croissance des effectifs (massification) ;</a:t>
            </a:r>
          </a:p>
          <a:p>
            <a:pPr marL="274320" indent="-274320" eaLnBrk="1" fontAlgn="auto" hangingPunct="1">
              <a:spcAft>
                <a:spcPts val="0"/>
              </a:spcAft>
              <a:buClr>
                <a:schemeClr val="accent3"/>
              </a:buClr>
              <a:buFont typeface="Wingdings" pitchFamily="2" charset="2"/>
              <a:buChar char="Ø"/>
              <a:defRPr/>
            </a:pPr>
            <a:r>
              <a:rPr lang="fr-FR" sz="2400" dirty="0" smtClean="0"/>
              <a:t>augmentation du chômage des diplômés ;</a:t>
            </a:r>
          </a:p>
          <a:p>
            <a:pPr marL="274320" indent="-274320" eaLnBrk="1" fontAlgn="auto" hangingPunct="1">
              <a:spcAft>
                <a:spcPts val="0"/>
              </a:spcAft>
              <a:buClr>
                <a:schemeClr val="accent3"/>
              </a:buClr>
              <a:buFont typeface="Wingdings" pitchFamily="2" charset="2"/>
              <a:buChar char="Ø"/>
              <a:defRPr/>
            </a:pPr>
            <a:r>
              <a:rPr lang="fr-FR" sz="2400" dirty="0" smtClean="0"/>
              <a:t>exigence accrue de la qualité et de la pertinence ;</a:t>
            </a:r>
          </a:p>
          <a:p>
            <a:pPr marL="274320" indent="-274320" eaLnBrk="1" fontAlgn="auto" hangingPunct="1">
              <a:spcAft>
                <a:spcPts val="0"/>
              </a:spcAft>
              <a:buClr>
                <a:schemeClr val="accent3"/>
              </a:buClr>
              <a:buFont typeface="Wingdings" pitchFamily="2" charset="2"/>
              <a:buChar char="Ø"/>
              <a:defRPr/>
            </a:pPr>
            <a:r>
              <a:rPr lang="fr-FR" sz="2400" dirty="0" smtClean="0"/>
              <a:t>diversification des enseignements ;</a:t>
            </a:r>
          </a:p>
          <a:p>
            <a:pPr marL="274320" indent="-274320" eaLnBrk="1" fontAlgn="auto" hangingPunct="1">
              <a:spcAft>
                <a:spcPts val="0"/>
              </a:spcAft>
              <a:buClr>
                <a:schemeClr val="accent3"/>
              </a:buClr>
              <a:buFont typeface="Wingdings" pitchFamily="2" charset="2"/>
              <a:buChar char="Ø"/>
              <a:defRPr/>
            </a:pPr>
            <a:r>
              <a:rPr lang="fr-FR" sz="2400" dirty="0" smtClean="0"/>
              <a:t>difficultés de financement ;</a:t>
            </a:r>
            <a:r>
              <a:rPr lang="fr-FR" sz="2400" b="1" dirty="0" smtClean="0"/>
              <a:t> </a:t>
            </a:r>
          </a:p>
          <a:p>
            <a:pPr marL="274320" indent="-274320" eaLnBrk="1" fontAlgn="auto" hangingPunct="1">
              <a:spcAft>
                <a:spcPts val="0"/>
              </a:spcAft>
              <a:buClr>
                <a:schemeClr val="accent3"/>
              </a:buClr>
              <a:buFont typeface="Wingdings" pitchFamily="2" charset="2"/>
              <a:buChar char="Ø"/>
              <a:defRPr/>
            </a:pPr>
            <a:r>
              <a:rPr lang="fr-FR" sz="2400" dirty="0" smtClean="0"/>
              <a:t>ouverture de l’activité d’E.S. au secteur privé</a:t>
            </a:r>
          </a:p>
          <a:p>
            <a:pPr marL="274320" indent="-274320" eaLnBrk="1" fontAlgn="auto" hangingPunct="1">
              <a:spcAft>
                <a:spcPts val="0"/>
              </a:spcAft>
              <a:buClr>
                <a:schemeClr val="accent3"/>
              </a:buClr>
              <a:buFont typeface="Wingdings" pitchFamily="2" charset="2"/>
              <a:buChar char="Ø"/>
              <a:defRPr/>
            </a:pPr>
            <a:r>
              <a:rPr lang="fr-FR" sz="2400" dirty="0" smtClean="0"/>
              <a:t>et, dimension de l’internationalisation. </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4F8631AF-1C5D-478F-9AFE-F260D3919AEF}"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13</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ZoneTexte 4"/>
          <p:cNvSpPr txBox="1"/>
          <p:nvPr/>
        </p:nvSpPr>
        <p:spPr>
          <a:xfrm>
            <a:off x="0" y="642938"/>
            <a:ext cx="9144000" cy="508000"/>
          </a:xfrm>
          <a:prstGeom prst="rect">
            <a:avLst/>
          </a:prstGeom>
          <a:noFill/>
        </p:spPr>
        <p:txBody>
          <a:bodyPr>
            <a:spAutoFit/>
          </a:bodyPr>
          <a:lstStyle/>
          <a:p>
            <a:pPr>
              <a:lnSpc>
                <a:spcPct val="90000"/>
              </a:lnSpc>
              <a:spcBef>
                <a:spcPct val="20000"/>
              </a:spcBef>
              <a:buClr>
                <a:schemeClr val="hlink"/>
              </a:buClr>
              <a:buFont typeface="Wingdings" pitchFamily="2" charset="2"/>
              <a:buNone/>
              <a:defRPr/>
            </a:pPr>
            <a:r>
              <a:rPr lang="fr-FR" sz="3000" b="1" dirty="0">
                <a:effectLst>
                  <a:outerShdw blurRad="38100" dist="38100" dir="2700000" algn="tl">
                    <a:srgbClr val="000000">
                      <a:alpha val="43137"/>
                    </a:srgbClr>
                  </a:outerShdw>
                </a:effectLst>
                <a:cs typeface="+mn-cs"/>
              </a:rPr>
              <a:t>2 – </a:t>
            </a:r>
            <a:r>
              <a:rPr lang="fr-FR" sz="2900" b="1" dirty="0">
                <a:effectLst>
                  <a:outerShdw blurRad="38100" dist="38100" dir="2700000" algn="tl">
                    <a:srgbClr val="000000">
                      <a:alpha val="43137"/>
                    </a:srgbClr>
                  </a:outerShdw>
                </a:effectLst>
                <a:cs typeface="+mn-cs"/>
              </a:rPr>
              <a:t>Les grandes tendances internationales de E.S:</a:t>
            </a:r>
            <a:endParaRPr lang="fr-FR" sz="2900" dirty="0">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down)">
                                      <p:cBhvr>
                                        <p:cTn id="12" dur="1000"/>
                                        <p:tgtEl>
                                          <p:spTgt spid="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down)">
                                      <p:cBhvr>
                                        <p:cTn id="17" dur="1000"/>
                                        <p:tgtEl>
                                          <p:spTgt spid="3">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5"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down)">
                                      <p:cBhvr>
                                        <p:cTn id="22" dur="1000"/>
                                        <p:tgtEl>
                                          <p:spTgt spid="3">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down)">
                                      <p:cBhvr>
                                        <p:cTn id="27" dur="1000"/>
                                        <p:tgtEl>
                                          <p:spTgt spid="3">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5"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down)">
                                      <p:cBhvr>
                                        <p:cTn id="32" dur="1000"/>
                                        <p:tgtEl>
                                          <p:spTgt spid="3">
                                            <p:txEl>
                                              <p:pRg st="4" end="4"/>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5"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down)">
                                      <p:cBhvr>
                                        <p:cTn id="37" dur="1000"/>
                                        <p:tgtEl>
                                          <p:spTgt spid="3">
                                            <p:txEl>
                                              <p:pRg st="5" end="5"/>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5"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heckerboard(down)">
                                      <p:cBhvr>
                                        <p:cTn id="42" dur="1000"/>
                                        <p:tgtEl>
                                          <p:spTgt spid="3">
                                            <p:txEl>
                                              <p:pRg st="6" end="6"/>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5"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checkerboard(down)">
                                      <p:cBhvr>
                                        <p:cTn id="47" dur="1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6F476691-E74D-493C-9A1D-B2FC53F40FE3}" type="slidenum">
              <a:rPr lang="fr-FR"/>
              <a:pPr>
                <a:defRPr/>
              </a:pPr>
              <a:t>14</a:t>
            </a:fld>
            <a:endParaRPr lang="fr-FR"/>
          </a:p>
        </p:txBody>
      </p:sp>
      <p:sp>
        <p:nvSpPr>
          <p:cNvPr id="3" name="Espace réservé du contenu 2"/>
          <p:cNvSpPr>
            <a:spLocks noGrp="1"/>
          </p:cNvSpPr>
          <p:nvPr>
            <p:ph idx="1"/>
          </p:nvPr>
        </p:nvSpPr>
        <p:spPr>
          <a:xfrm>
            <a:off x="0" y="500063"/>
            <a:ext cx="9001125" cy="6143625"/>
          </a:xfrm>
        </p:spPr>
        <p:txBody>
          <a:bodyPr>
            <a:normAutofit fontScale="62500" lnSpcReduction="20000"/>
          </a:bodyPr>
          <a:lstStyle/>
          <a:p>
            <a:pPr lvl="1" indent="-461963" eaLnBrk="1" fontAlgn="auto" hangingPunct="1">
              <a:spcAft>
                <a:spcPts val="1200"/>
              </a:spcAft>
              <a:buFont typeface="Wingdings 2"/>
              <a:buNone/>
              <a:defRPr/>
            </a:pPr>
            <a:r>
              <a:rPr lang="fr-FR" sz="3800" b="1" dirty="0" smtClean="0"/>
              <a:t>2.1 La massification</a:t>
            </a:r>
            <a:r>
              <a:rPr lang="fr-FR" sz="2000" b="1" dirty="0" smtClean="0"/>
              <a:t>  </a:t>
            </a:r>
            <a:r>
              <a:rPr lang="fr-FR" sz="3200" b="1" dirty="0" smtClean="0"/>
              <a:t>(</a:t>
            </a:r>
            <a:r>
              <a:rPr lang="fr-FR" sz="3200" dirty="0" smtClean="0"/>
              <a:t>le paradoxe de la massification)</a:t>
            </a:r>
          </a:p>
          <a:p>
            <a:pPr marL="274320" indent="-274320" eaLnBrk="1" fontAlgn="auto" hangingPunct="1">
              <a:spcAft>
                <a:spcPts val="1200"/>
              </a:spcAft>
              <a:buClr>
                <a:schemeClr val="accent3"/>
              </a:buClr>
              <a:buFont typeface="Wingdings" pitchFamily="2" charset="2"/>
              <a:buChar char="Ø"/>
              <a:defRPr/>
            </a:pPr>
            <a:r>
              <a:rPr lang="fr-FR" sz="3200" dirty="0" smtClean="0"/>
              <a:t>les exigences en matière de connaissances et de savoir augmentent de plus en plus, et nous abordons un siècle nouveau ou une demande sans précédent dans le domaine de l’E.S. tend à se généraliser;</a:t>
            </a:r>
          </a:p>
          <a:p>
            <a:pPr marL="274320" indent="-274320" eaLnBrk="1" fontAlgn="auto" hangingPunct="1">
              <a:spcAft>
                <a:spcPts val="1200"/>
              </a:spcAft>
              <a:buClr>
                <a:schemeClr val="accent3"/>
              </a:buClr>
              <a:buFont typeface="Wingdings" pitchFamily="2" charset="2"/>
              <a:buChar char="Ø"/>
              <a:defRPr/>
            </a:pPr>
            <a:r>
              <a:rPr lang="fr-FR" sz="3200" dirty="0" smtClean="0"/>
              <a:t>La demande accrue d’E.S, dans les différentes régions du monde, a provoqué une expansion quantitative des effectifs d’étudiants (</a:t>
            </a:r>
            <a:r>
              <a:rPr lang="fr-FR" sz="3200" b="1" dirty="0" smtClean="0"/>
              <a:t>massification</a:t>
            </a:r>
            <a:r>
              <a:rPr lang="fr-FR" sz="3200" dirty="0" smtClean="0"/>
              <a:t>) qui semble constituer le plus grand problème et le plus grand défi auquel se trouvent confrontés les établissements d’E.S;</a:t>
            </a:r>
          </a:p>
          <a:p>
            <a:pPr marL="274320" indent="-274320" eaLnBrk="1" fontAlgn="auto" hangingPunct="1">
              <a:spcAft>
                <a:spcPts val="1200"/>
              </a:spcAft>
              <a:buClr>
                <a:schemeClr val="accent3"/>
              </a:buClr>
              <a:buFont typeface="Wingdings" pitchFamily="2" charset="2"/>
              <a:buChar char="Ø"/>
              <a:defRPr/>
            </a:pPr>
            <a:r>
              <a:rPr lang="fr-FR" sz="3200" dirty="0" smtClean="0"/>
              <a:t>Avec l’émergence de « </a:t>
            </a:r>
            <a:r>
              <a:rPr lang="fr-FR" sz="3200" b="1" dirty="0" smtClean="0"/>
              <a:t>l’économie du savoir</a:t>
            </a:r>
            <a:r>
              <a:rPr lang="fr-FR" sz="3200" dirty="0" smtClean="0"/>
              <a:t> », les besoins de l’économie en diplômés de niveau supérieur ne font que croître;</a:t>
            </a:r>
          </a:p>
          <a:p>
            <a:pPr marL="274320" indent="-274320" eaLnBrk="1" fontAlgn="auto" hangingPunct="1">
              <a:spcAft>
                <a:spcPts val="1200"/>
              </a:spcAft>
              <a:buClr>
                <a:schemeClr val="accent3"/>
              </a:buClr>
              <a:buFont typeface="Wingdings" pitchFamily="2" charset="2"/>
              <a:buChar char="Ø"/>
              <a:defRPr/>
            </a:pPr>
            <a:r>
              <a:rPr lang="fr-FR" sz="3200" dirty="0" smtClean="0"/>
              <a:t>Selon certaines estimations établies aux Etats-Unis, la proportion d’emplois qui exigeront à l’avenir une formation supérieure varie entre 70 et 90 %;</a:t>
            </a:r>
          </a:p>
          <a:p>
            <a:pPr marL="274320" indent="-274320" eaLnBrk="1" fontAlgn="auto" hangingPunct="1">
              <a:spcAft>
                <a:spcPts val="1200"/>
              </a:spcAft>
              <a:buClr>
                <a:schemeClr val="accent3"/>
              </a:buClr>
              <a:buFont typeface="Wingdings" pitchFamily="2" charset="2"/>
              <a:buChar char="Ø"/>
              <a:defRPr/>
            </a:pPr>
            <a:r>
              <a:rPr lang="fr-FR" sz="3200" dirty="0" smtClean="0"/>
              <a:t>les « </a:t>
            </a:r>
            <a:r>
              <a:rPr lang="fr-FR" sz="3200" b="1" dirty="0" smtClean="0"/>
              <a:t>emplois de niveau supérieur</a:t>
            </a:r>
            <a:r>
              <a:rPr lang="fr-FR" sz="3200" dirty="0" smtClean="0"/>
              <a:t> » tendent à avoir un poids de plus en plus important dans l’emploi total;</a:t>
            </a:r>
          </a:p>
          <a:p>
            <a:pPr marL="274320" indent="-274320" eaLnBrk="1" fontAlgn="auto" hangingPunct="1">
              <a:spcAft>
                <a:spcPts val="1200"/>
              </a:spcAft>
              <a:buClr>
                <a:schemeClr val="accent3"/>
              </a:buClr>
              <a:buFont typeface="Wingdings" pitchFamily="2" charset="2"/>
              <a:buChar char="Ø"/>
              <a:defRPr/>
            </a:pPr>
            <a:r>
              <a:rPr lang="fr-FR" sz="3100" dirty="0" smtClean="0"/>
              <a:t>Cette massification continue cependant, et </a:t>
            </a:r>
            <a:r>
              <a:rPr lang="fr-FR" sz="3100" b="1" dirty="0" smtClean="0"/>
              <a:t>c’est là le paradoxe</a:t>
            </a:r>
            <a:r>
              <a:rPr lang="fr-FR" sz="3100" dirty="0" smtClean="0"/>
              <a:t>, à être soutenue par les pouvoirs publics afin de répondre à l’évolution des « besoins de l’économie », évolution accentuée par la croissance rapide des nouvelles technologies.  </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C0A4D20E-66A6-4F48-8B88-D5E13D909EA7}"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14</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down)">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down)">
                                      <p:cBhvr>
                                        <p:cTn id="12" dur="5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down)">
                                      <p:cBhvr>
                                        <p:cTn id="17" dur="5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5"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down)">
                                      <p:cBhvr>
                                        <p:cTn id="22" dur="5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down)">
                                      <p:cBhvr>
                                        <p:cTn id="27" dur="500"/>
                                        <p:tgtEl>
                                          <p:spTgt spid="3">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5"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down)">
                                      <p:cBhvr>
                                        <p:cTn id="32" dur="500"/>
                                        <p:tgtEl>
                                          <p:spTgt spid="3">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5"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heckerboard(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0903D60D-78E8-4602-B3D4-D08CB1CFDDB0}" type="slidenum">
              <a:rPr lang="fr-FR"/>
              <a:pPr>
                <a:defRPr/>
              </a:pPr>
              <a:t>15</a:t>
            </a:fld>
            <a:endParaRPr lang="fr-FR"/>
          </a:p>
        </p:txBody>
      </p:sp>
      <p:sp>
        <p:nvSpPr>
          <p:cNvPr id="3" name="Espace réservé du contenu 2"/>
          <p:cNvSpPr>
            <a:spLocks noGrp="1"/>
          </p:cNvSpPr>
          <p:nvPr>
            <p:ph idx="1"/>
          </p:nvPr>
        </p:nvSpPr>
        <p:spPr>
          <a:xfrm>
            <a:off x="428625" y="642938"/>
            <a:ext cx="8472488" cy="714375"/>
          </a:xfrm>
        </p:spPr>
        <p:txBody>
          <a:bodyPr>
            <a:normAutofit fontScale="92500" lnSpcReduction="10000"/>
          </a:bodyPr>
          <a:lstStyle/>
          <a:p>
            <a:pPr marL="274320" lvl="1" indent="-180000" eaLnBrk="1" fontAlgn="auto" hangingPunct="1">
              <a:spcAft>
                <a:spcPts val="0"/>
              </a:spcAft>
              <a:buClr>
                <a:schemeClr val="accent3"/>
              </a:buClr>
              <a:buSzPct val="95000"/>
              <a:buFont typeface="Wingdings 2"/>
              <a:buNone/>
              <a:defRPr/>
            </a:pPr>
            <a:r>
              <a:rPr lang="fr-FR" sz="2600" dirty="0" smtClean="0"/>
              <a:t>2.2 </a:t>
            </a:r>
            <a:r>
              <a:rPr lang="fr-FR" sz="2600" b="1" dirty="0" smtClean="0"/>
              <a:t>La diversification des enseignements :</a:t>
            </a:r>
            <a:endParaRPr lang="fr-FR" sz="2600" dirty="0" smtClean="0"/>
          </a:p>
          <a:p>
            <a:pPr marL="274320" indent="-274320" eaLnBrk="1" fontAlgn="auto" hangingPunct="1">
              <a:spcBef>
                <a:spcPts val="0"/>
              </a:spcBef>
              <a:spcAft>
                <a:spcPts val="0"/>
              </a:spcAft>
              <a:buClr>
                <a:schemeClr val="accent3"/>
              </a:buClr>
              <a:buFont typeface="Wingdings 2"/>
              <a:buNone/>
              <a:defRPr/>
            </a:pPr>
            <a:r>
              <a:rPr lang="fr-FR" sz="2200" dirty="0" smtClean="0"/>
              <a:t>(Recherche de la qualité à partir d’une bonne gestion de la massification)</a:t>
            </a:r>
          </a:p>
          <a:p>
            <a:pPr marL="274320" indent="-274320" eaLnBrk="1" fontAlgn="auto" hangingPunct="1">
              <a:spcAft>
                <a:spcPts val="0"/>
              </a:spcAft>
              <a:buClr>
                <a:schemeClr val="accent3"/>
              </a:buClr>
              <a:buFont typeface="Wingdings 2"/>
              <a:buNone/>
              <a:defRPr/>
            </a:pPr>
            <a:endParaRPr lang="fr-FR" b="1" dirty="0" smtClean="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A73AD779-2DED-4341-8D02-3222DD8B983A}"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15</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ZoneTexte 4"/>
          <p:cNvSpPr txBox="1"/>
          <p:nvPr/>
        </p:nvSpPr>
        <p:spPr>
          <a:xfrm>
            <a:off x="142875" y="1785938"/>
            <a:ext cx="9001125" cy="3305175"/>
          </a:xfrm>
          <a:prstGeom prst="rect">
            <a:avLst/>
          </a:prstGeom>
          <a:noFill/>
        </p:spPr>
        <p:txBody>
          <a:bodyPr>
            <a:spAutoFit/>
          </a:bodyPr>
          <a:lstStyle/>
          <a:p>
            <a:pPr marL="177800" indent="-177800">
              <a:lnSpc>
                <a:spcPct val="90000"/>
              </a:lnSpc>
              <a:spcBef>
                <a:spcPct val="20000"/>
              </a:spcBef>
              <a:buClr>
                <a:schemeClr val="accent3"/>
              </a:buClr>
              <a:buFont typeface="Wingdings" pitchFamily="2" charset="2"/>
              <a:buChar char="Ø"/>
              <a:defRPr/>
            </a:pPr>
            <a:r>
              <a:rPr lang="fr-FR" sz="2400" dirty="0">
                <a:latin typeface="+mn-lt"/>
                <a:cs typeface="Arial" pitchFamily="34" charset="0"/>
              </a:rPr>
              <a:t>Face à l’expansion quantitative des effectifs d’étudiants, il fallait procéder à une restructuration de l’E.S. à partir d’une diversification des enseignements devenue indispensable durant les années 80 pour tous les pays de l’OCDE;</a:t>
            </a:r>
          </a:p>
          <a:p>
            <a:pPr marL="177800" indent="-177800">
              <a:lnSpc>
                <a:spcPct val="90000"/>
              </a:lnSpc>
              <a:spcBef>
                <a:spcPct val="20000"/>
              </a:spcBef>
              <a:buClr>
                <a:schemeClr val="accent3"/>
              </a:buClr>
              <a:buFont typeface="Wingdings" pitchFamily="2" charset="2"/>
              <a:buChar char="Ø"/>
              <a:defRPr/>
            </a:pPr>
            <a:r>
              <a:rPr lang="fr-FR" sz="2400" dirty="0">
                <a:latin typeface="+mn-lt"/>
                <a:cs typeface="Arial" pitchFamily="34" charset="0"/>
              </a:rPr>
              <a:t>Cette diversification des enseignements doit tenir compte:</a:t>
            </a:r>
          </a:p>
          <a:p>
            <a:pPr marL="177800" indent="-177800">
              <a:lnSpc>
                <a:spcPct val="90000"/>
              </a:lnSpc>
              <a:spcBef>
                <a:spcPct val="20000"/>
              </a:spcBef>
              <a:buClr>
                <a:schemeClr val="accent3"/>
              </a:buClr>
              <a:buFont typeface="Wingdings" pitchFamily="2" charset="2"/>
              <a:buChar char="Ø"/>
              <a:defRPr/>
            </a:pPr>
            <a:r>
              <a:rPr lang="fr-FR" sz="2400" dirty="0">
                <a:effectLst>
                  <a:outerShdw blurRad="38100" dist="38100" dir="2700000" algn="tl">
                    <a:srgbClr val="000000">
                      <a:alpha val="43137"/>
                    </a:srgbClr>
                  </a:outerShdw>
                </a:effectLst>
                <a:latin typeface="+mn-lt"/>
                <a:cs typeface="Arial" pitchFamily="34" charset="0"/>
              </a:rPr>
              <a:t> </a:t>
            </a:r>
            <a:r>
              <a:rPr lang="fr-FR" sz="2400" dirty="0">
                <a:latin typeface="+mn-lt"/>
                <a:cs typeface="Arial" pitchFamily="34" charset="0"/>
              </a:rPr>
              <a:t>d’une part, des motivations, des talents, des compétences et des perspectives professionnelles des grands nombres d’étudiants;</a:t>
            </a:r>
          </a:p>
          <a:p>
            <a:pPr marL="177800" indent="-177800">
              <a:lnSpc>
                <a:spcPct val="90000"/>
              </a:lnSpc>
              <a:spcBef>
                <a:spcPct val="20000"/>
              </a:spcBef>
              <a:buClr>
                <a:schemeClr val="accent3"/>
              </a:buClr>
              <a:buFont typeface="Wingdings" pitchFamily="2" charset="2"/>
              <a:buChar char="Ø"/>
              <a:defRPr/>
            </a:pPr>
            <a:r>
              <a:rPr lang="fr-FR" sz="2400" dirty="0">
                <a:latin typeface="+mn-lt"/>
                <a:cs typeface="Arial" pitchFamily="34" charset="0"/>
              </a:rPr>
              <a:t>d’autre part de la diversité croissante des emplois exigeant des nouvelles qualifications.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ppt_x"/>
                                          </p:val>
                                        </p:tav>
                                        <p:tav tm="100000">
                                          <p:val>
                                            <p:strVal val="#ppt_x"/>
                                          </p:val>
                                        </p:tav>
                                      </p:tavLst>
                                    </p:anim>
                                    <p:anim calcmode="lin" valueType="num">
                                      <p:cBhvr additive="base">
                                        <p:cTn id="13"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B4F4D397-D78B-4160-82FC-60D02153F260}" type="slidenum">
              <a:rPr lang="fr-FR"/>
              <a:pPr>
                <a:defRPr/>
              </a:pPr>
              <a:t>16</a:t>
            </a:fld>
            <a:endParaRPr lang="fr-FR"/>
          </a:p>
        </p:txBody>
      </p:sp>
      <p:sp>
        <p:nvSpPr>
          <p:cNvPr id="3" name="Espace réservé du contenu 2"/>
          <p:cNvSpPr>
            <a:spLocks noGrp="1"/>
          </p:cNvSpPr>
          <p:nvPr>
            <p:ph idx="1"/>
          </p:nvPr>
        </p:nvSpPr>
        <p:spPr>
          <a:xfrm>
            <a:off x="214313" y="1071563"/>
            <a:ext cx="8786812" cy="3643312"/>
          </a:xfrm>
        </p:spPr>
        <p:txBody>
          <a:bodyPr/>
          <a:lstStyle/>
          <a:p>
            <a:pPr eaLnBrk="1" hangingPunct="1">
              <a:buFont typeface="Wingdings" pitchFamily="2" charset="2"/>
              <a:buChar char="Ø"/>
            </a:pPr>
            <a:r>
              <a:rPr lang="fr-FR" sz="2400" u="sng" smtClean="0">
                <a:cs typeface="Arial" charset="0"/>
              </a:rPr>
              <a:t>responsabilisation des établissements </a:t>
            </a:r>
            <a:r>
              <a:rPr lang="fr-FR" sz="2400" smtClean="0">
                <a:cs typeface="Arial" charset="0"/>
              </a:rPr>
              <a:t>d’E.S.(plus grande « autonomie » en matière de direction et de gestion) </a:t>
            </a:r>
            <a:r>
              <a:rPr lang="fr-FR" sz="2400" b="1" smtClean="0">
                <a:solidFill>
                  <a:schemeClr val="tx2"/>
                </a:solidFill>
                <a:cs typeface="Arial" charset="0"/>
              </a:rPr>
              <a:t>VS</a:t>
            </a:r>
            <a:r>
              <a:rPr lang="fr-FR" sz="2400" smtClean="0">
                <a:cs typeface="Arial" charset="0"/>
              </a:rPr>
              <a:t> </a:t>
            </a:r>
            <a:r>
              <a:rPr lang="fr-FR" sz="2400" u="sng" smtClean="0">
                <a:cs typeface="Arial" charset="0"/>
              </a:rPr>
              <a:t>rendre des comptes à la société</a:t>
            </a:r>
            <a:r>
              <a:rPr lang="fr-FR" sz="2400" smtClean="0">
                <a:cs typeface="Arial" charset="0"/>
              </a:rPr>
              <a:t> à partir de diverses évaluation.</a:t>
            </a:r>
          </a:p>
          <a:p>
            <a:pPr eaLnBrk="1" hangingPunct="1">
              <a:buFont typeface="Wingdings" pitchFamily="2" charset="2"/>
              <a:buChar char="Ø"/>
            </a:pPr>
            <a:endParaRPr lang="fr-FR" sz="2400" smtClean="0">
              <a:cs typeface="Arial" charset="0"/>
            </a:endParaRPr>
          </a:p>
          <a:p>
            <a:pPr eaLnBrk="1" hangingPunct="1">
              <a:buFont typeface="Wingdings" pitchFamily="2" charset="2"/>
              <a:buChar char="Ø"/>
            </a:pPr>
            <a:r>
              <a:rPr lang="fr-FR" sz="2400" smtClean="0">
                <a:cs typeface="Arial" charset="0"/>
              </a:rPr>
              <a:t>le </a:t>
            </a:r>
            <a:r>
              <a:rPr lang="fr-FR" sz="2400" u="sng" smtClean="0">
                <a:cs typeface="Arial" charset="0"/>
              </a:rPr>
              <a:t>financement</a:t>
            </a:r>
            <a:r>
              <a:rPr lang="fr-FR" sz="2400" smtClean="0">
                <a:cs typeface="Arial" charset="0"/>
              </a:rPr>
              <a:t> est désormais assujetti à la « </a:t>
            </a:r>
            <a:r>
              <a:rPr lang="fr-FR" sz="2400" b="1" smtClean="0">
                <a:cs typeface="Arial" charset="0"/>
              </a:rPr>
              <a:t>qualité</a:t>
            </a:r>
            <a:r>
              <a:rPr lang="fr-FR" sz="2400" smtClean="0">
                <a:cs typeface="Arial" charset="0"/>
              </a:rPr>
              <a:t> » à travers une production </a:t>
            </a:r>
            <a:r>
              <a:rPr lang="fr-FR" sz="2400" u="sng" smtClean="0">
                <a:cs typeface="Arial" charset="0"/>
              </a:rPr>
              <a:t>quantitative et qualitative</a:t>
            </a:r>
            <a:r>
              <a:rPr lang="fr-FR" sz="2400" smtClean="0">
                <a:cs typeface="Arial" charset="0"/>
              </a:rPr>
              <a:t>  de diplômés (faire face aux besoins croissants de l’économie en diplômés de niveau supérieur).</a:t>
            </a:r>
          </a:p>
          <a:p>
            <a:pPr eaLnBrk="1" hangingPunct="1"/>
            <a:endParaRPr lang="fr-FR" sz="2000" smtClean="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35A8FF11-1695-44AF-92E1-5BF97B9CA49D}"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16</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D1DB4137-7D40-40DD-82DE-416B9E332CF6}" type="slidenum">
              <a:rPr lang="fr-FR"/>
              <a:pPr>
                <a:defRPr/>
              </a:pPr>
              <a:t>17</a:t>
            </a:fld>
            <a:endParaRPr lang="fr-FR"/>
          </a:p>
        </p:txBody>
      </p:sp>
      <p:sp>
        <p:nvSpPr>
          <p:cNvPr id="3" name="Espace réservé du contenu 2"/>
          <p:cNvSpPr>
            <a:spLocks noGrp="1"/>
          </p:cNvSpPr>
          <p:nvPr>
            <p:ph idx="1"/>
          </p:nvPr>
        </p:nvSpPr>
        <p:spPr>
          <a:xfrm>
            <a:off x="142875" y="620713"/>
            <a:ext cx="9001125" cy="5737225"/>
          </a:xfrm>
        </p:spPr>
        <p:txBody>
          <a:bodyPr>
            <a:normAutofit/>
          </a:bodyPr>
          <a:lstStyle/>
          <a:p>
            <a:pPr marL="640080" lvl="1" indent="-246888" eaLnBrk="1" fontAlgn="auto" hangingPunct="1">
              <a:spcAft>
                <a:spcPts val="0"/>
              </a:spcAft>
              <a:buFont typeface="Wingdings 2"/>
              <a:buNone/>
              <a:defRPr/>
            </a:pPr>
            <a:r>
              <a:rPr lang="fr-FR" b="1" dirty="0" smtClean="0"/>
              <a:t>2.3 Les difficultés de financement</a:t>
            </a:r>
            <a:r>
              <a:rPr lang="fr-FR" sz="2000" b="1" dirty="0" smtClean="0"/>
              <a:t>  (</a:t>
            </a:r>
            <a:r>
              <a:rPr lang="fr-FR" sz="2000" dirty="0" smtClean="0"/>
              <a:t>Recherche de la qualité à partir des « coupures budgétaires » et une diversification des financements)</a:t>
            </a:r>
          </a:p>
          <a:p>
            <a:pPr marL="355600" lvl="1" indent="-260350" eaLnBrk="1" fontAlgn="auto" hangingPunct="1">
              <a:spcAft>
                <a:spcPts val="0"/>
              </a:spcAft>
              <a:buFont typeface="Wingdings" pitchFamily="2" charset="2"/>
              <a:buChar char="Ø"/>
              <a:defRPr/>
            </a:pPr>
            <a:r>
              <a:rPr lang="fr-FR" sz="2200" dirty="0" smtClean="0"/>
              <a:t>A partir des années 80, les valeurs traditionnelles des universités ont commencé à être remises en cause par les pouvoirs publics et par certains membres de la communauté de l’emploi;</a:t>
            </a:r>
          </a:p>
          <a:p>
            <a:pPr marL="355600" lvl="1" indent="-260350" eaLnBrk="1" fontAlgn="auto" hangingPunct="1">
              <a:spcAft>
                <a:spcPts val="0"/>
              </a:spcAft>
              <a:buFont typeface="Wingdings" pitchFamily="2" charset="2"/>
              <a:buChar char="Ø"/>
              <a:defRPr/>
            </a:pPr>
            <a:r>
              <a:rPr lang="fr-FR" sz="2200" dirty="0" smtClean="0"/>
              <a:t>Pour certains pays de l’OCDE, le changement de la politique de gestion de l’E.S. est apparu avec le désir  (the drive) de contrôler les dépenses publiques associé avec le souci d’</a:t>
            </a:r>
            <a:r>
              <a:rPr lang="fr-FR" sz="2200" u="sng" dirty="0" smtClean="0"/>
              <a:t>obtenir la qualité pour les finances </a:t>
            </a:r>
            <a:r>
              <a:rPr lang="fr-FR" sz="2200" dirty="0" smtClean="0"/>
              <a:t>dans l’E.S. (value for money);</a:t>
            </a:r>
          </a:p>
          <a:p>
            <a:pPr marL="355600" lvl="1" indent="-260350" eaLnBrk="1" fontAlgn="auto" hangingPunct="1">
              <a:spcAft>
                <a:spcPts val="0"/>
              </a:spcAft>
              <a:buFont typeface="Wingdings" pitchFamily="2" charset="2"/>
              <a:buChar char="Ø"/>
              <a:defRPr/>
            </a:pPr>
            <a:r>
              <a:rPr lang="fr-FR" sz="2200" dirty="0" smtClean="0"/>
              <a:t>Le développement de l’E.S. est considéré, depuis les années 80, comme une entreprise coûteuse mais aussi un secteur d’activité important pour l’économie du pays; </a:t>
            </a:r>
          </a:p>
          <a:p>
            <a:pPr marL="355600" lvl="1" indent="-260350" eaLnBrk="1" fontAlgn="auto" hangingPunct="1">
              <a:spcAft>
                <a:spcPts val="0"/>
              </a:spcAft>
              <a:buFont typeface="Wingdings" pitchFamily="2" charset="2"/>
              <a:buChar char="Ø"/>
              <a:defRPr/>
            </a:pPr>
            <a:r>
              <a:rPr lang="fr-FR" sz="2200" dirty="0" smtClean="0"/>
              <a:t>durant les années 80, dans beaucoup de pays de l’OCDE, les universités ont été confrontées à d’importantes coupures budgétaires; </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2D5B6DDC-7107-4D69-BDE4-00FAE230003A}"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17</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heckerboard(across)">
                                      <p:cBhvr>
                                        <p:cTn id="15" dur="500"/>
                                        <p:tgtEl>
                                          <p:spTgt spid="3">
                                            <p:txEl>
                                              <p:pRg st="2" end="2"/>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checkerboard(across)">
                                      <p:cBhvr>
                                        <p:cTn id="18" dur="500"/>
                                        <p:tgtEl>
                                          <p:spTgt spid="3">
                                            <p:txEl>
                                              <p:pRg st="3" end="3"/>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checkerboard(across)">
                                      <p:cBhvr>
                                        <p:cTn id="21"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87539743-3F0E-4FD1-B9D4-EC943287D115}" type="slidenum">
              <a:rPr lang="fr-FR"/>
              <a:pPr>
                <a:defRPr/>
              </a:pPr>
              <a:t>18</a:t>
            </a:fld>
            <a:endParaRPr lang="fr-FR"/>
          </a:p>
        </p:txBody>
      </p:sp>
      <p:sp>
        <p:nvSpPr>
          <p:cNvPr id="3" name="Espace réservé du contenu 2"/>
          <p:cNvSpPr>
            <a:spLocks noGrp="1"/>
          </p:cNvSpPr>
          <p:nvPr>
            <p:ph idx="1"/>
          </p:nvPr>
        </p:nvSpPr>
        <p:spPr>
          <a:xfrm>
            <a:off x="0" y="714375"/>
            <a:ext cx="9144000" cy="6357938"/>
          </a:xfrm>
        </p:spPr>
        <p:txBody>
          <a:bodyPr>
            <a:noAutofit/>
          </a:bodyPr>
          <a:lstStyle/>
          <a:p>
            <a:pPr marL="274320" indent="-274320" eaLnBrk="1" fontAlgn="auto" hangingPunct="1">
              <a:spcAft>
                <a:spcPts val="0"/>
              </a:spcAft>
              <a:buClr>
                <a:schemeClr val="accent3"/>
              </a:buClr>
              <a:buFont typeface="Wingdings" pitchFamily="2" charset="2"/>
              <a:buChar char="Ø"/>
              <a:defRPr/>
            </a:pPr>
            <a:r>
              <a:rPr lang="fr-FR" sz="2200" dirty="0" smtClean="0"/>
              <a:t>Les réformes des années 80 et 90 ont mis l’accent sur certaines « </a:t>
            </a:r>
            <a:r>
              <a:rPr lang="fr-FR" sz="2200" b="1" dirty="0" smtClean="0"/>
              <a:t>mesures d’incitation</a:t>
            </a:r>
            <a:r>
              <a:rPr lang="fr-FR" sz="2200" dirty="0" smtClean="0"/>
              <a:t> » destinées à </a:t>
            </a:r>
            <a:r>
              <a:rPr lang="fr-FR" sz="2200" u="sng" dirty="0" smtClean="0"/>
              <a:t>stimuler la concurrence </a:t>
            </a:r>
            <a:r>
              <a:rPr lang="fr-FR" sz="2200" dirty="0" smtClean="0"/>
              <a:t>entre les établissements d’E.S;</a:t>
            </a:r>
          </a:p>
          <a:p>
            <a:pPr marL="274320" indent="-274320" eaLnBrk="1" fontAlgn="auto" hangingPunct="1">
              <a:spcAft>
                <a:spcPts val="0"/>
              </a:spcAft>
              <a:buClr>
                <a:schemeClr val="accent3"/>
              </a:buClr>
              <a:buFont typeface="Wingdings" pitchFamily="2" charset="2"/>
              <a:buChar char="Ø"/>
              <a:defRPr/>
            </a:pPr>
            <a:r>
              <a:rPr lang="fr-FR" sz="2200" dirty="0" smtClean="0"/>
              <a:t>Cette incitation repose sur la conviction des pouvoirs publics que cela permettrait aux établissements de</a:t>
            </a:r>
            <a:r>
              <a:rPr lang="fr-FR" sz="2200" u="sng" dirty="0" smtClean="0"/>
              <a:t> s’</a:t>
            </a:r>
            <a:r>
              <a:rPr lang="fr-FR" sz="2200" u="sng" dirty="0" err="1" smtClean="0"/>
              <a:t>auto-financer</a:t>
            </a:r>
            <a:r>
              <a:rPr lang="fr-FR" sz="2200" u="sng" dirty="0" smtClean="0"/>
              <a:t> </a:t>
            </a:r>
            <a:r>
              <a:rPr lang="fr-FR" sz="2200" dirty="0" smtClean="0"/>
              <a:t>plus largement à partir d’autres sources de financement en se faisant mutuellement concurrence, à travers le recrutement des étudiants pour obtenir les fonds de recherche . </a:t>
            </a:r>
          </a:p>
          <a:p>
            <a:pPr marL="274320" indent="-274320" eaLnBrk="1" fontAlgn="auto" hangingPunct="1">
              <a:spcAft>
                <a:spcPts val="0"/>
              </a:spcAft>
              <a:buClr>
                <a:schemeClr val="accent3"/>
              </a:buClr>
              <a:buFont typeface="Wingdings" pitchFamily="2" charset="2"/>
              <a:buChar char="Ø"/>
              <a:defRPr/>
            </a:pPr>
            <a:r>
              <a:rPr lang="fr-FR" sz="2200" dirty="0" smtClean="0"/>
              <a:t>Le financement est basé sur le </a:t>
            </a:r>
            <a:r>
              <a:rPr lang="fr-FR" sz="2200" u="sng" dirty="0" smtClean="0"/>
              <a:t>nombre d’étudiants inscrits</a:t>
            </a:r>
            <a:r>
              <a:rPr lang="fr-FR" sz="2200" dirty="0" smtClean="0"/>
              <a:t> en premier cycle et leurs résultats et en partie sur </a:t>
            </a:r>
            <a:r>
              <a:rPr lang="fr-FR" sz="2200" u="sng" dirty="0" smtClean="0"/>
              <a:t>le nombre de doctorats délivrés</a:t>
            </a:r>
            <a:r>
              <a:rPr lang="fr-FR" sz="2200" dirty="0" smtClean="0"/>
              <a:t> (</a:t>
            </a:r>
            <a:r>
              <a:rPr lang="fr-FR" sz="2200" b="1" dirty="0" smtClean="0"/>
              <a:t>production quantitative et qualitative</a:t>
            </a:r>
            <a:r>
              <a:rPr lang="fr-FR" sz="2200" dirty="0" smtClean="0"/>
              <a:t>);</a:t>
            </a:r>
          </a:p>
          <a:p>
            <a:pPr marL="274320" indent="-274320" eaLnBrk="1" fontAlgn="auto" hangingPunct="1">
              <a:spcAft>
                <a:spcPts val="0"/>
              </a:spcAft>
              <a:buClr>
                <a:schemeClr val="accent3"/>
              </a:buClr>
              <a:buFont typeface="Wingdings" pitchFamily="2" charset="2"/>
              <a:buChar char="Ø"/>
              <a:defRPr/>
            </a:pPr>
            <a:r>
              <a:rPr lang="fr-FR" sz="2200" dirty="0" smtClean="0"/>
              <a:t>Les pouvoirs publics ont encouragé de différentes manières </a:t>
            </a:r>
            <a:r>
              <a:rPr lang="fr-FR" sz="2200" b="1" dirty="0" smtClean="0"/>
              <a:t>la </a:t>
            </a:r>
            <a:r>
              <a:rPr lang="fr-FR" sz="2200" b="1" u="sng" dirty="0" smtClean="0"/>
              <a:t>diversification du financement </a:t>
            </a:r>
            <a:r>
              <a:rPr lang="fr-FR" sz="2200" dirty="0" smtClean="0"/>
              <a:t>parallèlement</a:t>
            </a:r>
            <a:r>
              <a:rPr lang="fr-FR" sz="2200" b="1" dirty="0" smtClean="0"/>
              <a:t> à la </a:t>
            </a:r>
            <a:r>
              <a:rPr lang="fr-FR" sz="2200" b="1" u="sng" dirty="0" smtClean="0"/>
              <a:t>diversification des enseignements;</a:t>
            </a:r>
          </a:p>
          <a:p>
            <a:pPr marL="274320" indent="-274320" eaLnBrk="1" fontAlgn="auto" hangingPunct="1">
              <a:spcAft>
                <a:spcPts val="0"/>
              </a:spcAft>
              <a:buClr>
                <a:schemeClr val="accent3"/>
              </a:buClr>
              <a:buFont typeface="Wingdings" pitchFamily="2" charset="2"/>
              <a:buChar char="Ø"/>
              <a:defRPr/>
            </a:pPr>
            <a:r>
              <a:rPr lang="fr-FR" sz="2200" dirty="0" smtClean="0"/>
              <a:t>Les universités obligées, pour diversifier leurs sources de financement, de rendre des comptes à un environnement professionnel (public et privé) qui </a:t>
            </a:r>
            <a:r>
              <a:rPr lang="fr-FR" sz="2200" b="1" dirty="0" smtClean="0"/>
              <a:t>exige</a:t>
            </a:r>
            <a:r>
              <a:rPr lang="fr-FR" sz="2200" dirty="0" smtClean="0"/>
              <a:t> de +en +</a:t>
            </a:r>
            <a:r>
              <a:rPr lang="fr-FR" sz="2200" b="1" dirty="0" smtClean="0"/>
              <a:t>la qualité</a:t>
            </a:r>
            <a:r>
              <a:rPr lang="fr-FR" sz="2200" dirty="0" smtClean="0"/>
              <a:t> en contre partie du financement.</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2EC4E2C4-39C0-4070-BCFF-06F822C9672F}"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18</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4BBE1E24-7615-439E-A366-4C411885C492}" type="slidenum">
              <a:rPr lang="fr-FR"/>
              <a:pPr>
                <a:defRPr/>
              </a:pPr>
              <a:t>19</a:t>
            </a:fld>
            <a:endParaRPr lang="fr-FR"/>
          </a:p>
        </p:txBody>
      </p:sp>
      <p:sp>
        <p:nvSpPr>
          <p:cNvPr id="3" name="Espace réservé du contenu 2"/>
          <p:cNvSpPr>
            <a:spLocks noGrp="1"/>
          </p:cNvSpPr>
          <p:nvPr>
            <p:ph idx="1"/>
          </p:nvPr>
        </p:nvSpPr>
        <p:spPr>
          <a:xfrm>
            <a:off x="0" y="428625"/>
            <a:ext cx="9144000" cy="6429375"/>
          </a:xfrm>
        </p:spPr>
        <p:txBody>
          <a:bodyPr>
            <a:normAutofit/>
          </a:bodyPr>
          <a:lstStyle/>
          <a:p>
            <a:pPr marL="2333625" lvl="1" indent="-1939925" eaLnBrk="1" fontAlgn="auto" hangingPunct="1">
              <a:spcAft>
                <a:spcPts val="0"/>
              </a:spcAft>
              <a:buFont typeface="Wingdings 2"/>
              <a:buNone/>
              <a:defRPr/>
            </a:pPr>
            <a:r>
              <a:rPr lang="fr-FR" b="1" dirty="0" smtClean="0"/>
              <a:t>2.4 Le chômage des diplômés du supérieur</a:t>
            </a:r>
          </a:p>
          <a:p>
            <a:pPr marL="2333625" lvl="1" indent="-1939925" eaLnBrk="1" fontAlgn="auto" hangingPunct="1">
              <a:spcAft>
                <a:spcPts val="0"/>
              </a:spcAft>
              <a:buFont typeface="Wingdings 2"/>
              <a:buNone/>
              <a:defRPr/>
            </a:pPr>
            <a:r>
              <a:rPr lang="fr-FR" sz="2000" b="1" dirty="0" smtClean="0"/>
              <a:t>              (</a:t>
            </a:r>
            <a:r>
              <a:rPr lang="fr-FR" sz="2000" u="sng" dirty="0" smtClean="0"/>
              <a:t>Pour une meilleure employabilité)</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le chômage des diplômés de l’E.S est considéré comme étant </a:t>
            </a:r>
            <a:r>
              <a:rPr lang="fr-FR" sz="2000" b="1" dirty="0" smtClean="0">
                <a:cs typeface="Arial" pitchFamily="34" charset="0"/>
              </a:rPr>
              <a:t>un problème international</a:t>
            </a:r>
            <a:r>
              <a:rPr lang="fr-FR" sz="2000" dirty="0" smtClean="0">
                <a:cs typeface="Arial" pitchFamily="34" charset="0"/>
              </a:rPr>
              <a:t>, qui a pris des proportions plus inquiétantes depuis le début de la décennie 90;</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le chômage des diplômés de l’E.S. est plus massif et progresse plus rapidement dans les pays en développement;</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Beaucoup de facteurs ont contribué à l’augmentation du chômage des diplômés:</a:t>
            </a:r>
          </a:p>
          <a:p>
            <a:pPr marL="627063" indent="-271463" eaLnBrk="1" fontAlgn="auto" hangingPunct="1">
              <a:spcAft>
                <a:spcPts val="0"/>
              </a:spcAft>
              <a:buClr>
                <a:schemeClr val="accent3"/>
              </a:buClr>
              <a:buFont typeface="Wingdings 2" pitchFamily="18" charset="2"/>
              <a:buChar char=""/>
              <a:defRPr/>
            </a:pPr>
            <a:r>
              <a:rPr lang="fr-FR" sz="2000" dirty="0" smtClean="0">
                <a:cs typeface="Arial" pitchFamily="34" charset="0"/>
              </a:rPr>
              <a:t>La massification de l’E.S. ;</a:t>
            </a:r>
          </a:p>
          <a:p>
            <a:pPr marL="627063" indent="-271463" eaLnBrk="1" fontAlgn="auto" hangingPunct="1">
              <a:spcAft>
                <a:spcPts val="0"/>
              </a:spcAft>
              <a:buClr>
                <a:schemeClr val="accent3"/>
              </a:buClr>
              <a:buFont typeface="Wingdings 2" pitchFamily="18" charset="2"/>
              <a:buChar char=""/>
              <a:defRPr/>
            </a:pPr>
            <a:r>
              <a:rPr lang="fr-FR" sz="2000" dirty="0" smtClean="0">
                <a:cs typeface="Arial" pitchFamily="34" charset="0"/>
              </a:rPr>
              <a:t>L’économie du pays ;</a:t>
            </a:r>
          </a:p>
          <a:p>
            <a:pPr marL="627063" indent="-271463" eaLnBrk="1" fontAlgn="auto" hangingPunct="1">
              <a:spcAft>
                <a:spcPts val="0"/>
              </a:spcAft>
              <a:buClr>
                <a:schemeClr val="accent3"/>
              </a:buClr>
              <a:buFont typeface="Wingdings 2" pitchFamily="18" charset="2"/>
              <a:buChar char=""/>
              <a:defRPr/>
            </a:pPr>
            <a:r>
              <a:rPr lang="fr-FR" sz="2000" dirty="0" smtClean="0">
                <a:cs typeface="Arial" pitchFamily="34" charset="0"/>
              </a:rPr>
              <a:t>L’évolution rapide des technologies et son impact sur l’évolution des postes de travail, des modes de production, et du type de main-d’œuvre requis;</a:t>
            </a:r>
          </a:p>
          <a:p>
            <a:pPr marL="627063" indent="-271463" eaLnBrk="1" fontAlgn="auto" hangingPunct="1">
              <a:spcAft>
                <a:spcPts val="0"/>
              </a:spcAft>
              <a:buClr>
                <a:schemeClr val="accent3"/>
              </a:buClr>
              <a:buFont typeface="Wingdings 2" pitchFamily="18" charset="2"/>
              <a:buChar char=""/>
              <a:defRPr/>
            </a:pPr>
            <a:r>
              <a:rPr lang="fr-FR" sz="2000" dirty="0" smtClean="0">
                <a:cs typeface="Arial" pitchFamily="34" charset="0"/>
              </a:rPr>
              <a:t>Le type de formation lui-même (les études suivies, l’exemple des lettres et sociales dans beaucoup de pays).</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Mais aussi, les  </a:t>
            </a:r>
            <a:r>
              <a:rPr lang="fr-FR" sz="2000" u="sng" dirty="0" smtClean="0">
                <a:cs typeface="Arial" pitchFamily="34" charset="0"/>
              </a:rPr>
              <a:t>difficultés de prévision des besoins de main-d’œuvre dues </a:t>
            </a:r>
            <a:r>
              <a:rPr lang="fr-FR" sz="2000" dirty="0" smtClean="0">
                <a:cs typeface="Arial" pitchFamily="34" charset="0"/>
              </a:rPr>
              <a:t>au </a:t>
            </a:r>
            <a:r>
              <a:rPr lang="fr-FR" sz="2000" u="sng" dirty="0" smtClean="0">
                <a:cs typeface="Arial" pitchFamily="34" charset="0"/>
              </a:rPr>
              <a:t>manque d’information</a:t>
            </a:r>
            <a:r>
              <a:rPr lang="fr-FR" sz="2000" dirty="0" smtClean="0">
                <a:cs typeface="Arial" pitchFamily="34" charset="0"/>
              </a:rPr>
              <a:t> entre l’université et le monde du travail et au </a:t>
            </a:r>
            <a:r>
              <a:rPr lang="fr-FR" sz="2000" u="sng" dirty="0" smtClean="0">
                <a:cs typeface="Arial" pitchFamily="34" charset="0"/>
              </a:rPr>
              <a:t>manque d’études sur le devenir professionnel </a:t>
            </a:r>
            <a:r>
              <a:rPr lang="fr-FR" sz="2000" dirty="0" smtClean="0">
                <a:cs typeface="Arial" pitchFamily="34" charset="0"/>
              </a:rPr>
              <a:t>des diplômés (anciens étudiants).</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5CA8507F-C63D-4D95-8462-116A33F4C171}"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19</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10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10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10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10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re 1"/>
          <p:cNvSpPr>
            <a:spLocks noGrp="1"/>
          </p:cNvSpPr>
          <p:nvPr>
            <p:ph type="title"/>
          </p:nvPr>
        </p:nvSpPr>
        <p:spPr>
          <a:xfrm>
            <a:off x="642938" y="642938"/>
            <a:ext cx="8229600" cy="652462"/>
          </a:xfrm>
        </p:spPr>
        <p:txBody>
          <a:bodyPr/>
          <a:lstStyle/>
          <a:p>
            <a:pPr>
              <a:defRPr/>
            </a:pPr>
            <a:r>
              <a:rPr lang="fr-FR" sz="3600" b="1" dirty="0" smtClean="0">
                <a:solidFill>
                  <a:schemeClr val="tx1">
                    <a:lumMod val="95000"/>
                    <a:lumOff val="5000"/>
                  </a:schemeClr>
                </a:solidFill>
              </a:rPr>
              <a:t>Objectifs du cours :</a:t>
            </a:r>
            <a:endParaRPr lang="fr-FR" sz="3600" dirty="0">
              <a:solidFill>
                <a:schemeClr val="tx1">
                  <a:lumMod val="95000"/>
                  <a:lumOff val="5000"/>
                </a:schemeClr>
              </a:solidFill>
            </a:endParaRPr>
          </a:p>
        </p:txBody>
      </p:sp>
      <p:sp>
        <p:nvSpPr>
          <p:cNvPr id="3" name="Espace réservé du contenu 2"/>
          <p:cNvSpPr>
            <a:spLocks noGrp="1"/>
          </p:cNvSpPr>
          <p:nvPr>
            <p:ph idx="1"/>
          </p:nvPr>
        </p:nvSpPr>
        <p:spPr>
          <a:xfrm>
            <a:off x="285750" y="1500188"/>
            <a:ext cx="8358188" cy="4824412"/>
          </a:xfrm>
        </p:spPr>
        <p:txBody>
          <a:bodyPr/>
          <a:lstStyle/>
          <a:p>
            <a:r>
              <a:rPr lang="fr-FR" smtClean="0"/>
              <a:t>aperçu général et informations de base sur l’assurance  qualité  dans l’E.S (définitions, démarche, mise en œuvre);</a:t>
            </a:r>
          </a:p>
          <a:p>
            <a:r>
              <a:rPr lang="fr-FR" smtClean="0"/>
              <a:t>éléments de réponse à trois questions fondamentales :</a:t>
            </a:r>
          </a:p>
          <a:p>
            <a:r>
              <a:rPr lang="fr-FR" b="1" smtClean="0"/>
              <a:t>1- Pourquoi</a:t>
            </a:r>
            <a:r>
              <a:rPr lang="fr-FR" smtClean="0"/>
              <a:t> « un système d’assurance qualité » dans l’enseignement  supérieur ?</a:t>
            </a:r>
          </a:p>
          <a:p>
            <a:r>
              <a:rPr lang="fr-FR" smtClean="0"/>
              <a:t>2- </a:t>
            </a:r>
            <a:r>
              <a:rPr lang="fr-FR" b="1" smtClean="0"/>
              <a:t>Qu’est-ce qu’un</a:t>
            </a:r>
            <a:r>
              <a:rPr lang="fr-FR" smtClean="0"/>
              <a:t> « un système d’assurance qualité » ?</a:t>
            </a:r>
          </a:p>
          <a:p>
            <a:r>
              <a:rPr lang="fr-FR" smtClean="0"/>
              <a:t>3– </a:t>
            </a:r>
            <a:r>
              <a:rPr lang="fr-FR" b="1" smtClean="0"/>
              <a:t>Comment</a:t>
            </a:r>
            <a:r>
              <a:rPr lang="fr-FR" smtClean="0"/>
              <a:t>  est mis en œuvre un système d’assurance qualité ?</a:t>
            </a:r>
          </a:p>
          <a:p>
            <a:endParaRPr lang="fr-FR" smtClean="0"/>
          </a:p>
        </p:txBody>
      </p:sp>
      <p:sp>
        <p:nvSpPr>
          <p:cNvPr id="4" name="Espace réservé du numéro de diapositive 3"/>
          <p:cNvSpPr>
            <a:spLocks noGrp="1"/>
          </p:cNvSpPr>
          <p:nvPr>
            <p:ph type="sldNum" sz="quarter" idx="12"/>
          </p:nvPr>
        </p:nvSpPr>
        <p:spPr/>
        <p:txBody>
          <a:bodyPr/>
          <a:lstStyle/>
          <a:p>
            <a:pPr>
              <a:defRPr/>
            </a:pPr>
            <a:fld id="{A3ACE974-716F-41D9-BCC8-047A4F84EDA5}" type="slidenum">
              <a:rPr lang="fr-FR" smtClean="0"/>
              <a:pPr>
                <a:defRPr/>
              </a:pPr>
              <a:t>2</a:t>
            </a:fld>
            <a:endParaRPr lang="fr-F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D9C309D8-4CC9-48FD-BB06-72EE580EE348}" type="slidenum">
              <a:rPr lang="fr-FR"/>
              <a:pPr>
                <a:defRPr/>
              </a:pPr>
              <a:t>20</a:t>
            </a:fld>
            <a:endParaRPr lang="fr-FR"/>
          </a:p>
        </p:txBody>
      </p:sp>
      <p:sp>
        <p:nvSpPr>
          <p:cNvPr id="3" name="Espace réservé du contenu 2"/>
          <p:cNvSpPr>
            <a:spLocks noGrp="1"/>
          </p:cNvSpPr>
          <p:nvPr>
            <p:ph idx="1"/>
          </p:nvPr>
        </p:nvSpPr>
        <p:spPr>
          <a:xfrm>
            <a:off x="0" y="692150"/>
            <a:ext cx="9144000" cy="5665788"/>
          </a:xfrm>
        </p:spPr>
        <p:txBody>
          <a:bodyPr>
            <a:normAutofit/>
          </a:bodyPr>
          <a:lstStyle/>
          <a:p>
            <a:pPr marL="274320" indent="-274320" eaLnBrk="1" fontAlgn="auto" hangingPunct="1">
              <a:spcAft>
                <a:spcPts val="0"/>
              </a:spcAft>
              <a:buClr>
                <a:schemeClr val="accent3"/>
              </a:buClr>
              <a:buFont typeface="Wingdings" pitchFamily="2" charset="2"/>
              <a:buChar char="Ø"/>
              <a:defRPr/>
            </a:pPr>
            <a:r>
              <a:rPr lang="fr-FR" sz="2400" dirty="0" smtClean="0">
                <a:cs typeface="Arial" pitchFamily="34" charset="0"/>
              </a:rPr>
              <a:t>Problème d’insertion des primo-demandeurs d’emploi; </a:t>
            </a:r>
          </a:p>
          <a:p>
            <a:pPr marL="274320" indent="-274320" eaLnBrk="1" fontAlgn="auto" hangingPunct="1">
              <a:spcAft>
                <a:spcPts val="0"/>
              </a:spcAft>
              <a:buClr>
                <a:schemeClr val="accent3"/>
              </a:buClr>
              <a:buFont typeface="Wingdings" pitchFamily="2" charset="2"/>
              <a:buChar char="Ø"/>
              <a:defRPr/>
            </a:pPr>
            <a:r>
              <a:rPr lang="fr-FR" sz="2400" dirty="0" smtClean="0">
                <a:cs typeface="Arial" pitchFamily="34" charset="0"/>
              </a:rPr>
              <a:t>Les diplômés de l’E.S. se trouvent souvent exposés à une situation où leurs compétences acquises à l’université semblent ne pas correspondre aux nouvelles exigences du marché du travail. </a:t>
            </a:r>
          </a:p>
          <a:p>
            <a:pPr marL="274320" indent="-274320" eaLnBrk="1" fontAlgn="auto" hangingPunct="1">
              <a:spcAft>
                <a:spcPts val="0"/>
              </a:spcAft>
              <a:buClr>
                <a:schemeClr val="accent3"/>
              </a:buClr>
              <a:buFont typeface="Wingdings" pitchFamily="2" charset="2"/>
              <a:buChar char="Ø"/>
              <a:defRPr/>
            </a:pPr>
            <a:r>
              <a:rPr lang="fr-FR" sz="2400" dirty="0" smtClean="0">
                <a:cs typeface="Arial" pitchFamily="34" charset="0"/>
              </a:rPr>
              <a:t>Une préparation efficace des étudiants à l’insertion professionnelle et à l’emploi par la formation universitaire pourrait contribuer à la diminution du chômage des diplômés, et c’est là </a:t>
            </a:r>
            <a:r>
              <a:rPr lang="fr-FR" sz="2400" b="1" dirty="0" smtClean="0">
                <a:cs typeface="Arial" pitchFamily="34" charset="0"/>
              </a:rPr>
              <a:t>un indicateur de la qualité de la formation.</a:t>
            </a:r>
          </a:p>
          <a:p>
            <a:pPr marL="274320" indent="-274320" eaLnBrk="1" fontAlgn="auto" hangingPunct="1">
              <a:spcAft>
                <a:spcPts val="0"/>
              </a:spcAft>
              <a:buClr>
                <a:schemeClr val="accent3"/>
              </a:buClr>
              <a:buFont typeface="Wingdings" pitchFamily="2" charset="2"/>
              <a:buChar char="Ø"/>
              <a:defRPr/>
            </a:pPr>
            <a:r>
              <a:rPr lang="fr-FR" sz="2400" dirty="0" smtClean="0">
                <a:cs typeface="Arial" pitchFamily="34" charset="0"/>
              </a:rPr>
              <a:t>la préparation des étudiants au monde du travail et à l’emploi est aujourd’hui considérée comme </a:t>
            </a:r>
            <a:r>
              <a:rPr lang="fr-FR" sz="2400" b="1" dirty="0" smtClean="0">
                <a:cs typeface="Arial" pitchFamily="34" charset="0"/>
              </a:rPr>
              <a:t>une des missions fondamentales de l’université.</a:t>
            </a:r>
          </a:p>
          <a:p>
            <a:pPr marL="274320" indent="-274320" eaLnBrk="1" fontAlgn="auto" hangingPunct="1">
              <a:spcAft>
                <a:spcPts val="0"/>
              </a:spcAft>
              <a:buClr>
                <a:schemeClr val="accent3"/>
              </a:buClr>
              <a:buFont typeface="Wingdings" pitchFamily="2" charset="2"/>
              <a:buChar char="Ø"/>
              <a:defRPr/>
            </a:pPr>
            <a:r>
              <a:rPr lang="fr-FR" sz="2400" b="1" dirty="0" smtClean="0">
                <a:cs typeface="Arial" pitchFamily="34" charset="0"/>
              </a:rPr>
              <a:t>L’employabilité de leurs diplômés</a:t>
            </a:r>
            <a:r>
              <a:rPr lang="fr-FR" sz="2400" dirty="0" smtClean="0">
                <a:cs typeface="Arial" pitchFamily="34" charset="0"/>
              </a:rPr>
              <a:t> constitue, selon la recherche actuelle, </a:t>
            </a:r>
            <a:r>
              <a:rPr lang="fr-FR" sz="2400" u="sng" dirty="0" smtClean="0">
                <a:cs typeface="Arial" pitchFamily="34" charset="0"/>
              </a:rPr>
              <a:t>un indicateur</a:t>
            </a:r>
            <a:r>
              <a:rPr lang="fr-FR" sz="2400" dirty="0" smtClean="0">
                <a:cs typeface="Arial" pitchFamily="34" charset="0"/>
              </a:rPr>
              <a:t> important de la qualité des enseignements dispensés. </a:t>
            </a:r>
            <a:endParaRPr lang="fr-FR" sz="2400" b="1" dirty="0" smtClean="0">
              <a:cs typeface="Arial" pitchFamily="34" charset="0"/>
            </a:endParaRPr>
          </a:p>
          <a:p>
            <a:pPr marL="274320" indent="-274320" eaLnBrk="1" fontAlgn="auto" hangingPunct="1">
              <a:spcAft>
                <a:spcPts val="0"/>
              </a:spcAft>
              <a:buClr>
                <a:schemeClr val="accent3"/>
              </a:buClr>
              <a:buFont typeface="Wingdings 2"/>
              <a:buNone/>
              <a:defRPr/>
            </a:pPr>
            <a:endParaRPr lang="fr-FR" sz="2000" dirty="0" smtClean="0"/>
          </a:p>
          <a:p>
            <a:pPr marL="274320" indent="-274320" eaLnBrk="1" fontAlgn="auto" hangingPunct="1">
              <a:spcAft>
                <a:spcPts val="0"/>
              </a:spcAft>
              <a:buClr>
                <a:schemeClr val="accent3"/>
              </a:buClr>
              <a:buFont typeface="Wingdings 2"/>
              <a:buChar char=""/>
              <a:defRPr/>
            </a:pPr>
            <a:endParaRPr lang="fr-FR" sz="2000" dirty="0" smtClean="0"/>
          </a:p>
          <a:p>
            <a:pPr marL="274320" indent="-274320" eaLnBrk="1" fontAlgn="auto" hangingPunct="1">
              <a:spcAft>
                <a:spcPts val="0"/>
              </a:spcAft>
              <a:buClr>
                <a:schemeClr val="accent3"/>
              </a:buClr>
              <a:buFont typeface="Wingdings 2"/>
              <a:buChar char=""/>
              <a:defRPr/>
            </a:pPr>
            <a:endParaRPr lang="fr-FR" sz="2000" dirty="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7B3A7A6E-AB38-4C51-B441-33106017A137}"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20</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E135BD7C-EEDD-44DB-8D3C-02727BFC7439}" type="slidenum">
              <a:rPr lang="fr-FR"/>
              <a:pPr>
                <a:defRPr/>
              </a:pPr>
              <a:t>21</a:t>
            </a:fld>
            <a:endParaRPr lang="fr-FR"/>
          </a:p>
        </p:txBody>
      </p:sp>
      <p:sp>
        <p:nvSpPr>
          <p:cNvPr id="2" name="Titre 1"/>
          <p:cNvSpPr>
            <a:spLocks noGrp="1"/>
          </p:cNvSpPr>
          <p:nvPr>
            <p:ph type="title"/>
          </p:nvPr>
        </p:nvSpPr>
        <p:spPr>
          <a:xfrm>
            <a:off x="179388" y="692150"/>
            <a:ext cx="9144000" cy="581025"/>
          </a:xfrm>
        </p:spPr>
        <p:txBody>
          <a:bodyPr/>
          <a:lstStyle/>
          <a:p>
            <a:pPr eaLnBrk="1" hangingPunct="1">
              <a:defRPr/>
            </a:pPr>
            <a:r>
              <a:rPr lang="fr-FR" sz="2600" b="1" dirty="0" smtClean="0">
                <a:solidFill>
                  <a:schemeClr val="tx1"/>
                </a:solidFill>
                <a:latin typeface="+mn-lt"/>
              </a:rPr>
              <a:t>2.5 L’exigence accrue de la qualité et de la pertinence</a:t>
            </a:r>
            <a:endParaRPr lang="fr-FR" sz="2600" dirty="0" smtClean="0">
              <a:solidFill>
                <a:schemeClr val="tx1"/>
              </a:solidFill>
              <a:latin typeface="+mn-lt"/>
            </a:endParaRPr>
          </a:p>
        </p:txBody>
      </p:sp>
      <p:sp>
        <p:nvSpPr>
          <p:cNvPr id="3" name="Espace réservé du contenu 2"/>
          <p:cNvSpPr>
            <a:spLocks noGrp="1"/>
          </p:cNvSpPr>
          <p:nvPr>
            <p:ph idx="1"/>
          </p:nvPr>
        </p:nvSpPr>
        <p:spPr>
          <a:xfrm>
            <a:off x="0" y="1714500"/>
            <a:ext cx="9144000" cy="4857750"/>
          </a:xfrm>
        </p:spPr>
        <p:txBody>
          <a:bodyPr/>
          <a:lstStyle/>
          <a:p>
            <a:pPr eaLnBrk="1" hangingPunct="1">
              <a:spcAft>
                <a:spcPts val="1200"/>
              </a:spcAft>
              <a:buFont typeface="Wingdings" pitchFamily="2" charset="2"/>
              <a:buChar char="Ø"/>
            </a:pPr>
            <a:r>
              <a:rPr lang="fr-FR" sz="2400" smtClean="0">
                <a:cs typeface="Arial" charset="0"/>
              </a:rPr>
              <a:t>Il est reconnu aujourd’hui  que La </a:t>
            </a:r>
            <a:r>
              <a:rPr lang="fr-FR" sz="2400" b="1" smtClean="0">
                <a:cs typeface="Arial" charset="0"/>
              </a:rPr>
              <a:t>pertinence</a:t>
            </a:r>
            <a:r>
              <a:rPr lang="fr-FR" sz="2400" smtClean="0">
                <a:cs typeface="Arial" charset="0"/>
              </a:rPr>
              <a:t> de l’E.S est étroitement liée à la </a:t>
            </a:r>
            <a:r>
              <a:rPr lang="fr-FR" sz="2400" b="1" smtClean="0">
                <a:cs typeface="Arial" charset="0"/>
              </a:rPr>
              <a:t>qualité;</a:t>
            </a:r>
            <a:r>
              <a:rPr lang="fr-FR" sz="2400" smtClean="0">
                <a:cs typeface="Arial" charset="0"/>
              </a:rPr>
              <a:t> </a:t>
            </a:r>
          </a:p>
          <a:p>
            <a:pPr eaLnBrk="1" hangingPunct="1">
              <a:spcAft>
                <a:spcPts val="1200"/>
              </a:spcAft>
              <a:buFont typeface="Wingdings" pitchFamily="2" charset="2"/>
              <a:buChar char="Ø"/>
            </a:pPr>
            <a:r>
              <a:rPr lang="fr-FR" sz="2400" smtClean="0">
                <a:cs typeface="Arial" charset="0"/>
              </a:rPr>
              <a:t>La pertinence de l’E.S. « doit se mesurer à l’aune de l’adéquation entre ce que la société attend des établissements et ce qu’ils font…» (déclaration mondiale sur l’E.S , paris, 1998);</a:t>
            </a:r>
          </a:p>
          <a:p>
            <a:pPr eaLnBrk="1" hangingPunct="1">
              <a:spcAft>
                <a:spcPts val="1200"/>
              </a:spcAft>
              <a:buFont typeface="Wingdings" pitchFamily="2" charset="2"/>
              <a:buChar char="Ø"/>
            </a:pPr>
            <a:r>
              <a:rPr lang="fr-FR" sz="2400" smtClean="0">
                <a:cs typeface="Arial" charset="0"/>
              </a:rPr>
              <a:t>L’évaluation de la pertinence doit être en fonction de son rôle et de sa place dans la société (par rapport à la diversité des services qu’il rend à la société</a:t>
            </a:r>
            <a:r>
              <a:rPr lang="fr-FR" sz="2400" b="1" smtClean="0">
                <a:cs typeface="Arial" charset="0"/>
              </a:rPr>
              <a:t>)</a:t>
            </a:r>
            <a:r>
              <a:rPr lang="fr-FR" sz="2400" smtClean="0">
                <a:cs typeface="Arial" charset="0"/>
              </a:rPr>
              <a:t>, et dans tous les domaines de la vie (éducation, savoir, recherche, liens avec le monde du travail, etc.)</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C8DB6407-F2FF-4981-847B-A37FE10889EE}"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21</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5F6AE992-0F75-4C86-9C3F-0F46655A73F2}" type="slidenum">
              <a:rPr lang="fr-FR"/>
              <a:pPr>
                <a:defRPr/>
              </a:pPr>
              <a:t>22</a:t>
            </a:fld>
            <a:endParaRPr lang="fr-FR"/>
          </a:p>
        </p:txBody>
      </p:sp>
      <p:sp>
        <p:nvSpPr>
          <p:cNvPr id="3" name="Espace réservé du contenu 2"/>
          <p:cNvSpPr>
            <a:spLocks noGrp="1"/>
          </p:cNvSpPr>
          <p:nvPr>
            <p:ph idx="1"/>
          </p:nvPr>
        </p:nvSpPr>
        <p:spPr>
          <a:xfrm>
            <a:off x="0" y="428625"/>
            <a:ext cx="9144000" cy="6429375"/>
          </a:xfrm>
        </p:spPr>
        <p:txBody>
          <a:bodyPr>
            <a:noAutofit/>
          </a:bodyPr>
          <a:lstStyle/>
          <a:p>
            <a:pPr marL="95250" indent="260350" eaLnBrk="1" fontAlgn="auto" hangingPunct="1">
              <a:spcAft>
                <a:spcPts val="0"/>
              </a:spcAft>
              <a:buClr>
                <a:schemeClr val="accent3"/>
              </a:buClr>
              <a:buFont typeface="Wingdings 2"/>
              <a:buNone/>
              <a:defRPr/>
            </a:pPr>
            <a:r>
              <a:rPr lang="fr-FR" sz="2200" dirty="0" smtClean="0">
                <a:cs typeface="Arial" pitchFamily="34" charset="0"/>
              </a:rPr>
              <a:t>Les pouvoirs publics, soucieux, d’obtenir un bon niveau de formation indispensable à la prospérité collective, consacrent d’importantes dépenses publiques à l’E.S afin de permettre aux établissements d’ accueillir davantage d’étudiants .</a:t>
            </a:r>
          </a:p>
          <a:p>
            <a:pPr marL="274320" indent="-274320" eaLnBrk="1" fontAlgn="auto" hangingPunct="1">
              <a:spcAft>
                <a:spcPts val="0"/>
              </a:spcAft>
              <a:buClr>
                <a:schemeClr val="accent3"/>
              </a:buClr>
              <a:buFont typeface="Wingdings 2"/>
              <a:buNone/>
              <a:defRPr/>
            </a:pPr>
            <a:r>
              <a:rPr lang="fr-FR" sz="2200" dirty="0" smtClean="0">
                <a:cs typeface="Arial" pitchFamily="34" charset="0"/>
              </a:rPr>
              <a:t>Mais, ils souhaitent en contrepartie être rassurés sur </a:t>
            </a:r>
            <a:r>
              <a:rPr lang="fr-FR" sz="2200" u="sng" dirty="0" smtClean="0">
                <a:cs typeface="Arial" pitchFamily="34" charset="0"/>
              </a:rPr>
              <a:t>trois </a:t>
            </a:r>
            <a:r>
              <a:rPr lang="fr-FR" sz="2200" dirty="0" smtClean="0">
                <a:cs typeface="Arial" pitchFamily="34" charset="0"/>
              </a:rPr>
              <a:t>points : </a:t>
            </a:r>
          </a:p>
          <a:p>
            <a:pPr marL="274320" indent="-274320" eaLnBrk="1" fontAlgn="auto" hangingPunct="1">
              <a:spcAft>
                <a:spcPts val="0"/>
              </a:spcAft>
              <a:buClr>
                <a:schemeClr val="accent3"/>
              </a:buClr>
              <a:buFont typeface="Wingdings 2"/>
              <a:buChar char=""/>
              <a:defRPr/>
            </a:pPr>
            <a:r>
              <a:rPr lang="fr-FR" sz="2200" b="1" u="sng" dirty="0" smtClean="0">
                <a:cs typeface="Arial" pitchFamily="34" charset="0"/>
              </a:rPr>
              <a:t>Primo</a:t>
            </a:r>
            <a:r>
              <a:rPr lang="fr-FR" sz="2200" b="1" dirty="0" smtClean="0">
                <a:cs typeface="Arial" pitchFamily="34" charset="0"/>
              </a:rPr>
              <a:t>,</a:t>
            </a:r>
            <a:r>
              <a:rPr lang="fr-FR" sz="2200" dirty="0" smtClean="0">
                <a:cs typeface="Arial" pitchFamily="34" charset="0"/>
              </a:rPr>
              <a:t> les établissements d’E.S sont-ils conçus et organisés de manière à produire les diplômés dont la collectivité a besoin : « ont-ils les bons objectifs ? » (</a:t>
            </a:r>
            <a:r>
              <a:rPr lang="fr-FR" sz="2200" i="1" dirty="0" smtClean="0">
                <a:cs typeface="Arial" pitchFamily="34" charset="0"/>
              </a:rPr>
              <a:t>Principe de la pertinence</a:t>
            </a:r>
            <a:r>
              <a:rPr lang="fr-FR" sz="2200" dirty="0" smtClean="0">
                <a:cs typeface="Arial" pitchFamily="34" charset="0"/>
              </a:rPr>
              <a:t>); </a:t>
            </a:r>
          </a:p>
          <a:p>
            <a:pPr marL="274320" indent="-274320" eaLnBrk="1" fontAlgn="auto" hangingPunct="1">
              <a:spcAft>
                <a:spcPts val="0"/>
              </a:spcAft>
              <a:buClr>
                <a:schemeClr val="accent3"/>
              </a:buClr>
              <a:buFont typeface="Wingdings 2"/>
              <a:buChar char=""/>
              <a:defRPr/>
            </a:pPr>
            <a:r>
              <a:rPr lang="fr-FR" sz="2200" b="1" u="sng" dirty="0" smtClean="0">
                <a:cs typeface="Arial" pitchFamily="34" charset="0"/>
              </a:rPr>
              <a:t>Secundo</a:t>
            </a:r>
            <a:r>
              <a:rPr lang="fr-FR" sz="2200" b="1" dirty="0" smtClean="0">
                <a:cs typeface="Arial" pitchFamily="34" charset="0"/>
              </a:rPr>
              <a:t>,</a:t>
            </a:r>
            <a:r>
              <a:rPr lang="fr-FR" sz="2200" dirty="0" smtClean="0">
                <a:cs typeface="Arial" pitchFamily="34" charset="0"/>
              </a:rPr>
              <a:t> les crédits qui leur sont alloués, sont-ils bien dépensés?  </a:t>
            </a:r>
            <a:r>
              <a:rPr lang="fr-FR" sz="2200" dirty="0" err="1" smtClean="0">
                <a:cs typeface="Arial" pitchFamily="34" charset="0"/>
              </a:rPr>
              <a:t>i.e</a:t>
            </a:r>
            <a:r>
              <a:rPr lang="fr-FR" sz="2200" dirty="0" smtClean="0">
                <a:cs typeface="Arial" pitchFamily="34" charset="0"/>
              </a:rPr>
              <a:t> « les établissements d’enseignement supérieur sont-ils efficients ? » </a:t>
            </a:r>
            <a:r>
              <a:rPr lang="fr-FR" sz="2200" i="1" dirty="0" smtClean="0">
                <a:cs typeface="Arial" pitchFamily="34" charset="0"/>
              </a:rPr>
              <a:t>(Principe de l’efficience);</a:t>
            </a:r>
            <a:r>
              <a:rPr lang="fr-FR" sz="2200" dirty="0" smtClean="0">
                <a:cs typeface="Arial" pitchFamily="34" charset="0"/>
              </a:rPr>
              <a:t> </a:t>
            </a:r>
          </a:p>
          <a:p>
            <a:pPr marL="274320" indent="-274320" eaLnBrk="1" fontAlgn="auto" hangingPunct="1">
              <a:spcAft>
                <a:spcPts val="0"/>
              </a:spcAft>
              <a:buClr>
                <a:schemeClr val="accent3"/>
              </a:buClr>
              <a:buFont typeface="Wingdings 2"/>
              <a:buChar char=""/>
              <a:defRPr/>
            </a:pPr>
            <a:r>
              <a:rPr lang="fr-FR" sz="2200" b="1" u="sng" dirty="0" smtClean="0">
                <a:cs typeface="Arial" pitchFamily="34" charset="0"/>
              </a:rPr>
              <a:t>Tertio</a:t>
            </a:r>
            <a:r>
              <a:rPr lang="fr-FR" sz="2200" b="1" dirty="0" smtClean="0">
                <a:cs typeface="Arial" pitchFamily="34" charset="0"/>
              </a:rPr>
              <a:t>,</a:t>
            </a:r>
            <a:r>
              <a:rPr lang="fr-FR" sz="2200" dirty="0" smtClean="0">
                <a:cs typeface="Arial" pitchFamily="34" charset="0"/>
              </a:rPr>
              <a:t> « les établissements produisent-ils les diplômés demandés? </a:t>
            </a:r>
            <a:r>
              <a:rPr lang="fr-FR" sz="2200" dirty="0" err="1" smtClean="0">
                <a:cs typeface="Arial" pitchFamily="34" charset="0"/>
              </a:rPr>
              <a:t>i.e</a:t>
            </a:r>
            <a:r>
              <a:rPr lang="fr-FR" sz="2200" dirty="0" smtClean="0">
                <a:cs typeface="Arial" pitchFamily="34" charset="0"/>
              </a:rPr>
              <a:t> opèrent-ils de manière efficace ? » (</a:t>
            </a:r>
            <a:r>
              <a:rPr lang="fr-FR" sz="2200" i="1" dirty="0" smtClean="0">
                <a:cs typeface="Arial" pitchFamily="34" charset="0"/>
              </a:rPr>
              <a:t>Principe de l’efficacité</a:t>
            </a:r>
            <a:r>
              <a:rPr lang="fr-FR" sz="2200" dirty="0" smtClean="0">
                <a:cs typeface="Arial" pitchFamily="34" charset="0"/>
              </a:rPr>
              <a:t>).</a:t>
            </a:r>
          </a:p>
          <a:p>
            <a:pPr marL="95250" indent="177800" eaLnBrk="1" fontAlgn="auto" hangingPunct="1">
              <a:spcAft>
                <a:spcPts val="0"/>
              </a:spcAft>
              <a:buClr>
                <a:schemeClr val="accent3"/>
              </a:buClr>
              <a:buFont typeface="Wingdings 2"/>
              <a:buNone/>
              <a:defRPr/>
            </a:pPr>
            <a:r>
              <a:rPr lang="fr-FR" sz="2200" dirty="0" smtClean="0">
                <a:cs typeface="Arial" pitchFamily="34" charset="0"/>
              </a:rPr>
              <a:t>On constate à travers ces 3 points que </a:t>
            </a:r>
            <a:r>
              <a:rPr lang="fr-FR" sz="2200" b="1" dirty="0" smtClean="0">
                <a:cs typeface="Arial" pitchFamily="34" charset="0"/>
              </a:rPr>
              <a:t>la qualité</a:t>
            </a:r>
            <a:r>
              <a:rPr lang="fr-FR" sz="2200" dirty="0" smtClean="0">
                <a:cs typeface="Arial" pitchFamily="34" charset="0"/>
              </a:rPr>
              <a:t> de l’E.S, pour les pouvoirs publics, est appréciée à partir de la </a:t>
            </a:r>
            <a:r>
              <a:rPr lang="fr-FR" sz="2200" u="sng" dirty="0" smtClean="0">
                <a:cs typeface="Arial" pitchFamily="34" charset="0"/>
              </a:rPr>
              <a:t>pertinence</a:t>
            </a:r>
            <a:r>
              <a:rPr lang="fr-FR" sz="2200" dirty="0" smtClean="0">
                <a:cs typeface="Arial" pitchFamily="34" charset="0"/>
              </a:rPr>
              <a:t>, de </a:t>
            </a:r>
            <a:r>
              <a:rPr lang="fr-FR" sz="2200" u="sng" dirty="0" smtClean="0">
                <a:cs typeface="Arial" pitchFamily="34" charset="0"/>
              </a:rPr>
              <a:t>l’efficacité</a:t>
            </a:r>
            <a:r>
              <a:rPr lang="fr-FR" sz="2200" dirty="0" smtClean="0">
                <a:cs typeface="Arial" pitchFamily="34" charset="0"/>
              </a:rPr>
              <a:t> et de </a:t>
            </a:r>
            <a:r>
              <a:rPr lang="fr-FR" sz="2200" u="sng" dirty="0" smtClean="0">
                <a:cs typeface="Arial" pitchFamily="34" charset="0"/>
              </a:rPr>
              <a:t>l’efficience</a:t>
            </a:r>
            <a:r>
              <a:rPr lang="fr-FR" sz="2200" dirty="0" smtClean="0">
                <a:cs typeface="Arial" pitchFamily="34" charset="0"/>
              </a:rPr>
              <a:t>, conformément au sens ci-dessus donné à chacun de ces trois concepts.</a:t>
            </a:r>
            <a:endParaRPr lang="fr-FR" sz="2200" dirty="0">
              <a:cs typeface="Arial" pitchFamily="34" charset="0"/>
            </a:endParaRP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DDAADDBB-28CB-4982-AEC0-9905592FD56D}"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22</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187F2E34-409D-4247-B691-3EFFD9B483C9}" type="slidenum">
              <a:rPr lang="fr-FR"/>
              <a:pPr>
                <a:defRPr/>
              </a:pPr>
              <a:t>23</a:t>
            </a:fld>
            <a:endParaRPr lang="fr-FR"/>
          </a:p>
        </p:txBody>
      </p:sp>
      <p:sp>
        <p:nvSpPr>
          <p:cNvPr id="3" name="Espace réservé du contenu 2"/>
          <p:cNvSpPr>
            <a:spLocks noGrp="1"/>
          </p:cNvSpPr>
          <p:nvPr>
            <p:ph idx="1"/>
          </p:nvPr>
        </p:nvSpPr>
        <p:spPr>
          <a:xfrm>
            <a:off x="0" y="642938"/>
            <a:ext cx="9144000" cy="6072187"/>
          </a:xfrm>
        </p:spPr>
        <p:txBody>
          <a:bodyPr>
            <a:normAutofit/>
          </a:bodyPr>
          <a:lstStyle/>
          <a:p>
            <a:pPr marL="273050" lvl="1" indent="354013" eaLnBrk="1" fontAlgn="auto" hangingPunct="1">
              <a:spcAft>
                <a:spcPts val="1200"/>
              </a:spcAft>
              <a:buClr>
                <a:schemeClr val="accent3"/>
              </a:buClr>
              <a:buSzPct val="95000"/>
              <a:buFont typeface="Wingdings 2"/>
              <a:buNone/>
              <a:defRPr/>
            </a:pPr>
            <a:r>
              <a:rPr lang="fr-FR" sz="2000" dirty="0" smtClean="0"/>
              <a:t> </a:t>
            </a:r>
            <a:r>
              <a:rPr lang="fr-FR" dirty="0" smtClean="0"/>
              <a:t>2.6 </a:t>
            </a:r>
            <a:r>
              <a:rPr lang="fr-FR" b="1" dirty="0" smtClean="0"/>
              <a:t>Internationalisation de l’E.S:</a:t>
            </a:r>
          </a:p>
          <a:p>
            <a:pPr marL="274320" lvl="1" indent="-274320" eaLnBrk="1" fontAlgn="auto" hangingPunct="1">
              <a:spcAft>
                <a:spcPts val="0"/>
              </a:spcAft>
              <a:buClr>
                <a:schemeClr val="accent3"/>
              </a:buClr>
              <a:buSzPct val="95000"/>
              <a:buFont typeface="Wingdings" pitchFamily="2" charset="2"/>
              <a:buChar char="Ø"/>
              <a:defRPr/>
            </a:pPr>
            <a:r>
              <a:rPr lang="fr-FR" sz="2000" dirty="0" smtClean="0">
                <a:cs typeface="Arial" pitchFamily="34" charset="0"/>
              </a:rPr>
              <a:t>La mobilité d’étudiants, d’enseignants, de programmes et d’établissements a généré un véritable marché de l’ E.S où le savoir et le savoir-faire deviennent des produits (marchandisation de l’ E.S);</a:t>
            </a:r>
          </a:p>
          <a:p>
            <a:pPr marL="274320" lvl="1" indent="-274320" eaLnBrk="1" fontAlgn="auto" hangingPunct="1">
              <a:spcAft>
                <a:spcPts val="0"/>
              </a:spcAft>
              <a:buClr>
                <a:schemeClr val="accent3"/>
              </a:buClr>
              <a:buSzPct val="95000"/>
              <a:buFont typeface="Wingdings" pitchFamily="2" charset="2"/>
              <a:buChar char="Ø"/>
              <a:defRPr/>
            </a:pPr>
            <a:r>
              <a:rPr lang="fr-FR" sz="2000" dirty="0" smtClean="0">
                <a:cs typeface="Arial" pitchFamily="34" charset="0"/>
              </a:rPr>
              <a:t>La qualité de l’E.S dans un établissement donné tend de plus en plus à se mesurer à la lumière de </a:t>
            </a:r>
            <a:r>
              <a:rPr lang="fr-FR" sz="2000" b="1" dirty="0" smtClean="0">
                <a:cs typeface="Arial" pitchFamily="34" charset="0"/>
              </a:rPr>
              <a:t>"l’internationalisation de la qualité"</a:t>
            </a:r>
            <a:r>
              <a:rPr lang="fr-FR" sz="2000" dirty="0" smtClean="0">
                <a:cs typeface="Arial" pitchFamily="34" charset="0"/>
              </a:rPr>
              <a:t>  qui constitue l’un des plus grands</a:t>
            </a:r>
            <a:r>
              <a:rPr lang="fr-FR" sz="2000" b="1" dirty="0" smtClean="0">
                <a:cs typeface="Arial" pitchFamily="34" charset="0"/>
              </a:rPr>
              <a:t> indicateurs</a:t>
            </a:r>
            <a:r>
              <a:rPr lang="fr-FR" sz="2000" dirty="0" smtClean="0">
                <a:cs typeface="Arial" pitchFamily="34" charset="0"/>
              </a:rPr>
              <a:t> de cette qualité pour un établissement ;</a:t>
            </a:r>
          </a:p>
          <a:p>
            <a:pPr marL="274320" lvl="1" indent="-274320" eaLnBrk="1" fontAlgn="auto" hangingPunct="1">
              <a:spcAft>
                <a:spcPts val="0"/>
              </a:spcAft>
              <a:buClr>
                <a:schemeClr val="accent3"/>
              </a:buClr>
              <a:buSzPct val="95000"/>
              <a:buFont typeface="Wingdings" pitchFamily="2" charset="2"/>
              <a:buChar char="Ø"/>
              <a:defRPr/>
            </a:pPr>
            <a:r>
              <a:rPr lang="fr-FR" sz="2000" dirty="0" smtClean="0">
                <a:cs typeface="Arial" pitchFamily="34" charset="0"/>
              </a:rPr>
              <a:t>de nombreux systèmes d'évaluation sont aujourd'hui dotés de mécanismes de </a:t>
            </a:r>
            <a:r>
              <a:rPr lang="fr-FR" sz="2000" u="sng" dirty="0" smtClean="0">
                <a:cs typeface="Arial" pitchFamily="34" charset="0"/>
              </a:rPr>
              <a:t>comparaison internationale</a:t>
            </a:r>
            <a:r>
              <a:rPr lang="fr-FR" sz="2000" dirty="0" smtClean="0">
                <a:cs typeface="Arial" pitchFamily="34" charset="0"/>
              </a:rPr>
              <a:t> en matière de qualité;</a:t>
            </a:r>
          </a:p>
          <a:p>
            <a:pPr marL="274320" lvl="1" indent="-274320" eaLnBrk="1" fontAlgn="auto" hangingPunct="1">
              <a:spcAft>
                <a:spcPts val="0"/>
              </a:spcAft>
              <a:buClr>
                <a:schemeClr val="accent3"/>
              </a:buClr>
              <a:buSzPct val="95000"/>
              <a:buFont typeface="Wingdings" pitchFamily="2" charset="2"/>
              <a:buChar char="Ø"/>
              <a:defRPr/>
            </a:pPr>
            <a:r>
              <a:rPr lang="fr-FR" sz="2000" dirty="0" smtClean="0">
                <a:cs typeface="Arial" pitchFamily="34" charset="0"/>
              </a:rPr>
              <a:t>On parle de plus en plus, de «normes » et de </a:t>
            </a:r>
            <a:r>
              <a:rPr lang="fr-FR" sz="2000" b="1" dirty="0" smtClean="0">
                <a:cs typeface="Arial" pitchFamily="34" charset="0"/>
              </a:rPr>
              <a:t>« standards » internationaux</a:t>
            </a:r>
          </a:p>
          <a:p>
            <a:pPr marL="274320" lvl="1" indent="-274320" eaLnBrk="1" fontAlgn="auto" hangingPunct="1">
              <a:spcAft>
                <a:spcPts val="0"/>
              </a:spcAft>
              <a:buClr>
                <a:schemeClr val="accent3"/>
              </a:buClr>
              <a:buSzPct val="95000"/>
              <a:buFont typeface="Wingdings" pitchFamily="2" charset="2"/>
              <a:buChar char="Ø"/>
              <a:defRPr/>
            </a:pPr>
            <a:r>
              <a:rPr lang="fr-FR" sz="2000" dirty="0" smtClean="0">
                <a:cs typeface="Arial" charset="0"/>
              </a:rPr>
              <a:t>« l'internationalisation ne doit pas être considérée comme une fin en soi, mais comme un moyen de </a:t>
            </a:r>
            <a:r>
              <a:rPr lang="fr-FR" sz="2000" b="1" dirty="0" smtClean="0">
                <a:cs typeface="Arial" charset="0"/>
              </a:rPr>
              <a:t>rehausser la qualité</a:t>
            </a:r>
            <a:r>
              <a:rPr lang="fr-FR" sz="2000" dirty="0" smtClean="0">
                <a:cs typeface="Arial" charset="0"/>
              </a:rPr>
              <a:t> » (</a:t>
            </a:r>
            <a:r>
              <a:rPr lang="fr-FR" sz="2000" dirty="0" err="1" smtClean="0">
                <a:cs typeface="Arial" charset="0"/>
              </a:rPr>
              <a:t>benchmarking</a:t>
            </a:r>
            <a:r>
              <a:rPr lang="fr-FR" sz="2000" dirty="0" smtClean="0">
                <a:cs typeface="Arial" charset="0"/>
              </a:rPr>
              <a:t>);</a:t>
            </a:r>
          </a:p>
          <a:p>
            <a:pPr marL="274320" lvl="1" indent="-274320" eaLnBrk="1" fontAlgn="auto" hangingPunct="1">
              <a:spcAft>
                <a:spcPts val="0"/>
              </a:spcAft>
              <a:buClr>
                <a:schemeClr val="accent3"/>
              </a:buClr>
              <a:buSzPct val="95000"/>
              <a:buFont typeface="Wingdings" pitchFamily="2" charset="2"/>
              <a:buChar char="Ø"/>
              <a:defRPr/>
            </a:pPr>
            <a:r>
              <a:rPr lang="fr-FR" sz="2000" dirty="0" smtClean="0">
                <a:cs typeface="Arial" charset="0"/>
              </a:rPr>
              <a:t>Il se dégage clairement, à partir de la discussion sur </a:t>
            </a:r>
            <a:r>
              <a:rPr lang="fr-FR" sz="2000" b="1" dirty="0" smtClean="0">
                <a:cs typeface="Arial" charset="0"/>
              </a:rPr>
              <a:t>la qualité et l'internationalisation</a:t>
            </a:r>
            <a:r>
              <a:rPr lang="fr-FR" sz="2000" dirty="0" smtClean="0">
                <a:cs typeface="Arial" charset="0"/>
              </a:rPr>
              <a:t>, que la </a:t>
            </a:r>
            <a:r>
              <a:rPr lang="fr-FR" sz="2000" u="sng" dirty="0" smtClean="0">
                <a:cs typeface="Arial" charset="0"/>
              </a:rPr>
              <a:t>coopération internationale</a:t>
            </a:r>
            <a:r>
              <a:rPr lang="fr-FR" sz="2000" dirty="0" smtClean="0">
                <a:cs typeface="Arial" charset="0"/>
              </a:rPr>
              <a:t> est absolument nécessaire pour assurer la qualité et l'efficacité de l‘E.S. </a:t>
            </a:r>
          </a:p>
          <a:p>
            <a:pPr marL="274320" lvl="1" indent="-274320" eaLnBrk="1" fontAlgn="auto" hangingPunct="1">
              <a:spcAft>
                <a:spcPts val="0"/>
              </a:spcAft>
              <a:buClr>
                <a:schemeClr val="accent3"/>
              </a:buClr>
              <a:buSzPct val="95000"/>
              <a:buFont typeface="Wingdings" pitchFamily="2" charset="2"/>
              <a:buChar char="Ø"/>
              <a:defRPr/>
            </a:pPr>
            <a:endParaRPr lang="fr-FR" sz="2000" dirty="0" smtClean="0">
              <a:cs typeface="Arial" charset="0"/>
            </a:endParaRPr>
          </a:p>
          <a:p>
            <a:pPr marL="274320" lvl="1" indent="-274320" eaLnBrk="1" fontAlgn="auto" hangingPunct="1">
              <a:spcAft>
                <a:spcPts val="0"/>
              </a:spcAft>
              <a:buClr>
                <a:schemeClr val="accent3"/>
              </a:buClr>
              <a:buSzPct val="95000"/>
              <a:buFont typeface="Wingdings" pitchFamily="2" charset="2"/>
              <a:buChar char="Ø"/>
              <a:defRPr/>
            </a:pPr>
            <a:endParaRPr lang="fr-FR" sz="2000" dirty="0" smtClean="0">
              <a:cs typeface="Arial" pitchFamily="34" charset="0"/>
            </a:endParaRP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A0A21295-1F48-4DEA-B571-2E2F4F6C6B7B}"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23</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21A0A1E9-8B98-4A92-9A9D-3903952EA059}" type="slidenum">
              <a:rPr lang="fr-FR"/>
              <a:pPr>
                <a:defRPr/>
              </a:pPr>
              <a:t>24</a:t>
            </a:fld>
            <a:endParaRPr lang="fr-FR"/>
          </a:p>
        </p:txBody>
      </p:sp>
      <p:sp>
        <p:nvSpPr>
          <p:cNvPr id="3" name="Espace réservé du contenu 2"/>
          <p:cNvSpPr>
            <a:spLocks noGrp="1"/>
          </p:cNvSpPr>
          <p:nvPr>
            <p:ph idx="1"/>
          </p:nvPr>
        </p:nvSpPr>
        <p:spPr>
          <a:xfrm>
            <a:off x="214313" y="1285875"/>
            <a:ext cx="8786812" cy="2574925"/>
          </a:xfrm>
        </p:spPr>
        <p:txBody>
          <a:bodyPr>
            <a:normAutofit lnSpcReduction="10000"/>
          </a:bodyPr>
          <a:lstStyle/>
          <a:p>
            <a:pPr marL="640080" lvl="1" indent="-246888" eaLnBrk="1" fontAlgn="auto" hangingPunct="1">
              <a:spcAft>
                <a:spcPts val="1800"/>
              </a:spcAft>
              <a:buFont typeface="Wingdings 2"/>
              <a:buNone/>
              <a:defRPr/>
            </a:pPr>
            <a:r>
              <a:rPr lang="fr-FR" sz="2000" b="1" dirty="0" smtClean="0"/>
              <a:t>2.7 Ouverture de l’activité d’E.S. au secteur privé</a:t>
            </a:r>
          </a:p>
          <a:p>
            <a:pPr marL="273050" lvl="1" indent="-177800" eaLnBrk="1" fontAlgn="auto" hangingPunct="1">
              <a:spcAft>
                <a:spcPts val="1200"/>
              </a:spcAft>
              <a:buFont typeface="Wingdings" pitchFamily="2" charset="2"/>
              <a:buChar char="Ø"/>
              <a:defRPr/>
            </a:pPr>
            <a:r>
              <a:rPr lang="fr-FR" dirty="0" smtClean="0">
                <a:cs typeface="Arial" pitchFamily="34" charset="0"/>
              </a:rPr>
              <a:t>Devant l’intensification de la demande socioéconomique, le secteur privé investit de plus en plus dans  l’E.S, devenu un secteur rentable;</a:t>
            </a:r>
          </a:p>
          <a:p>
            <a:pPr marL="450850" lvl="1" indent="-355600" eaLnBrk="1" fontAlgn="auto" hangingPunct="1">
              <a:spcAft>
                <a:spcPts val="0"/>
              </a:spcAft>
              <a:buFont typeface="Wingdings" pitchFamily="2" charset="2"/>
              <a:buChar char="Ø"/>
              <a:tabLst>
                <a:tab pos="8612188" algn="l"/>
              </a:tabLst>
              <a:defRPr/>
            </a:pPr>
            <a:r>
              <a:rPr lang="fr-FR" dirty="0" smtClean="0">
                <a:cs typeface="Arial" pitchFamily="34" charset="0"/>
              </a:rPr>
              <a:t>Les pouvoirs publics favorisent cette ouverture tout en continuant à vouloir baliser son champ d’intervention.</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3113C55C-CB7E-43D4-BBA4-7A94F869DF9C}"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24</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93FA03C0-44AF-415A-9C7A-28095954BB19}" type="slidenum">
              <a:rPr lang="fr-FR"/>
              <a:pPr>
                <a:defRPr/>
              </a:pPr>
              <a:t>25</a:t>
            </a:fld>
            <a:endParaRPr lang="fr-FR"/>
          </a:p>
        </p:txBody>
      </p:sp>
      <p:sp>
        <p:nvSpPr>
          <p:cNvPr id="2" name="Titre 1"/>
          <p:cNvSpPr>
            <a:spLocks noGrp="1"/>
          </p:cNvSpPr>
          <p:nvPr>
            <p:ph type="title"/>
          </p:nvPr>
        </p:nvSpPr>
        <p:spPr>
          <a:xfrm>
            <a:off x="214313" y="704850"/>
            <a:ext cx="8929687" cy="938213"/>
          </a:xfrm>
        </p:spPr>
        <p:txBody>
          <a:bodyPr>
            <a:normAutofit/>
          </a:bodyPr>
          <a:lstStyle/>
          <a:p>
            <a:pPr algn="ctr" eaLnBrk="1" fontAlgn="auto" hangingPunct="1">
              <a:spcAft>
                <a:spcPts val="0"/>
              </a:spcAft>
              <a:defRPr/>
            </a:pPr>
            <a:r>
              <a:rPr lang="fr-FR" sz="2400" b="1" dirty="0" smtClean="0">
                <a:solidFill>
                  <a:schemeClr val="tx1"/>
                </a:solidFill>
                <a:latin typeface="+mn-lt"/>
              </a:rPr>
              <a:t>3. Situation de l’E.S. en Algérie au regard des tendances internationales</a:t>
            </a:r>
            <a:endParaRPr lang="fr-FR" sz="2400" dirty="0">
              <a:solidFill>
                <a:schemeClr val="tx1"/>
              </a:solidFill>
              <a:latin typeface="+mn-lt"/>
            </a:endParaRPr>
          </a:p>
        </p:txBody>
      </p:sp>
      <p:sp>
        <p:nvSpPr>
          <p:cNvPr id="3" name="Espace réservé du contenu 2"/>
          <p:cNvSpPr>
            <a:spLocks noGrp="1"/>
          </p:cNvSpPr>
          <p:nvPr>
            <p:ph idx="1"/>
          </p:nvPr>
        </p:nvSpPr>
        <p:spPr>
          <a:xfrm>
            <a:off x="0" y="2143125"/>
            <a:ext cx="9001125" cy="3446463"/>
          </a:xfrm>
        </p:spPr>
        <p:txBody>
          <a:bodyPr>
            <a:normAutofit/>
          </a:bodyPr>
          <a:lstStyle/>
          <a:p>
            <a:pPr marL="95250" indent="260350" eaLnBrk="1" fontAlgn="auto" hangingPunct="1">
              <a:spcAft>
                <a:spcPts val="0"/>
              </a:spcAft>
              <a:buClr>
                <a:schemeClr val="accent3"/>
              </a:buClr>
              <a:buFont typeface="Wingdings 2"/>
              <a:buNone/>
              <a:defRPr/>
            </a:pPr>
            <a:r>
              <a:rPr lang="fr-FR" sz="2000" dirty="0" smtClean="0">
                <a:cs typeface="Arial" pitchFamily="34" charset="0"/>
              </a:rPr>
              <a:t>Une analyse de la situation de l’E.S en Algérie permet de déduire que les grandes tendances internationales y sont perceptibles. En effet, on constate :</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Une croissance progressive des effectifs d’étudiants;</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La diversification des enseignements; </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Une ouverture vers d’autres sources de financement ;</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Le chômage des diplômés;</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L’exigence accrue de la qualité et de la pertinence; </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Le développement de la dimension internationale</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L’ouverture de l’E.S au privé (loi d’orientation du 23 février 2008)</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CE75999B-C44F-4313-A089-7A44C8D205B0}"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25</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1"/>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1"/>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0" presetClass="entr" presetSubtype="0" fill="hold" grpId="0" nodeType="clickEffect">
                                  <p:stCondLst>
                                    <p:cond delay="0"/>
                                  </p:stCondLst>
                                  <p:iterate type="lt">
                                    <p:tmPct val="10000"/>
                                  </p:iterate>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1"/>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0" presetClass="entr" presetSubtype="0" fill="hold" grpId="0" nodeType="clickEffect">
                                  <p:stCondLst>
                                    <p:cond delay="0"/>
                                  </p:stCondLst>
                                  <p:iterate type="lt">
                                    <p:tmPct val="10000"/>
                                  </p:iterate>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1"/>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0" presetClass="entr" presetSubtype="0" fill="hold" grpId="0" nodeType="clickEffect">
                                  <p:stCondLst>
                                    <p:cond delay="0"/>
                                  </p:stCondLst>
                                  <p:iterate type="lt">
                                    <p:tmPct val="10000"/>
                                  </p:iterate>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1"/>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50" fill="hold" nodeType="clickPar">
                      <p:stCondLst>
                        <p:cond delay="indefinite"/>
                      </p:stCondLst>
                      <p:childTnLst>
                        <p:par>
                          <p:cTn id="51" fill="hold" nodeType="withGroup">
                            <p:stCondLst>
                              <p:cond delay="0"/>
                            </p:stCondLst>
                            <p:childTnLst>
                              <p:par>
                                <p:cTn id="52" presetID="40" presetClass="entr" presetSubtype="0" fill="hold" grpId="0" nodeType="clickEffect">
                                  <p:stCondLst>
                                    <p:cond delay="0"/>
                                  </p:stCondLst>
                                  <p:iterate type="lt">
                                    <p:tmPct val="10000"/>
                                  </p:iterate>
                                  <p:childTnLst>
                                    <p:set>
                                      <p:cBhvr>
                                        <p:cTn id="53" dur="1" fill="hold">
                                          <p:stCondLst>
                                            <p:cond delay="0"/>
                                          </p:stCondLst>
                                        </p:cTn>
                                        <p:tgtEl>
                                          <p:spTgt spid="3">
                                            <p:txEl>
                                              <p:pRg st="6" end="6"/>
                                            </p:txEl>
                                          </p:spTgt>
                                        </p:tgtEl>
                                        <p:attrNameLst>
                                          <p:attrName>style.visibility</p:attrName>
                                        </p:attrNameLst>
                                      </p:cBhvr>
                                      <p:to>
                                        <p:strVal val="visible"/>
                                      </p:to>
                                    </p:set>
                                    <p:animEffect transition="in" filter="fade">
                                      <p:cBhvr>
                                        <p:cTn id="54" dur="1000"/>
                                        <p:tgtEl>
                                          <p:spTgt spid="3">
                                            <p:txEl>
                                              <p:pRg st="6" end="6"/>
                                            </p:txEl>
                                          </p:spTgt>
                                        </p:tgtEl>
                                      </p:cBhvr>
                                    </p:animEffect>
                                    <p:anim calcmode="lin" valueType="num">
                                      <p:cBhvr>
                                        <p:cTn id="55" dur="1000" fill="hold"/>
                                        <p:tgtEl>
                                          <p:spTgt spid="3">
                                            <p:txEl>
                                              <p:pRg st="6" end="6"/>
                                            </p:txEl>
                                          </p:spTgt>
                                        </p:tgtEl>
                                        <p:attrNameLst>
                                          <p:attrName>ppt_x</p:attrName>
                                        </p:attrNameLst>
                                      </p:cBhvr>
                                      <p:tavLst>
                                        <p:tav tm="0">
                                          <p:val>
                                            <p:strVal val="#ppt_x-.1"/>
                                          </p:val>
                                        </p:tav>
                                        <p:tav tm="100000">
                                          <p:val>
                                            <p:strVal val="#ppt_x"/>
                                          </p:val>
                                        </p:tav>
                                      </p:tavLst>
                                    </p:anim>
                                    <p:anim calcmode="lin" valueType="num">
                                      <p:cBhvr>
                                        <p:cTn id="56" dur="10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40" presetClass="entr" presetSubtype="0" fill="hold" grpId="0" nodeType="clickEffect">
                                  <p:stCondLst>
                                    <p:cond delay="0"/>
                                  </p:stCondLst>
                                  <p:iterate type="lt">
                                    <p:tmPct val="10000"/>
                                  </p:iterate>
                                  <p:childTnLst>
                                    <p:set>
                                      <p:cBhvr>
                                        <p:cTn id="60" dur="1" fill="hold">
                                          <p:stCondLst>
                                            <p:cond delay="0"/>
                                          </p:stCondLst>
                                        </p:cTn>
                                        <p:tgtEl>
                                          <p:spTgt spid="3">
                                            <p:txEl>
                                              <p:pRg st="7" end="7"/>
                                            </p:txEl>
                                          </p:spTgt>
                                        </p:tgtEl>
                                        <p:attrNameLst>
                                          <p:attrName>style.visibility</p:attrName>
                                        </p:attrNameLst>
                                      </p:cBhvr>
                                      <p:to>
                                        <p:strVal val="visible"/>
                                      </p:to>
                                    </p:set>
                                    <p:animEffect transition="in" filter="fade">
                                      <p:cBhvr>
                                        <p:cTn id="61" dur="1000"/>
                                        <p:tgtEl>
                                          <p:spTgt spid="3">
                                            <p:txEl>
                                              <p:pRg st="7" end="7"/>
                                            </p:txEl>
                                          </p:spTgt>
                                        </p:tgtEl>
                                      </p:cBhvr>
                                    </p:animEffect>
                                    <p:anim calcmode="lin" valueType="num">
                                      <p:cBhvr>
                                        <p:cTn id="62" dur="1000" fill="hold"/>
                                        <p:tgtEl>
                                          <p:spTgt spid="3">
                                            <p:txEl>
                                              <p:pRg st="7" end="7"/>
                                            </p:txEl>
                                          </p:spTgt>
                                        </p:tgtEl>
                                        <p:attrNameLst>
                                          <p:attrName>ppt_x</p:attrName>
                                        </p:attrNameLst>
                                      </p:cBhvr>
                                      <p:tavLst>
                                        <p:tav tm="0">
                                          <p:val>
                                            <p:strVal val="#ppt_x-.1"/>
                                          </p:val>
                                        </p:tav>
                                        <p:tav tm="100000">
                                          <p:val>
                                            <p:strVal val="#ppt_x"/>
                                          </p:val>
                                        </p:tav>
                                      </p:tavLst>
                                    </p:anim>
                                    <p:anim calcmode="lin" valueType="num">
                                      <p:cBhvr>
                                        <p:cTn id="63" dur="10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AEC622D9-531E-487D-B895-CC3B1038A592}" type="slidenum">
              <a:rPr lang="fr-FR"/>
              <a:pPr>
                <a:defRPr/>
              </a:pPr>
              <a:t>26</a:t>
            </a:fld>
            <a:endParaRPr lang="fr-FR"/>
          </a:p>
        </p:txBody>
      </p:sp>
      <p:sp>
        <p:nvSpPr>
          <p:cNvPr id="2" name="Titre 1"/>
          <p:cNvSpPr>
            <a:spLocks noGrp="1"/>
          </p:cNvSpPr>
          <p:nvPr>
            <p:ph type="title"/>
          </p:nvPr>
        </p:nvSpPr>
        <p:spPr>
          <a:xfrm>
            <a:off x="428625" y="500063"/>
            <a:ext cx="8229600" cy="1000125"/>
          </a:xfrm>
        </p:spPr>
        <p:txBody>
          <a:bodyPr>
            <a:normAutofit/>
          </a:bodyPr>
          <a:lstStyle/>
          <a:p>
            <a:pPr algn="ctr" eaLnBrk="1" fontAlgn="auto" hangingPunct="1">
              <a:spcAft>
                <a:spcPts val="0"/>
              </a:spcAft>
              <a:defRPr/>
            </a:pPr>
            <a:r>
              <a:rPr lang="fr-FR" sz="2400" b="1" dirty="0" smtClean="0">
                <a:solidFill>
                  <a:schemeClr val="tx1"/>
                </a:solidFill>
                <a:latin typeface="+mn-lt"/>
              </a:rPr>
              <a:t>4. Les besoins du système d’E.S. en Algérie en vue de l’amélioration de la qualité</a:t>
            </a:r>
            <a:endParaRPr lang="fr-FR" sz="2400" b="1" dirty="0">
              <a:solidFill>
                <a:schemeClr val="tx1"/>
              </a:solidFill>
              <a:latin typeface="+mn-lt"/>
            </a:endParaRPr>
          </a:p>
        </p:txBody>
      </p:sp>
      <p:sp>
        <p:nvSpPr>
          <p:cNvPr id="3" name="Espace réservé du contenu 2"/>
          <p:cNvSpPr>
            <a:spLocks noGrp="1"/>
          </p:cNvSpPr>
          <p:nvPr>
            <p:ph idx="1"/>
          </p:nvPr>
        </p:nvSpPr>
        <p:spPr>
          <a:xfrm>
            <a:off x="0" y="2143125"/>
            <a:ext cx="9144000" cy="3500438"/>
          </a:xfrm>
        </p:spPr>
        <p:txBody>
          <a:bodyPr/>
          <a:lstStyle/>
          <a:p>
            <a:pPr eaLnBrk="1" hangingPunct="1">
              <a:spcAft>
                <a:spcPts val="1200"/>
              </a:spcAft>
              <a:buFont typeface="Wingdings" pitchFamily="2" charset="2"/>
              <a:buChar char="Ø"/>
            </a:pPr>
            <a:r>
              <a:rPr lang="fr-FR" sz="2400" smtClean="0">
                <a:cs typeface="Arial" charset="0"/>
              </a:rPr>
              <a:t>Le défi de l’amélioration de la qualité face à la massification doit être géré à partir d’une diversification des enseignements afin de mieux tenir compte à la fois des motivations, compétences et perspectives professionnelles de l’étudiant et des nouveaux besoins de la société et du marché du travail.  </a:t>
            </a:r>
          </a:p>
          <a:p>
            <a:pPr eaLnBrk="1" hangingPunct="1">
              <a:spcAft>
                <a:spcPts val="1200"/>
              </a:spcAft>
              <a:buFont typeface="Wingdings" pitchFamily="2" charset="2"/>
              <a:buChar char="Ø"/>
            </a:pPr>
            <a:r>
              <a:rPr lang="fr-FR" sz="2400" smtClean="0">
                <a:cs typeface="Arial" charset="0"/>
              </a:rPr>
              <a:t>Les changements attendus </a:t>
            </a:r>
            <a:r>
              <a:rPr lang="fr-FR" sz="2400" u="sng" smtClean="0">
                <a:cs typeface="Arial" charset="0"/>
              </a:rPr>
              <a:t>au niveau des formations universitaires</a:t>
            </a:r>
            <a:r>
              <a:rPr lang="fr-FR" sz="2400" smtClean="0">
                <a:cs typeface="Arial" charset="0"/>
              </a:rPr>
              <a:t>,  pour une meilleure préparation des étudiants au monde du travail et à l’emploi, devraient toucher :</a:t>
            </a:r>
            <a:r>
              <a:rPr lang="fr-FR" sz="2400" smtClean="0"/>
              <a:t> </a:t>
            </a:r>
          </a:p>
          <a:p>
            <a:pPr eaLnBrk="1" hangingPunct="1">
              <a:spcAft>
                <a:spcPts val="1200"/>
              </a:spcAft>
              <a:buFont typeface="Wingdings" pitchFamily="2" charset="2"/>
              <a:buChar char="Ø"/>
            </a:pPr>
            <a:endParaRPr lang="fr-FR" sz="2400" smtClean="0">
              <a:cs typeface="Arial" charset="0"/>
            </a:endParaRPr>
          </a:p>
          <a:p>
            <a:pPr eaLnBrk="1" hangingPunct="1">
              <a:buFont typeface="Wingdings 2" pitchFamily="18" charset="2"/>
              <a:buNone/>
            </a:pPr>
            <a:endParaRPr lang="fr-FR" sz="2000" smtClean="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0327F10B-0FAC-4FCB-9C46-5FA39D90882A}"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26</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CB8B5603-F444-4182-9380-5A5713A5CF14}" type="slidenum">
              <a:rPr lang="fr-FR"/>
              <a:pPr>
                <a:defRPr/>
              </a:pPr>
              <a:t>27</a:t>
            </a:fld>
            <a:endParaRPr lang="fr-FR"/>
          </a:p>
        </p:txBody>
      </p:sp>
      <p:sp>
        <p:nvSpPr>
          <p:cNvPr id="2" name="Titre 1"/>
          <p:cNvSpPr>
            <a:spLocks noGrp="1"/>
          </p:cNvSpPr>
          <p:nvPr>
            <p:ph type="title"/>
          </p:nvPr>
        </p:nvSpPr>
        <p:spPr>
          <a:xfrm>
            <a:off x="428625" y="428625"/>
            <a:ext cx="4291013" cy="509588"/>
          </a:xfrm>
        </p:spPr>
        <p:txBody>
          <a:bodyPr>
            <a:normAutofit/>
          </a:bodyPr>
          <a:lstStyle/>
          <a:p>
            <a:pPr eaLnBrk="1" fontAlgn="auto" hangingPunct="1">
              <a:spcAft>
                <a:spcPts val="0"/>
              </a:spcAft>
              <a:defRPr/>
            </a:pPr>
            <a:r>
              <a:rPr lang="fr-FR" sz="2400" b="1" dirty="0" smtClean="0">
                <a:solidFill>
                  <a:schemeClr val="tx1"/>
                </a:solidFill>
                <a:latin typeface="+mn-lt"/>
              </a:rPr>
              <a:t>4.1 - Au plan pédagogique</a:t>
            </a:r>
            <a:endParaRPr lang="fr-FR" sz="2400" dirty="0">
              <a:solidFill>
                <a:schemeClr val="tx1"/>
              </a:solidFill>
              <a:latin typeface="+mn-lt"/>
            </a:endParaRP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AF9CC91C-9B19-460B-B5A1-EFAC8C0F58A0}"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27</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Titre 1"/>
          <p:cNvSpPr txBox="1">
            <a:spLocks/>
          </p:cNvSpPr>
          <p:nvPr/>
        </p:nvSpPr>
        <p:spPr bwMode="auto">
          <a:xfrm>
            <a:off x="428625" y="928688"/>
            <a:ext cx="8229600" cy="428625"/>
          </a:xfrm>
          <a:prstGeom prst="rect">
            <a:avLst/>
          </a:prstGeom>
          <a:noFill/>
          <a:ln>
            <a:noFill/>
          </a:ln>
          <a:extLst/>
        </p:spPr>
        <p:txBody>
          <a:bodyPr lIns="0" rIns="0" bIns="0" anchor="b"/>
          <a:lst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defRPr/>
            </a:pPr>
            <a:r>
              <a:rPr lang="fr-FR" sz="2400" dirty="0" smtClean="0">
                <a:solidFill>
                  <a:schemeClr val="tx1"/>
                </a:solidFill>
                <a:latin typeface="+mn-lt"/>
                <a:cs typeface="Arial" charset="0"/>
              </a:rPr>
              <a:t>4.1.1 Aux contenus d’enseignement</a:t>
            </a:r>
            <a:endParaRPr lang="fr-FR" sz="2400" dirty="0" smtClean="0">
              <a:solidFill>
                <a:schemeClr val="tx1"/>
              </a:solidFill>
              <a:latin typeface="+mn-lt"/>
            </a:endParaRPr>
          </a:p>
        </p:txBody>
      </p:sp>
      <p:sp>
        <p:nvSpPr>
          <p:cNvPr id="6" name="Espace réservé du contenu 2"/>
          <p:cNvSpPr txBox="1">
            <a:spLocks/>
          </p:cNvSpPr>
          <p:nvPr/>
        </p:nvSpPr>
        <p:spPr bwMode="auto">
          <a:xfrm>
            <a:off x="214313" y="1500188"/>
            <a:ext cx="8929687" cy="4929187"/>
          </a:xfrm>
          <a:prstGeom prst="rect">
            <a:avLst/>
          </a:prstGeom>
          <a:noFill/>
          <a:ln>
            <a:noFill/>
          </a:ln>
          <a:extLst/>
        </p:spPr>
        <p:txBody>
          <a:bodyPr>
            <a:normAutofit/>
          </a:bodyPr>
          <a:lst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0" indent="177800" fontAlgn="auto">
              <a:spcAft>
                <a:spcPts val="0"/>
              </a:spcAft>
              <a:buClr>
                <a:schemeClr val="accent3"/>
              </a:buClr>
              <a:buFont typeface="Wingdings 2"/>
              <a:buNone/>
              <a:defRPr/>
            </a:pPr>
            <a:r>
              <a:rPr lang="fr-FR" sz="2000" dirty="0" smtClean="0"/>
              <a:t>Un ensemble de nouvelles compétences est aujourd’hui nécessaire afin de préparer les étudiants  à une meilleure insertion professionnelle:</a:t>
            </a:r>
          </a:p>
          <a:p>
            <a:pPr marL="274320" indent="-274320" fontAlgn="auto">
              <a:spcAft>
                <a:spcPts val="0"/>
              </a:spcAft>
              <a:buClr>
                <a:schemeClr val="accent3"/>
              </a:buClr>
              <a:buFont typeface="Wingdings" pitchFamily="2" charset="2"/>
              <a:buChar char="Ø"/>
              <a:defRPr/>
            </a:pPr>
            <a:r>
              <a:rPr lang="fr-FR" sz="2000" dirty="0" smtClean="0"/>
              <a:t>la capacité d’analyse et d’application des connaissances à des problèmes concrets ;</a:t>
            </a:r>
          </a:p>
          <a:p>
            <a:pPr marL="274320" indent="-274320" fontAlgn="auto">
              <a:spcAft>
                <a:spcPts val="0"/>
              </a:spcAft>
              <a:buClr>
                <a:schemeClr val="accent3"/>
              </a:buClr>
              <a:buFont typeface="Wingdings" pitchFamily="2" charset="2"/>
              <a:buChar char="Ø"/>
              <a:defRPr/>
            </a:pPr>
            <a:r>
              <a:rPr lang="fr-FR" sz="2000" dirty="0" smtClean="0"/>
              <a:t>La capacité de résoudre des problèmes d’organisation ;</a:t>
            </a:r>
          </a:p>
          <a:p>
            <a:pPr marL="274320" indent="-274320" fontAlgn="auto">
              <a:spcAft>
                <a:spcPts val="0"/>
              </a:spcAft>
              <a:buClr>
                <a:schemeClr val="accent3"/>
              </a:buClr>
              <a:buFont typeface="Wingdings" pitchFamily="2" charset="2"/>
              <a:buChar char="Ø"/>
              <a:defRPr/>
            </a:pPr>
            <a:r>
              <a:rPr lang="fr-FR" sz="2000" dirty="0" smtClean="0"/>
              <a:t>L’aptitude à communiquer efficacement avec autrui et interagir ;</a:t>
            </a:r>
          </a:p>
          <a:p>
            <a:pPr marL="274320" indent="-274320" fontAlgn="auto">
              <a:spcAft>
                <a:spcPts val="0"/>
              </a:spcAft>
              <a:buClr>
                <a:schemeClr val="accent3"/>
              </a:buClr>
              <a:buFont typeface="Wingdings" pitchFamily="2" charset="2"/>
              <a:buChar char="Ø"/>
              <a:defRPr/>
            </a:pPr>
            <a:r>
              <a:rPr lang="fr-FR" sz="2000" dirty="0" smtClean="0"/>
              <a:t>L’aptitude à assurer des responsabilités ;</a:t>
            </a:r>
          </a:p>
          <a:p>
            <a:pPr marL="274320" indent="-274320" fontAlgn="auto">
              <a:spcAft>
                <a:spcPts val="0"/>
              </a:spcAft>
              <a:buClr>
                <a:schemeClr val="accent3"/>
              </a:buClr>
              <a:buFont typeface="Wingdings" pitchFamily="2" charset="2"/>
              <a:buChar char="Ø"/>
              <a:defRPr/>
            </a:pPr>
            <a:r>
              <a:rPr lang="fr-FR" sz="2000" dirty="0" smtClean="0"/>
              <a:t>La capacité de s’adapter aux changements dans le milieu du travail ;</a:t>
            </a:r>
          </a:p>
          <a:p>
            <a:pPr marL="274320" indent="-274320" fontAlgn="auto">
              <a:spcAft>
                <a:spcPts val="0"/>
              </a:spcAft>
              <a:buClr>
                <a:schemeClr val="accent3"/>
              </a:buClr>
              <a:buFont typeface="Wingdings" pitchFamily="2" charset="2"/>
              <a:buChar char="Ø"/>
              <a:defRPr/>
            </a:pPr>
            <a:r>
              <a:rPr lang="fr-FR" sz="2000" dirty="0" smtClean="0"/>
              <a:t>Une bonne connaissance de l’utilisation de l’outil informatique ;</a:t>
            </a:r>
          </a:p>
          <a:p>
            <a:pPr marL="274320" indent="-274320" fontAlgn="auto">
              <a:spcAft>
                <a:spcPts val="1200"/>
              </a:spcAft>
              <a:buClr>
                <a:schemeClr val="accent3"/>
              </a:buClr>
              <a:buFont typeface="Wingdings" pitchFamily="2" charset="2"/>
              <a:buChar char="Ø"/>
              <a:defRPr/>
            </a:pPr>
            <a:r>
              <a:rPr lang="fr-FR" sz="2000" dirty="0" smtClean="0"/>
              <a:t>L’aptitude à entreprendre et l’esprit d’initiative et du travail personnel, capacités pouvant aider les diplômés à être non seulement demandeurs mais aussi créateurs d’emploi.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heckerboard(across)">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grpId="0" nodeType="clickEffect">
                                  <p:stCondLst>
                                    <p:cond delay="0"/>
                                  </p:stCondLst>
                                  <p:iterate type="lt">
                                    <p:tmPct val="0"/>
                                  </p:iterate>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8" dur="1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iterate type="lt">
                                    <p:tmPct val="0"/>
                                  </p:iterate>
                                  <p:childTnLst>
                                    <p:set>
                                      <p:cBhvr>
                                        <p:cTn id="22" dur="1" fill="hold">
                                          <p:stCondLst>
                                            <p:cond delay="0"/>
                                          </p:stCondLst>
                                        </p:cTn>
                                        <p:tgtEl>
                                          <p:spTgt spid="6">
                                            <p:txEl>
                                              <p:pRg st="1" end="1"/>
                                            </p:txEl>
                                          </p:spTgt>
                                        </p:tgtEl>
                                        <p:attrNameLst>
                                          <p:attrName>style.visibility</p:attrName>
                                        </p:attrNameLst>
                                      </p:cBhvr>
                                      <p:to>
                                        <p:strVal val="visible"/>
                                      </p:to>
                                    </p:set>
                                    <p:anim calcmode="lin" valueType="num">
                                      <p:cBhvr additive="base">
                                        <p:cTn id="23"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4" dur="10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grpId="0" nodeType="clickEffect">
                                  <p:stCondLst>
                                    <p:cond delay="0"/>
                                  </p:stCondLst>
                                  <p:iterate type="lt">
                                    <p:tmPct val="0"/>
                                  </p:iterate>
                                  <p:childTnLst>
                                    <p:set>
                                      <p:cBhvr>
                                        <p:cTn id="28" dur="1" fill="hold">
                                          <p:stCondLst>
                                            <p:cond delay="0"/>
                                          </p:stCondLst>
                                        </p:cTn>
                                        <p:tgtEl>
                                          <p:spTgt spid="6">
                                            <p:txEl>
                                              <p:pRg st="2" end="2"/>
                                            </p:txEl>
                                          </p:spTgt>
                                        </p:tgtEl>
                                        <p:attrNameLst>
                                          <p:attrName>style.visibility</p:attrName>
                                        </p:attrNameLst>
                                      </p:cBhvr>
                                      <p:to>
                                        <p:strVal val="visible"/>
                                      </p:to>
                                    </p:set>
                                    <p:anim calcmode="lin" valueType="num">
                                      <p:cBhvr additive="base">
                                        <p:cTn id="29"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0" dur="10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grpId="0" nodeType="clickEffect">
                                  <p:stCondLst>
                                    <p:cond delay="0"/>
                                  </p:stCondLst>
                                  <p:iterate type="lt">
                                    <p:tmPct val="0"/>
                                  </p:iterate>
                                  <p:childTnLst>
                                    <p:set>
                                      <p:cBhvr>
                                        <p:cTn id="34" dur="1" fill="hold">
                                          <p:stCondLst>
                                            <p:cond delay="0"/>
                                          </p:stCondLst>
                                        </p:cTn>
                                        <p:tgtEl>
                                          <p:spTgt spid="6">
                                            <p:txEl>
                                              <p:pRg st="3" end="3"/>
                                            </p:txEl>
                                          </p:spTgt>
                                        </p:tgtEl>
                                        <p:attrNameLst>
                                          <p:attrName>style.visibility</p:attrName>
                                        </p:attrNameLst>
                                      </p:cBhvr>
                                      <p:to>
                                        <p:strVal val="visible"/>
                                      </p:to>
                                    </p:set>
                                    <p:anim calcmode="lin" valueType="num">
                                      <p:cBhvr additive="base">
                                        <p:cTn id="35"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6" dur="10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grpId="0" nodeType="clickEffect">
                                  <p:stCondLst>
                                    <p:cond delay="0"/>
                                  </p:stCondLst>
                                  <p:iterate type="lt">
                                    <p:tmPct val="0"/>
                                  </p:iterate>
                                  <p:childTnLst>
                                    <p:set>
                                      <p:cBhvr>
                                        <p:cTn id="40" dur="1" fill="hold">
                                          <p:stCondLst>
                                            <p:cond delay="0"/>
                                          </p:stCondLst>
                                        </p:cTn>
                                        <p:tgtEl>
                                          <p:spTgt spid="6">
                                            <p:txEl>
                                              <p:pRg st="4" end="4"/>
                                            </p:txEl>
                                          </p:spTgt>
                                        </p:tgtEl>
                                        <p:attrNameLst>
                                          <p:attrName>style.visibility</p:attrName>
                                        </p:attrNameLst>
                                      </p:cBhvr>
                                      <p:to>
                                        <p:strVal val="visible"/>
                                      </p:to>
                                    </p:set>
                                    <p:anim calcmode="lin" valueType="num">
                                      <p:cBhvr additive="base">
                                        <p:cTn id="41"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2" dur="10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2" presetClass="entr" presetSubtype="4" fill="hold" grpId="0" nodeType="clickEffect">
                                  <p:stCondLst>
                                    <p:cond delay="0"/>
                                  </p:stCondLst>
                                  <p:iterate type="lt">
                                    <p:tmPct val="0"/>
                                  </p:iterate>
                                  <p:childTnLst>
                                    <p:set>
                                      <p:cBhvr>
                                        <p:cTn id="46" dur="1" fill="hold">
                                          <p:stCondLst>
                                            <p:cond delay="0"/>
                                          </p:stCondLst>
                                        </p:cTn>
                                        <p:tgtEl>
                                          <p:spTgt spid="6">
                                            <p:txEl>
                                              <p:pRg st="5" end="5"/>
                                            </p:txEl>
                                          </p:spTgt>
                                        </p:tgtEl>
                                        <p:attrNameLst>
                                          <p:attrName>style.visibility</p:attrName>
                                        </p:attrNameLst>
                                      </p:cBhvr>
                                      <p:to>
                                        <p:strVal val="visible"/>
                                      </p:to>
                                    </p:set>
                                    <p:anim calcmode="lin" valueType="num">
                                      <p:cBhvr additive="base">
                                        <p:cTn id="47"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48" dur="10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4" fill="hold" grpId="0" nodeType="clickEffect">
                                  <p:stCondLst>
                                    <p:cond delay="0"/>
                                  </p:stCondLst>
                                  <p:iterate type="lt">
                                    <p:tmPct val="0"/>
                                  </p:iterate>
                                  <p:childTnLst>
                                    <p:set>
                                      <p:cBhvr>
                                        <p:cTn id="52" dur="1" fill="hold">
                                          <p:stCondLst>
                                            <p:cond delay="0"/>
                                          </p:stCondLst>
                                        </p:cTn>
                                        <p:tgtEl>
                                          <p:spTgt spid="6">
                                            <p:txEl>
                                              <p:pRg st="6" end="6"/>
                                            </p:txEl>
                                          </p:spTgt>
                                        </p:tgtEl>
                                        <p:attrNameLst>
                                          <p:attrName>style.visibility</p:attrName>
                                        </p:attrNameLst>
                                      </p:cBhvr>
                                      <p:to>
                                        <p:strVal val="visible"/>
                                      </p:to>
                                    </p:set>
                                    <p:anim calcmode="lin" valueType="num">
                                      <p:cBhvr additive="base">
                                        <p:cTn id="53"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54" dur="10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 presetClass="entr" presetSubtype="4" fill="hold" grpId="0" nodeType="clickEffect">
                                  <p:stCondLst>
                                    <p:cond delay="0"/>
                                  </p:stCondLst>
                                  <p:iterate type="lt">
                                    <p:tmPct val="0"/>
                                  </p:iterate>
                                  <p:childTnLst>
                                    <p:set>
                                      <p:cBhvr>
                                        <p:cTn id="58" dur="1" fill="hold">
                                          <p:stCondLst>
                                            <p:cond delay="0"/>
                                          </p:stCondLst>
                                        </p:cTn>
                                        <p:tgtEl>
                                          <p:spTgt spid="6">
                                            <p:txEl>
                                              <p:pRg st="7" end="7"/>
                                            </p:txEl>
                                          </p:spTgt>
                                        </p:tgtEl>
                                        <p:attrNameLst>
                                          <p:attrName>style.visibility</p:attrName>
                                        </p:attrNameLst>
                                      </p:cBhvr>
                                      <p:to>
                                        <p:strVal val="visible"/>
                                      </p:to>
                                    </p:set>
                                    <p:anim calcmode="lin" valueType="num">
                                      <p:cBhvr additive="base">
                                        <p:cTn id="59" dur="10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60" dur="10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6"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AABC2F71-94DE-4424-87BE-0986BC9FE123}" type="slidenum">
              <a:rPr lang="fr-FR"/>
              <a:pPr>
                <a:defRPr/>
              </a:pPr>
              <a:t>28</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F1407DAC-BCDE-44A9-823B-F7295BD712F7}"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28</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8" name="Titre 1"/>
          <p:cNvSpPr>
            <a:spLocks noGrp="1"/>
          </p:cNvSpPr>
          <p:nvPr>
            <p:ph type="title"/>
          </p:nvPr>
        </p:nvSpPr>
        <p:spPr>
          <a:xfrm>
            <a:off x="285750" y="928688"/>
            <a:ext cx="8572500" cy="938212"/>
          </a:xfrm>
        </p:spPr>
        <p:txBody>
          <a:bodyPr/>
          <a:lstStyle/>
          <a:p>
            <a:pPr eaLnBrk="1" hangingPunct="1">
              <a:lnSpc>
                <a:spcPts val="3000"/>
              </a:lnSpc>
              <a:defRPr/>
            </a:pPr>
            <a:r>
              <a:rPr lang="fr-FR" sz="2400" dirty="0" smtClean="0">
                <a:solidFill>
                  <a:schemeClr val="tx1"/>
                </a:solidFill>
                <a:latin typeface="+mn-lt"/>
              </a:rPr>
              <a:t>4.1.2-  A la promotion de l’aspect professionnel de la formation universitaire </a:t>
            </a:r>
          </a:p>
        </p:txBody>
      </p:sp>
      <p:sp>
        <p:nvSpPr>
          <p:cNvPr id="9" name="Espace réservé du contenu 2"/>
          <p:cNvSpPr>
            <a:spLocks noGrp="1"/>
          </p:cNvSpPr>
          <p:nvPr>
            <p:ph idx="1"/>
          </p:nvPr>
        </p:nvSpPr>
        <p:spPr>
          <a:xfrm>
            <a:off x="500063" y="2428875"/>
            <a:ext cx="8072437" cy="2428875"/>
          </a:xfrm>
        </p:spPr>
        <p:txBody>
          <a:bodyPr/>
          <a:lstStyle/>
          <a:p>
            <a:pPr eaLnBrk="1" hangingPunct="1">
              <a:buFont typeface="Wingdings" pitchFamily="2" charset="2"/>
              <a:buChar char="Ø"/>
            </a:pPr>
            <a:r>
              <a:rPr lang="fr-FR" sz="2200" smtClean="0">
                <a:cs typeface="Arial" charset="0"/>
              </a:rPr>
              <a:t>l’</a:t>
            </a:r>
            <a:r>
              <a:rPr lang="fr-FR" sz="2200" u="sng" smtClean="0">
                <a:cs typeface="Arial" charset="0"/>
              </a:rPr>
              <a:t>organisation de la formation</a:t>
            </a:r>
            <a:r>
              <a:rPr lang="fr-FR" sz="2200" smtClean="0">
                <a:cs typeface="Arial" charset="0"/>
              </a:rPr>
              <a:t> doit inclure de façon systématique  une initiation des étudiants, au cours de leurs études, à la vie professionnelle dans les domaines auxquels ils se destinent, à travers </a:t>
            </a:r>
            <a:r>
              <a:rPr lang="fr-FR" sz="2200" u="sng" smtClean="0">
                <a:cs typeface="Arial" charset="0"/>
              </a:rPr>
              <a:t>des stages pratiques</a:t>
            </a:r>
            <a:r>
              <a:rPr lang="fr-FR" sz="2200" smtClean="0">
                <a:cs typeface="Arial" charset="0"/>
              </a:rPr>
              <a:t> au niveau des milieux professionnels correspondants, encadrés et évalués à la fois </a:t>
            </a:r>
            <a:r>
              <a:rPr lang="fr-FR" sz="2200" u="sng" smtClean="0">
                <a:cs typeface="Arial" charset="0"/>
              </a:rPr>
              <a:t>par leurs enseignants et les professionnels</a:t>
            </a:r>
            <a:r>
              <a:rPr lang="fr-FR" sz="2200" smtClean="0">
                <a:cs typeface="Arial" charset="0"/>
              </a:rPr>
              <a:t>;</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checkerboard(down)">
                                      <p:cBhvr>
                                        <p:cTn id="7" dur="1000"/>
                                        <p:tgtEl>
                                          <p:spTgt spid="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iterate type="lt">
                                    <p:tmPct val="0"/>
                                  </p:iterate>
                                  <p:childTnLst>
                                    <p:set>
                                      <p:cBhvr>
                                        <p:cTn id="11" dur="1" fill="hold">
                                          <p:stCondLst>
                                            <p:cond delay="0"/>
                                          </p:stCondLst>
                                        </p:cTn>
                                        <p:tgtEl>
                                          <p:spTgt spid="9">
                                            <p:txEl>
                                              <p:pRg st="0" end="0"/>
                                            </p:txEl>
                                          </p:spTgt>
                                        </p:tgtEl>
                                        <p:attrNameLst>
                                          <p:attrName>style.visibility</p:attrName>
                                        </p:attrNameLst>
                                      </p:cBhvr>
                                      <p:to>
                                        <p:strVal val="visible"/>
                                      </p:to>
                                    </p:set>
                                    <p:anim calcmode="lin" valueType="num">
                                      <p:cBhvr additive="base">
                                        <p:cTn id="12" dur="500" fill="hold"/>
                                        <p:tgtEl>
                                          <p:spTgt spid="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A93C1CBD-0665-4DA8-807B-65AEEA996A04}" type="slidenum">
              <a:rPr lang="fr-FR"/>
              <a:pPr>
                <a:defRPr/>
              </a:pPr>
              <a:t>29</a:t>
            </a:fld>
            <a:endParaRPr lang="fr-FR"/>
          </a:p>
        </p:txBody>
      </p:sp>
      <p:sp>
        <p:nvSpPr>
          <p:cNvPr id="2" name="Titre 1"/>
          <p:cNvSpPr>
            <a:spLocks noGrp="1"/>
          </p:cNvSpPr>
          <p:nvPr>
            <p:ph type="title"/>
          </p:nvPr>
        </p:nvSpPr>
        <p:spPr>
          <a:xfrm>
            <a:off x="428625" y="704850"/>
            <a:ext cx="8258175" cy="795338"/>
          </a:xfrm>
        </p:spPr>
        <p:txBody>
          <a:bodyPr>
            <a:noAutofit/>
          </a:bodyPr>
          <a:lstStyle/>
          <a:p>
            <a:pPr marL="1077913" indent="-1077913" eaLnBrk="1" fontAlgn="auto" hangingPunct="1">
              <a:lnSpc>
                <a:spcPts val="3000"/>
              </a:lnSpc>
              <a:spcAft>
                <a:spcPts val="0"/>
              </a:spcAft>
              <a:defRPr/>
            </a:pPr>
            <a:r>
              <a:rPr lang="fr-FR" sz="2400" dirty="0" smtClean="0">
                <a:solidFill>
                  <a:schemeClr val="tx1"/>
                </a:solidFill>
                <a:latin typeface="+mn-lt"/>
              </a:rPr>
              <a:t>4.1.3   A l’amélioration des compétences d’encadrement de la formation</a:t>
            </a:r>
            <a:r>
              <a:rPr lang="fr-FR" sz="2400" dirty="0" smtClean="0">
                <a:latin typeface="+mn-lt"/>
              </a:rPr>
              <a:t>  </a:t>
            </a:r>
            <a:endParaRPr lang="fr-FR" sz="2400" dirty="0">
              <a:latin typeface="+mn-lt"/>
            </a:endParaRPr>
          </a:p>
        </p:txBody>
      </p:sp>
      <p:sp>
        <p:nvSpPr>
          <p:cNvPr id="3" name="Espace réservé du contenu 2"/>
          <p:cNvSpPr>
            <a:spLocks noGrp="1"/>
          </p:cNvSpPr>
          <p:nvPr>
            <p:ph idx="1"/>
          </p:nvPr>
        </p:nvSpPr>
        <p:spPr>
          <a:xfrm>
            <a:off x="250825" y="1700213"/>
            <a:ext cx="8786813" cy="4376737"/>
          </a:xfrm>
        </p:spPr>
        <p:txBody>
          <a:bodyPr>
            <a:normAutofit/>
          </a:bodyPr>
          <a:lstStyle/>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échange de personnel entre l’université et les entreprises;</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Devant l’évolution rapide de la science et de la technique, les enseignants universitaires sont appelés :</a:t>
            </a:r>
          </a:p>
          <a:p>
            <a:pPr indent="177800" eaLnBrk="1" fontAlgn="auto" hangingPunct="1">
              <a:spcAft>
                <a:spcPts val="0"/>
              </a:spcAft>
              <a:buClr>
                <a:schemeClr val="accent3"/>
              </a:buClr>
              <a:buFont typeface="Wingdings" pitchFamily="2" charset="2"/>
              <a:buChar char="ü"/>
              <a:defRPr/>
            </a:pPr>
            <a:r>
              <a:rPr lang="fr-FR" sz="2000" dirty="0" smtClean="0">
                <a:cs typeface="Arial" pitchFamily="34" charset="0"/>
              </a:rPr>
              <a:t>à renouveler leur savoir de manière continue;</a:t>
            </a:r>
          </a:p>
          <a:p>
            <a:pPr indent="177800" eaLnBrk="1" fontAlgn="auto" hangingPunct="1">
              <a:spcAft>
                <a:spcPts val="0"/>
              </a:spcAft>
              <a:buClr>
                <a:schemeClr val="accent3"/>
              </a:buClr>
              <a:buFont typeface="Wingdings" pitchFamily="2" charset="2"/>
              <a:buChar char="ü"/>
              <a:defRPr/>
            </a:pPr>
            <a:r>
              <a:rPr lang="fr-FR" sz="2000" dirty="0" smtClean="0">
                <a:cs typeface="Arial" pitchFamily="34" charset="0"/>
              </a:rPr>
              <a:t>à acquérir ou à perfectionner une expérience dans le domaine professionnel correspondant à leur domaine d'enseignement afin de pouvoir orienter l’étudiant dans ses choix professionnels.</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Par ailleurs, la </a:t>
            </a:r>
            <a:r>
              <a:rPr lang="fr-FR" sz="2000" b="1" dirty="0" smtClean="0">
                <a:cs typeface="Arial" pitchFamily="34" charset="0"/>
              </a:rPr>
              <a:t>participation des professionnels</a:t>
            </a:r>
            <a:r>
              <a:rPr lang="fr-FR" sz="2000" dirty="0" smtClean="0">
                <a:cs typeface="Arial" pitchFamily="34" charset="0"/>
              </a:rPr>
              <a:t> à un enseignement à temps partiel à l’université est recommandée;</a:t>
            </a:r>
          </a:p>
          <a:p>
            <a:pPr marL="274320" indent="-274320" eaLnBrk="1" fontAlgn="auto" hangingPunct="1">
              <a:spcAft>
                <a:spcPts val="0"/>
              </a:spcAft>
              <a:buClr>
                <a:schemeClr val="accent3"/>
              </a:buClr>
              <a:buFont typeface="Wingdings" pitchFamily="2" charset="2"/>
              <a:buChar char="Ø"/>
              <a:defRPr/>
            </a:pPr>
            <a:r>
              <a:rPr lang="fr-FR" sz="2000" dirty="0" smtClean="0">
                <a:cs typeface="Arial" pitchFamily="34" charset="0"/>
              </a:rPr>
              <a:t>De même pour la participation des </a:t>
            </a:r>
            <a:r>
              <a:rPr lang="fr-FR" sz="2000" b="1" dirty="0" smtClean="0">
                <a:cs typeface="Arial" pitchFamily="34" charset="0"/>
              </a:rPr>
              <a:t>enseignants et des professionnels</a:t>
            </a:r>
            <a:r>
              <a:rPr lang="fr-FR" sz="2000" dirty="0" smtClean="0">
                <a:cs typeface="Arial" pitchFamily="34" charset="0"/>
              </a:rPr>
              <a:t> aux projets d’évaluation, d’élaboration, ou de réajustement des programmes d’études.</a:t>
            </a:r>
            <a:endParaRPr lang="fr-FR" sz="2000" dirty="0">
              <a:cs typeface="Arial" pitchFamily="34" charset="0"/>
            </a:endParaRP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AF0F59B5-DA9F-4336-A1C4-044D904A1C4D}"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29</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1"/>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0" presetClass="entr" presetSubtype="0" fill="hold" grpId="0" nodeType="clickEffect">
                                  <p:stCondLst>
                                    <p:cond delay="0"/>
                                  </p:stCondLst>
                                  <p:iterate type="lt">
                                    <p:tmPct val="10000"/>
                                  </p:iterate>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1"/>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0" presetClass="entr" presetSubtype="0" fill="hold" grpId="0" nodeType="clickEffect">
                                  <p:stCondLst>
                                    <p:cond delay="0"/>
                                  </p:stCondLst>
                                  <p:iterate type="lt">
                                    <p:tmPct val="10000"/>
                                  </p:iterate>
                                  <p:childTnLst>
                                    <p:set>
                                      <p:cBhvr>
                                        <p:cTn id="32" dur="1" fill="hold">
                                          <p:stCondLst>
                                            <p:cond delay="0"/>
                                          </p:stCondLst>
                                        </p:cTn>
                                        <p:tgtEl>
                                          <p:spTgt spid="3">
                                            <p:txEl>
                                              <p:pRg st="3" end="3"/>
                                            </p:txEl>
                                          </p:spTgt>
                                        </p:tgtEl>
                                        <p:attrNameLst>
                                          <p:attrName>style.visibility</p:attrName>
                                        </p:attrNameLst>
                                      </p:cBhvr>
                                      <p:to>
                                        <p:strVal val="visible"/>
                                      </p:to>
                                    </p:set>
                                    <p:animEffect transition="in" filter="fade">
                                      <p:cBhvr>
                                        <p:cTn id="33" dur="1000"/>
                                        <p:tgtEl>
                                          <p:spTgt spid="3">
                                            <p:txEl>
                                              <p:pRg st="3" end="3"/>
                                            </p:txEl>
                                          </p:spTgt>
                                        </p:tgtEl>
                                      </p:cBhvr>
                                    </p:animEffect>
                                    <p:anim calcmode="lin" valueType="num">
                                      <p:cBhvr>
                                        <p:cTn id="34" dur="1000" fill="hold"/>
                                        <p:tgtEl>
                                          <p:spTgt spid="3">
                                            <p:txEl>
                                              <p:pRg st="3" end="3"/>
                                            </p:txEl>
                                          </p:spTgt>
                                        </p:tgtEl>
                                        <p:attrNameLst>
                                          <p:attrName>ppt_x</p:attrName>
                                        </p:attrNameLst>
                                      </p:cBhvr>
                                      <p:tavLst>
                                        <p:tav tm="0">
                                          <p:val>
                                            <p:strVal val="#ppt_x-.1"/>
                                          </p:val>
                                        </p:tav>
                                        <p:tav tm="100000">
                                          <p:val>
                                            <p:strVal val="#ppt_x"/>
                                          </p:val>
                                        </p:tav>
                                      </p:tavLst>
                                    </p:anim>
                                    <p:anim calcmode="lin" valueType="num">
                                      <p:cBhvr>
                                        <p:cTn id="35" dur="10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0" presetClass="entr" presetSubtype="0" fill="hold" grpId="0" nodeType="clickEffect">
                                  <p:stCondLst>
                                    <p:cond delay="0"/>
                                  </p:stCondLst>
                                  <p:iterate type="lt">
                                    <p:tmPct val="10000"/>
                                  </p:iterate>
                                  <p:childTnLst>
                                    <p:set>
                                      <p:cBhvr>
                                        <p:cTn id="39" dur="1" fill="hold">
                                          <p:stCondLst>
                                            <p:cond delay="0"/>
                                          </p:stCondLst>
                                        </p:cTn>
                                        <p:tgtEl>
                                          <p:spTgt spid="3">
                                            <p:txEl>
                                              <p:pRg st="4" end="4"/>
                                            </p:txEl>
                                          </p:spTgt>
                                        </p:tgtEl>
                                        <p:attrNameLst>
                                          <p:attrName>style.visibility</p:attrName>
                                        </p:attrNameLst>
                                      </p:cBhvr>
                                      <p:to>
                                        <p:strVal val="visible"/>
                                      </p:to>
                                    </p:set>
                                    <p:animEffect transition="in" filter="fade">
                                      <p:cBhvr>
                                        <p:cTn id="40" dur="1000"/>
                                        <p:tgtEl>
                                          <p:spTgt spid="3">
                                            <p:txEl>
                                              <p:pRg st="4" end="4"/>
                                            </p:txEl>
                                          </p:spTgt>
                                        </p:tgtEl>
                                      </p:cBhvr>
                                    </p:animEffect>
                                    <p:anim calcmode="lin" valueType="num">
                                      <p:cBhvr>
                                        <p:cTn id="41" dur="1000" fill="hold"/>
                                        <p:tgtEl>
                                          <p:spTgt spid="3">
                                            <p:txEl>
                                              <p:pRg st="4" end="4"/>
                                            </p:txEl>
                                          </p:spTgt>
                                        </p:tgtEl>
                                        <p:attrNameLst>
                                          <p:attrName>ppt_x</p:attrName>
                                        </p:attrNameLst>
                                      </p:cBhvr>
                                      <p:tavLst>
                                        <p:tav tm="0">
                                          <p:val>
                                            <p:strVal val="#ppt_x-.1"/>
                                          </p:val>
                                        </p:tav>
                                        <p:tav tm="100000">
                                          <p:val>
                                            <p:strVal val="#ppt_x"/>
                                          </p:val>
                                        </p:tav>
                                      </p:tavLst>
                                    </p:anim>
                                    <p:anim calcmode="lin" valueType="num">
                                      <p:cBhvr>
                                        <p:cTn id="42" dur="10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0" presetClass="entr" presetSubtype="0" fill="hold" grpId="0" nodeType="clickEffect">
                                  <p:stCondLst>
                                    <p:cond delay="0"/>
                                  </p:stCondLst>
                                  <p:iterate type="lt">
                                    <p:tmPct val="10000"/>
                                  </p:iterate>
                                  <p:childTnLst>
                                    <p:set>
                                      <p:cBhvr>
                                        <p:cTn id="46" dur="1" fill="hold">
                                          <p:stCondLst>
                                            <p:cond delay="0"/>
                                          </p:stCondLst>
                                        </p:cTn>
                                        <p:tgtEl>
                                          <p:spTgt spid="3">
                                            <p:txEl>
                                              <p:pRg st="5" end="5"/>
                                            </p:txEl>
                                          </p:spTgt>
                                        </p:tgtEl>
                                        <p:attrNameLst>
                                          <p:attrName>style.visibility</p:attrName>
                                        </p:attrNameLst>
                                      </p:cBhvr>
                                      <p:to>
                                        <p:strVal val="visible"/>
                                      </p:to>
                                    </p:set>
                                    <p:animEffect transition="in" filter="fade">
                                      <p:cBhvr>
                                        <p:cTn id="47" dur="1000"/>
                                        <p:tgtEl>
                                          <p:spTgt spid="3">
                                            <p:txEl>
                                              <p:pRg st="5" end="5"/>
                                            </p:txEl>
                                          </p:spTgt>
                                        </p:tgtEl>
                                      </p:cBhvr>
                                    </p:animEffect>
                                    <p:anim calcmode="lin" valueType="num">
                                      <p:cBhvr>
                                        <p:cTn id="48" dur="1000" fill="hold"/>
                                        <p:tgtEl>
                                          <p:spTgt spid="3">
                                            <p:txEl>
                                              <p:pRg st="5" end="5"/>
                                            </p:txEl>
                                          </p:spTgt>
                                        </p:tgtEl>
                                        <p:attrNameLst>
                                          <p:attrName>ppt_x</p:attrName>
                                        </p:attrNameLst>
                                      </p:cBhvr>
                                      <p:tavLst>
                                        <p:tav tm="0">
                                          <p:val>
                                            <p:strVal val="#ppt_x-.1"/>
                                          </p:val>
                                        </p:tav>
                                        <p:tav tm="100000">
                                          <p:val>
                                            <p:strVal val="#ppt_x"/>
                                          </p:val>
                                        </p:tav>
                                      </p:tavLst>
                                    </p:anim>
                                    <p:anim calcmode="lin" valueType="num">
                                      <p:cBhvr>
                                        <p:cTn id="49" dur="10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77AA0C68-46A5-4B74-B6C9-789C9DB5C45E}" type="slidenum">
              <a:rPr lang="fr-FR"/>
              <a:pPr>
                <a:defRPr/>
              </a:pPr>
              <a:t>3</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16D86025-AA4E-48E0-B709-8B56BAA5E029}"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8" name="Rectangle 7"/>
          <p:cNvSpPr/>
          <p:nvPr/>
        </p:nvSpPr>
        <p:spPr>
          <a:xfrm>
            <a:off x="900113" y="330200"/>
            <a:ext cx="8567737" cy="6402388"/>
          </a:xfrm>
          <a:prstGeom prst="rect">
            <a:avLst/>
          </a:prstGeom>
        </p:spPr>
        <p:txBody>
          <a:bodyPr>
            <a:spAutoFit/>
          </a:bodyPr>
          <a:lstStyle/>
          <a:p>
            <a:pPr>
              <a:defRPr/>
            </a:pPr>
            <a:r>
              <a:rPr lang="fr-FR" sz="3200" dirty="0">
                <a:latin typeface="+mn-lt"/>
              </a:rPr>
              <a:t>Plan du cours </a:t>
            </a:r>
          </a:p>
          <a:p>
            <a:pPr>
              <a:defRPr/>
            </a:pPr>
            <a:endParaRPr lang="fr-FR" sz="1800" dirty="0">
              <a:latin typeface="+mn-lt"/>
            </a:endParaRPr>
          </a:p>
          <a:p>
            <a:pPr>
              <a:defRPr/>
            </a:pPr>
            <a:r>
              <a:rPr lang="fr-FR" sz="1800" b="1" u="sng" dirty="0">
                <a:latin typeface="+mn-lt"/>
              </a:rPr>
              <a:t>1ere partie </a:t>
            </a:r>
            <a:r>
              <a:rPr lang="fr-FR" sz="1800" dirty="0">
                <a:latin typeface="+mn-lt"/>
              </a:rPr>
              <a:t>:  </a:t>
            </a:r>
            <a:r>
              <a:rPr lang="fr-FR" sz="1800" b="1" dirty="0">
                <a:latin typeface="+mn-lt"/>
              </a:rPr>
              <a:t>De la nécessité d’une approche assurance qualité dans l’ES.</a:t>
            </a:r>
          </a:p>
          <a:p>
            <a:pPr>
              <a:defRPr/>
            </a:pPr>
            <a:r>
              <a:rPr lang="fr-FR" sz="1800" dirty="0">
                <a:latin typeface="+mn-lt"/>
              </a:rPr>
              <a:t>I -     </a:t>
            </a:r>
            <a:r>
              <a:rPr lang="fr-FR" sz="1800" b="1" dirty="0">
                <a:latin typeface="+mn-lt"/>
              </a:rPr>
              <a:t>Tendances et orientations internationales actuelles de l’enseignement supérieur</a:t>
            </a:r>
          </a:p>
          <a:p>
            <a:pPr>
              <a:defRPr/>
            </a:pPr>
            <a:r>
              <a:rPr lang="fr-FR" sz="1800" dirty="0">
                <a:latin typeface="+mn-lt"/>
              </a:rPr>
              <a:t>1-  Evolution de l’enseignement supérieur dans le monde </a:t>
            </a:r>
          </a:p>
          <a:p>
            <a:pPr>
              <a:defRPr/>
            </a:pPr>
            <a:r>
              <a:rPr lang="fr-FR" sz="1800" dirty="0">
                <a:latin typeface="+mn-lt"/>
              </a:rPr>
              <a:t>2 – Les grandes tendances internationales de l’enseignement supérieur :</a:t>
            </a:r>
          </a:p>
          <a:p>
            <a:pPr>
              <a:defRPr/>
            </a:pPr>
            <a:r>
              <a:rPr lang="fr-FR" sz="1800" dirty="0">
                <a:latin typeface="+mn-lt"/>
              </a:rPr>
              <a:t>       2.1-	La massification de l’enseignement supérieur :   le paradoxe de la massification</a:t>
            </a:r>
          </a:p>
          <a:p>
            <a:pPr>
              <a:defRPr/>
            </a:pPr>
            <a:r>
              <a:rPr lang="fr-FR" sz="1800" dirty="0">
                <a:latin typeface="+mn-lt"/>
              </a:rPr>
              <a:t>       2.2-	La diversification des enseignements :</a:t>
            </a:r>
          </a:p>
          <a:p>
            <a:pPr>
              <a:defRPr/>
            </a:pPr>
            <a:r>
              <a:rPr lang="fr-FR" sz="1800" dirty="0">
                <a:latin typeface="+mn-lt"/>
              </a:rPr>
              <a:t>Recherche de la qualité à partir d’une bonne gestion de la massification</a:t>
            </a:r>
          </a:p>
          <a:p>
            <a:pPr>
              <a:defRPr/>
            </a:pPr>
            <a:r>
              <a:rPr lang="fr-FR" sz="1800" dirty="0">
                <a:latin typeface="+mn-lt"/>
              </a:rPr>
              <a:t>        2.3-	 Les difficultés de financement : recherche de la qualité à partir des « coupures budgétaires » et une diversification des financements</a:t>
            </a:r>
          </a:p>
          <a:p>
            <a:pPr>
              <a:defRPr/>
            </a:pPr>
            <a:r>
              <a:rPr lang="fr-FR" sz="1800" dirty="0">
                <a:latin typeface="+mn-lt"/>
              </a:rPr>
              <a:t>        </a:t>
            </a:r>
          </a:p>
          <a:p>
            <a:pPr>
              <a:defRPr/>
            </a:pPr>
            <a:r>
              <a:rPr lang="fr-FR" sz="1800" dirty="0">
                <a:latin typeface="+mn-lt"/>
              </a:rPr>
              <a:t>        2.4-	Le chômage des diplômés du supérieur </a:t>
            </a:r>
          </a:p>
          <a:p>
            <a:pPr>
              <a:defRPr/>
            </a:pPr>
            <a:r>
              <a:rPr lang="fr-FR" sz="1800" dirty="0">
                <a:latin typeface="+mn-lt"/>
              </a:rPr>
              <a:t>Ce qu’il faut observer pour une meilleure employabilité</a:t>
            </a:r>
          </a:p>
          <a:p>
            <a:pPr>
              <a:defRPr/>
            </a:pPr>
            <a:endParaRPr lang="fr-FR" sz="1800" dirty="0">
              <a:latin typeface="+mn-lt"/>
            </a:endParaRPr>
          </a:p>
          <a:p>
            <a:pPr>
              <a:defRPr/>
            </a:pPr>
            <a:r>
              <a:rPr lang="fr-FR" sz="1800" dirty="0">
                <a:latin typeface="+mn-lt"/>
              </a:rPr>
              <a:t>       2.5-	L’exigence accrue de la qualité et de la pertinence dans l’E.S. :</a:t>
            </a:r>
          </a:p>
          <a:p>
            <a:pPr>
              <a:defRPr/>
            </a:pPr>
            <a:r>
              <a:rPr lang="fr-FR" sz="1800" dirty="0">
                <a:latin typeface="+mn-lt"/>
              </a:rPr>
              <a:t>                                 Qualité et pertinence</a:t>
            </a:r>
          </a:p>
          <a:p>
            <a:pPr>
              <a:defRPr/>
            </a:pPr>
            <a:r>
              <a:rPr lang="fr-FR" sz="1800" dirty="0">
                <a:latin typeface="+mn-lt"/>
              </a:rPr>
              <a:t>       2.6-	Internationalisation de l’enseignement supérieur :</a:t>
            </a:r>
          </a:p>
          <a:p>
            <a:pPr>
              <a:defRPr/>
            </a:pPr>
            <a:r>
              <a:rPr lang="fr-FR" sz="1800" dirty="0">
                <a:latin typeface="+mn-lt"/>
              </a:rPr>
              <a:t>                                                   Qualité et internationalisation</a:t>
            </a:r>
          </a:p>
          <a:p>
            <a:pPr>
              <a:defRPr/>
            </a:pPr>
            <a:r>
              <a:rPr lang="fr-FR" sz="1800" dirty="0">
                <a:latin typeface="+mn-lt"/>
              </a:rPr>
              <a:t>       2.7-	Ouverture de l’activité d’enseignement supérieur au secteur privé</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AEBDDB43-A4F2-44AA-9FDB-FB11F1E18045}" type="slidenum">
              <a:rPr lang="fr-FR"/>
              <a:pPr>
                <a:defRPr/>
              </a:pPr>
              <a:t>30</a:t>
            </a:fld>
            <a:endParaRPr lang="fr-FR"/>
          </a:p>
        </p:txBody>
      </p:sp>
      <p:sp>
        <p:nvSpPr>
          <p:cNvPr id="3" name="Espace réservé du contenu 2"/>
          <p:cNvSpPr>
            <a:spLocks noGrp="1"/>
          </p:cNvSpPr>
          <p:nvPr>
            <p:ph idx="1"/>
          </p:nvPr>
        </p:nvSpPr>
        <p:spPr>
          <a:xfrm>
            <a:off x="395288" y="1268413"/>
            <a:ext cx="8229600" cy="2660650"/>
          </a:xfrm>
        </p:spPr>
        <p:txBody>
          <a:bodyPr>
            <a:normAutofit fontScale="85000" lnSpcReduction="20000"/>
          </a:bodyPr>
          <a:lstStyle/>
          <a:p>
            <a:pPr marL="95250" indent="0" algn="ctr" eaLnBrk="1" fontAlgn="auto" hangingPunct="1">
              <a:spcAft>
                <a:spcPts val="0"/>
              </a:spcAft>
              <a:buClr>
                <a:schemeClr val="accent3"/>
              </a:buClr>
              <a:buFont typeface="Wingdings 2"/>
              <a:buNone/>
              <a:defRPr/>
            </a:pPr>
            <a:r>
              <a:rPr lang="fr-FR" sz="3200" b="1" dirty="0" smtClean="0"/>
              <a:t>Question:</a:t>
            </a:r>
          </a:p>
          <a:p>
            <a:pPr marL="95250" indent="260350" algn="ctr" eaLnBrk="1" fontAlgn="auto" hangingPunct="1">
              <a:spcAft>
                <a:spcPts val="0"/>
              </a:spcAft>
              <a:buClr>
                <a:schemeClr val="accent3"/>
              </a:buClr>
              <a:buFont typeface="Wingdings 2"/>
              <a:buNone/>
              <a:defRPr/>
            </a:pPr>
            <a:r>
              <a:rPr lang="fr-FR" sz="3200" b="1" dirty="0" smtClean="0"/>
              <a:t>La réforme recommande d’enseigner autrement et évaluer autrement, mais la question est de savoir </a:t>
            </a:r>
            <a:r>
              <a:rPr lang="fr-FR" sz="3200" b="1" u="sng" dirty="0" smtClean="0"/>
              <a:t>comment enseigner autrement</a:t>
            </a:r>
            <a:r>
              <a:rPr lang="fr-FR" sz="3200" b="1" dirty="0" smtClean="0"/>
              <a:t> et </a:t>
            </a:r>
            <a:r>
              <a:rPr lang="fr-FR" sz="3200" b="1" u="sng" dirty="0" smtClean="0"/>
              <a:t>comment évaluer autrement</a:t>
            </a:r>
            <a:r>
              <a:rPr lang="fr-FR" sz="3200" b="1" dirty="0" smtClean="0"/>
              <a:t> ? Quelles sont les nouvelles pratiques pédagogiques ? Quel type de formation pour les enseignants à cet effet ?</a:t>
            </a:r>
          </a:p>
          <a:p>
            <a:pPr marL="274320" indent="-274320" algn="ctr" eaLnBrk="1" fontAlgn="auto" hangingPunct="1">
              <a:spcAft>
                <a:spcPts val="0"/>
              </a:spcAft>
              <a:buClr>
                <a:schemeClr val="accent3"/>
              </a:buClr>
              <a:buFont typeface="Wingdings 2"/>
              <a:buNone/>
              <a:defRPr/>
            </a:pPr>
            <a:endParaRPr lang="fr-FR" sz="3200" dirty="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5DEE79C9-8157-4327-95F7-75AE69FFA60E}"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30</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down)">
                                      <p:cBhvr>
                                        <p:cTn id="7" dur="1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down)">
                                      <p:cBhvr>
                                        <p:cTn id="12"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D8A955B2-9B88-402D-88D6-825757B4803B}" type="slidenum">
              <a:rPr lang="fr-FR"/>
              <a:pPr>
                <a:defRPr/>
              </a:pPr>
              <a:t>31</a:t>
            </a:fld>
            <a:endParaRPr lang="fr-FR"/>
          </a:p>
        </p:txBody>
      </p:sp>
      <p:sp>
        <p:nvSpPr>
          <p:cNvPr id="2" name="Titre 1"/>
          <p:cNvSpPr>
            <a:spLocks noGrp="1"/>
          </p:cNvSpPr>
          <p:nvPr>
            <p:ph type="title"/>
          </p:nvPr>
        </p:nvSpPr>
        <p:spPr>
          <a:xfrm>
            <a:off x="214313" y="642938"/>
            <a:ext cx="8472487" cy="795337"/>
          </a:xfrm>
        </p:spPr>
        <p:txBody>
          <a:bodyPr>
            <a:noAutofit/>
          </a:bodyPr>
          <a:lstStyle/>
          <a:p>
            <a:pPr marL="1350963" indent="-1077913" eaLnBrk="1" fontAlgn="auto" hangingPunct="1">
              <a:lnSpc>
                <a:spcPts val="3000"/>
              </a:lnSpc>
              <a:spcAft>
                <a:spcPts val="0"/>
              </a:spcAft>
              <a:defRPr/>
            </a:pPr>
            <a:r>
              <a:rPr lang="fr-FR" sz="2400" dirty="0" smtClean="0">
                <a:solidFill>
                  <a:schemeClr val="tx1"/>
                </a:solidFill>
                <a:latin typeface="+mn-lt"/>
              </a:rPr>
              <a:t>4.1.4   A l’efficacité des services d’information et d’aide aux étudiants</a:t>
            </a:r>
            <a:r>
              <a:rPr lang="fr-FR" sz="2400" dirty="0" smtClean="0">
                <a:latin typeface="+mn-lt"/>
              </a:rPr>
              <a:t> </a:t>
            </a:r>
            <a:endParaRPr lang="fr-FR" sz="2400" dirty="0">
              <a:latin typeface="+mn-lt"/>
            </a:endParaRPr>
          </a:p>
        </p:txBody>
      </p:sp>
      <p:sp>
        <p:nvSpPr>
          <p:cNvPr id="3" name="Espace réservé du contenu 2"/>
          <p:cNvSpPr>
            <a:spLocks noGrp="1"/>
          </p:cNvSpPr>
          <p:nvPr>
            <p:ph idx="1"/>
          </p:nvPr>
        </p:nvSpPr>
        <p:spPr>
          <a:xfrm>
            <a:off x="214313" y="1500188"/>
            <a:ext cx="8686800" cy="1712912"/>
          </a:xfrm>
        </p:spPr>
        <p:txBody>
          <a:bodyPr/>
          <a:lstStyle/>
          <a:p>
            <a:pPr eaLnBrk="1" hangingPunct="1">
              <a:spcBef>
                <a:spcPct val="0"/>
              </a:spcBef>
              <a:spcAft>
                <a:spcPts val="600"/>
              </a:spcAft>
              <a:buFont typeface="Wingdings" pitchFamily="2" charset="2"/>
              <a:buChar char="Ø"/>
            </a:pPr>
            <a:r>
              <a:rPr lang="fr-FR" sz="2000" smtClean="0">
                <a:cs typeface="Arial" charset="0"/>
              </a:rPr>
              <a:t>la mise en place de ces services au niveau des facultés qui jouent un grand rôle dans la préparation des étudiants à la vie estudiantine puis au monde du travail;</a:t>
            </a:r>
          </a:p>
          <a:p>
            <a:pPr eaLnBrk="1" hangingPunct="1">
              <a:spcBef>
                <a:spcPct val="0"/>
              </a:spcBef>
              <a:spcAft>
                <a:spcPts val="600"/>
              </a:spcAft>
              <a:buFont typeface="Wingdings" pitchFamily="2" charset="2"/>
              <a:buChar char="Ø"/>
            </a:pPr>
            <a:r>
              <a:rPr lang="fr-FR" sz="2000" smtClean="0">
                <a:cs typeface="Arial" charset="0"/>
              </a:rPr>
              <a:t>Ce sont des </a:t>
            </a:r>
            <a:r>
              <a:rPr lang="fr-FR" sz="2000" b="1" smtClean="0">
                <a:cs typeface="Arial" charset="0"/>
              </a:rPr>
              <a:t>observatoires</a:t>
            </a:r>
            <a:r>
              <a:rPr lang="fr-FR" sz="2000" smtClean="0">
                <a:cs typeface="Arial" charset="0"/>
              </a:rPr>
              <a:t> chargés d’informer les étudiants sur le monde du travail (interface université -entreprise).</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849F076C-E25D-433C-8765-C2F0611B5D0B}"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31</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Titre 1"/>
          <p:cNvSpPr txBox="1">
            <a:spLocks/>
          </p:cNvSpPr>
          <p:nvPr/>
        </p:nvSpPr>
        <p:spPr bwMode="auto">
          <a:xfrm>
            <a:off x="285750" y="3429000"/>
            <a:ext cx="8401050" cy="581025"/>
          </a:xfrm>
          <a:prstGeom prst="rect">
            <a:avLst/>
          </a:prstGeom>
          <a:noFill/>
          <a:ln>
            <a:noFill/>
          </a:ln>
          <a:extLst/>
        </p:spPr>
        <p:txBody>
          <a:bodyPr lIns="0" rIns="0" bIns="0" anchor="b"/>
          <a:lst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a:lstStyle>
          <a:p>
            <a:pPr>
              <a:defRPr/>
            </a:pPr>
            <a:r>
              <a:rPr lang="fr-FR" sz="2400" dirty="0" smtClean="0">
                <a:solidFill>
                  <a:schemeClr val="tx1"/>
                </a:solidFill>
                <a:latin typeface="+mn-lt"/>
              </a:rPr>
              <a:t>4.1.5- Au système d’évaluation universitaire</a:t>
            </a:r>
            <a:r>
              <a:rPr lang="fr-FR" sz="3600" b="1" dirty="0" smtClean="0">
                <a:solidFill>
                  <a:schemeClr val="tx1"/>
                </a:solidFill>
              </a:rPr>
              <a:t> </a:t>
            </a:r>
          </a:p>
        </p:txBody>
      </p:sp>
      <p:sp>
        <p:nvSpPr>
          <p:cNvPr id="6" name="Espace réservé du contenu 2"/>
          <p:cNvSpPr txBox="1">
            <a:spLocks/>
          </p:cNvSpPr>
          <p:nvPr/>
        </p:nvSpPr>
        <p:spPr bwMode="auto">
          <a:xfrm>
            <a:off x="161925" y="4071938"/>
            <a:ext cx="9001125" cy="2774950"/>
          </a:xfrm>
          <a:prstGeom prst="rect">
            <a:avLst/>
          </a:prstGeom>
          <a:noFill/>
          <a:ln>
            <a:noFill/>
          </a:ln>
          <a:extLst/>
        </p:spPr>
        <p:txBody>
          <a:bodyPr>
            <a:normAutofit/>
          </a:bodyPr>
          <a:lst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marL="274320" indent="-274320" fontAlgn="auto">
              <a:spcAft>
                <a:spcPts val="0"/>
              </a:spcAft>
              <a:buClr>
                <a:schemeClr val="accent3"/>
              </a:buClr>
              <a:buFont typeface="Wingdings" pitchFamily="2" charset="2"/>
              <a:buChar char="Ø"/>
              <a:defRPr/>
            </a:pPr>
            <a:r>
              <a:rPr lang="fr-FR" sz="2000" dirty="0" smtClean="0"/>
              <a:t>un système d’évaluation, permet de rendre compte de l’efficacité </a:t>
            </a:r>
            <a:r>
              <a:rPr lang="fr-FR" sz="2000" u="sng" dirty="0" smtClean="0"/>
              <a:t>interne et externe </a:t>
            </a:r>
            <a:r>
              <a:rPr lang="fr-FR" sz="2000" dirty="0" smtClean="0"/>
              <a:t>des formations, par rapport à leurs missions et objectifs, et par rapport à la qualité de la préparation des étudiants à l’emploi;</a:t>
            </a:r>
          </a:p>
          <a:p>
            <a:pPr marL="274320" indent="-274320" fontAlgn="auto">
              <a:spcAft>
                <a:spcPts val="0"/>
              </a:spcAft>
              <a:buClr>
                <a:schemeClr val="accent3"/>
              </a:buClr>
              <a:buFont typeface="Wingdings" pitchFamily="2" charset="2"/>
              <a:buChar char="Ø"/>
              <a:defRPr/>
            </a:pPr>
            <a:r>
              <a:rPr lang="fr-FR" sz="2000" dirty="0" smtClean="0">
                <a:cs typeface="Arial" pitchFamily="34" charset="0"/>
              </a:rPr>
              <a:t>il doit reposer sur un système d’information fiable, élargi au milieu professionnel, au devenir professionnel des diplômés.</a:t>
            </a:r>
            <a:endParaRPr lang="fr-FR" sz="2000" dirty="0" smtClean="0"/>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down)">
                                      <p:cBhvr>
                                        <p:cTn id="7" dur="1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0" presetClass="entr" presetSubtype="0" fill="hold" grpId="0" nodeType="clickEffect">
                                  <p:stCondLst>
                                    <p:cond delay="0"/>
                                  </p:stCondLst>
                                  <p:iterate type="lt">
                                    <p:tmPct val="1000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1"/>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0" presetClass="entr" presetSubtype="0" fill="hold" grpId="0" nodeType="clickEffect">
                                  <p:stCondLst>
                                    <p:cond delay="0"/>
                                  </p:stCondLst>
                                  <p:iterate type="lt">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1"/>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5" presetClass="entr" presetSubtype="5"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checkerboard(down)">
                                      <p:cBhvr>
                                        <p:cTn id="26" dur="500"/>
                                        <p:tgtEl>
                                          <p:spTgt spid="5"/>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10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10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P spid="6"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0B9F6401-EC96-47AC-924D-BEE40D0FFEB3}" type="slidenum">
              <a:rPr lang="fr-FR"/>
              <a:pPr>
                <a:defRPr/>
              </a:pPr>
              <a:t>32</a:t>
            </a:fld>
            <a:endParaRPr lang="fr-FR"/>
          </a:p>
        </p:txBody>
      </p:sp>
      <p:sp>
        <p:nvSpPr>
          <p:cNvPr id="2" name="Titre 1"/>
          <p:cNvSpPr>
            <a:spLocks noGrp="1"/>
          </p:cNvSpPr>
          <p:nvPr>
            <p:ph type="title"/>
          </p:nvPr>
        </p:nvSpPr>
        <p:spPr>
          <a:xfrm>
            <a:off x="142875" y="1000125"/>
            <a:ext cx="9001125" cy="652463"/>
          </a:xfrm>
        </p:spPr>
        <p:txBody>
          <a:bodyPr>
            <a:normAutofit/>
          </a:bodyPr>
          <a:lstStyle/>
          <a:p>
            <a:pPr eaLnBrk="1" fontAlgn="auto" hangingPunct="1">
              <a:spcAft>
                <a:spcPts val="0"/>
              </a:spcAft>
              <a:defRPr/>
            </a:pPr>
            <a:r>
              <a:rPr lang="fr-FR" sz="2400" dirty="0" smtClean="0">
                <a:solidFill>
                  <a:schemeClr val="tx1"/>
                </a:solidFill>
                <a:latin typeface="+mn-lt"/>
              </a:rPr>
              <a:t>4.1.6- A la réorganisation de la  formation continue  </a:t>
            </a:r>
            <a:endParaRPr lang="fr-FR" sz="2400" dirty="0">
              <a:solidFill>
                <a:schemeClr val="tx1"/>
              </a:solidFill>
              <a:latin typeface="+mn-lt"/>
            </a:endParaRPr>
          </a:p>
        </p:txBody>
      </p:sp>
      <p:sp>
        <p:nvSpPr>
          <p:cNvPr id="3" name="Espace réservé du contenu 2"/>
          <p:cNvSpPr>
            <a:spLocks noGrp="1"/>
          </p:cNvSpPr>
          <p:nvPr>
            <p:ph idx="1"/>
          </p:nvPr>
        </p:nvSpPr>
        <p:spPr>
          <a:xfrm>
            <a:off x="357188" y="2071688"/>
            <a:ext cx="8786812" cy="2643187"/>
          </a:xfrm>
        </p:spPr>
        <p:txBody>
          <a:bodyPr/>
          <a:lstStyle/>
          <a:p>
            <a:pPr eaLnBrk="1" hangingPunct="1">
              <a:spcAft>
                <a:spcPts val="1200"/>
              </a:spcAft>
              <a:buFont typeface="Wingdings" pitchFamily="2" charset="2"/>
              <a:buChar char="Ø"/>
            </a:pPr>
            <a:r>
              <a:rPr lang="fr-FR" sz="2200" smtClean="0"/>
              <a:t>les diplômés ont de plus en plus besoin de revenir à l’université pour une mise à jour de leurs compétences et de leurs qualifications (recyclage et perfectionnement);</a:t>
            </a:r>
          </a:p>
          <a:p>
            <a:pPr eaLnBrk="1" hangingPunct="1">
              <a:buFont typeface="Wingdings" pitchFamily="2" charset="2"/>
              <a:buChar char="Ø"/>
            </a:pPr>
            <a:r>
              <a:rPr lang="fr-FR" sz="2200" smtClean="0"/>
              <a:t>la formation continue à l’université doit contribuer à la préparation des étudiants à l’emploi et à l’amélioration du partenariat avec le secteur utilisateur;</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8E73ED73-D1FC-45AF-A210-0268943A6BC2}"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32</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CF285841-76E2-4C32-BB90-BE844D67EBBF}" type="slidenum">
              <a:rPr lang="fr-FR"/>
              <a:pPr>
                <a:defRPr/>
              </a:pPr>
              <a:t>33</a:t>
            </a:fld>
            <a:endParaRPr lang="fr-FR"/>
          </a:p>
        </p:txBody>
      </p:sp>
      <p:sp>
        <p:nvSpPr>
          <p:cNvPr id="3" name="Espace réservé du contenu 2"/>
          <p:cNvSpPr>
            <a:spLocks noGrp="1"/>
          </p:cNvSpPr>
          <p:nvPr>
            <p:ph idx="1"/>
          </p:nvPr>
        </p:nvSpPr>
        <p:spPr>
          <a:xfrm>
            <a:off x="163513" y="1000125"/>
            <a:ext cx="9001125" cy="4429125"/>
          </a:xfrm>
        </p:spPr>
        <p:txBody>
          <a:bodyPr>
            <a:normAutofit/>
          </a:bodyPr>
          <a:lstStyle/>
          <a:p>
            <a:pPr marL="274320" indent="-274320" eaLnBrk="1" fontAlgn="auto" hangingPunct="1">
              <a:spcAft>
                <a:spcPts val="1200"/>
              </a:spcAft>
              <a:buClr>
                <a:schemeClr val="accent3"/>
              </a:buClr>
              <a:buFont typeface="Wingdings 2"/>
              <a:buNone/>
              <a:defRPr/>
            </a:pPr>
            <a:r>
              <a:rPr lang="fr-FR" sz="2400" b="1" dirty="0" smtClean="0"/>
              <a:t>4.2 Au plan institutionnel</a:t>
            </a:r>
          </a:p>
          <a:p>
            <a:pPr marL="82550" indent="95250" eaLnBrk="1" fontAlgn="auto" hangingPunct="1">
              <a:spcAft>
                <a:spcPts val="1200"/>
              </a:spcAft>
              <a:buClr>
                <a:schemeClr val="accent3"/>
              </a:buClr>
              <a:buFont typeface="Wingdings 2" pitchFamily="18" charset="2"/>
              <a:buNone/>
              <a:defRPr/>
            </a:pPr>
            <a:r>
              <a:rPr lang="fr-FR" sz="2200" dirty="0" smtClean="0"/>
              <a:t>La réforme de l’E.S. repose sur le principe de </a:t>
            </a:r>
            <a:r>
              <a:rPr lang="fr-FR" sz="2200" u="sng" dirty="0" smtClean="0"/>
              <a:t>l’autonomie</a:t>
            </a:r>
            <a:r>
              <a:rPr lang="fr-FR" sz="2200" dirty="0" smtClean="0"/>
              <a:t> de l’université appelée à développer ses capacités managériales : </a:t>
            </a:r>
          </a:p>
          <a:p>
            <a:pPr marL="82550" indent="95250" eaLnBrk="1" fontAlgn="auto" hangingPunct="1">
              <a:spcAft>
                <a:spcPts val="1200"/>
              </a:spcAft>
              <a:buClr>
                <a:schemeClr val="accent3"/>
              </a:buClr>
              <a:buFont typeface="Wingdings" pitchFamily="2" charset="2"/>
              <a:buChar char="Ø"/>
              <a:defRPr/>
            </a:pPr>
            <a:r>
              <a:rPr lang="fr-FR" sz="2200" dirty="0" smtClean="0"/>
              <a:t> </a:t>
            </a:r>
            <a:r>
              <a:rPr lang="fr-FR" sz="2200" u="sng" dirty="0" smtClean="0"/>
              <a:t>assouplissement</a:t>
            </a:r>
            <a:r>
              <a:rPr lang="fr-FR" sz="2200" dirty="0" smtClean="0"/>
              <a:t> de la gestion (plus de liberté et d’esprit d’initiative dans l’utilisation des ressources, dans le choix des personnels nécessaires, dans la promotion de ces personnels,…);</a:t>
            </a:r>
          </a:p>
          <a:p>
            <a:pPr marL="82550" indent="95250" eaLnBrk="1" fontAlgn="auto" hangingPunct="1">
              <a:spcAft>
                <a:spcPts val="1200"/>
              </a:spcAft>
              <a:buClr>
                <a:schemeClr val="accent3"/>
              </a:buClr>
              <a:buFont typeface="Wingdings" pitchFamily="2" charset="2"/>
              <a:buChar char="Ø"/>
              <a:defRPr/>
            </a:pPr>
            <a:r>
              <a:rPr lang="fr-FR" sz="2200" dirty="0" smtClean="0"/>
              <a:t> mais, </a:t>
            </a:r>
            <a:r>
              <a:rPr lang="fr-FR" sz="2200" u="sng" dirty="0" smtClean="0"/>
              <a:t>responsabilisation</a:t>
            </a:r>
            <a:r>
              <a:rPr lang="fr-FR" sz="2200" dirty="0" smtClean="0"/>
              <a:t> de l’encadrement administratif de l’université (un système de contrôle et des mécanismes par le biais desquels les gestionnaires rendent compte directement de leurs actes.</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4D3B9A6E-57FB-40A8-AE58-1BCB81656424}"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33</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7DB43BD2-FEB5-4563-AEEA-E4BD9BF05837}" type="slidenum">
              <a:rPr lang="fr-FR"/>
              <a:pPr>
                <a:defRPr/>
              </a:pPr>
              <a:t>34</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AAD7D00A-16B3-4E79-8C27-D2DAFF6BCF4E}"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34</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Rectangle 4"/>
          <p:cNvSpPr/>
          <p:nvPr/>
        </p:nvSpPr>
        <p:spPr>
          <a:xfrm>
            <a:off x="357188" y="428625"/>
            <a:ext cx="4306887" cy="461963"/>
          </a:xfrm>
          <a:prstGeom prst="rect">
            <a:avLst/>
          </a:prstGeom>
        </p:spPr>
        <p:txBody>
          <a:bodyPr wrap="none">
            <a:spAutoFit/>
          </a:bodyPr>
          <a:lstStyle/>
          <a:p>
            <a:pPr>
              <a:defRPr/>
            </a:pPr>
            <a:r>
              <a:rPr lang="fr-FR" sz="2400" b="1" dirty="0">
                <a:latin typeface="+mn-lt"/>
              </a:rPr>
              <a:t>II – Définitions et approches</a:t>
            </a:r>
            <a:endParaRPr lang="fr-FR" sz="2400" dirty="0">
              <a:latin typeface="+mn-lt"/>
            </a:endParaRPr>
          </a:p>
        </p:txBody>
      </p:sp>
      <p:sp>
        <p:nvSpPr>
          <p:cNvPr id="6" name="Rectangle 5"/>
          <p:cNvSpPr/>
          <p:nvPr/>
        </p:nvSpPr>
        <p:spPr>
          <a:xfrm>
            <a:off x="0" y="928688"/>
            <a:ext cx="9144000" cy="830262"/>
          </a:xfrm>
          <a:prstGeom prst="rect">
            <a:avLst/>
          </a:prstGeom>
        </p:spPr>
        <p:txBody>
          <a:bodyPr>
            <a:spAutoFit/>
          </a:bodyPr>
          <a:lstStyle/>
          <a:p>
            <a:pPr>
              <a:defRPr/>
            </a:pPr>
            <a:r>
              <a:rPr lang="fr-FR" sz="2400" dirty="0">
                <a:latin typeface="+mn-lt"/>
              </a:rPr>
              <a:t>1 – </a:t>
            </a:r>
            <a:r>
              <a:rPr lang="fr-FR" sz="2400" b="1" dirty="0">
                <a:latin typeface="Arial" pitchFamily="34" charset="0"/>
                <a:cs typeface="Arial" pitchFamily="34" charset="0"/>
              </a:rPr>
              <a:t>Définitions :</a:t>
            </a:r>
          </a:p>
          <a:p>
            <a:pPr>
              <a:defRPr/>
            </a:pPr>
            <a:r>
              <a:rPr lang="fr-FR" dirty="0">
                <a:latin typeface="+mn-lt"/>
              </a:rPr>
              <a:t>     1.1 -  </a:t>
            </a:r>
            <a:r>
              <a:rPr lang="fr-FR" sz="2400" dirty="0">
                <a:latin typeface="Arial" pitchFamily="34" charset="0"/>
                <a:cs typeface="Arial" pitchFamily="34" charset="0"/>
              </a:rPr>
              <a:t>Qu’est-ce que « la qualité » de l’enseignement supérieur ?</a:t>
            </a:r>
            <a:r>
              <a:rPr lang="fr-FR" dirty="0">
                <a:latin typeface="+mn-lt"/>
              </a:rPr>
              <a:t> </a:t>
            </a:r>
          </a:p>
        </p:txBody>
      </p:sp>
      <p:sp>
        <p:nvSpPr>
          <p:cNvPr id="7" name="Rectangle 6"/>
          <p:cNvSpPr/>
          <p:nvPr/>
        </p:nvSpPr>
        <p:spPr>
          <a:xfrm>
            <a:off x="142875" y="1820863"/>
            <a:ext cx="9001125" cy="4554537"/>
          </a:xfrm>
          <a:prstGeom prst="rect">
            <a:avLst/>
          </a:prstGeom>
        </p:spPr>
        <p:txBody>
          <a:bodyPr>
            <a:spAutoFit/>
          </a:bodyPr>
          <a:lstStyle/>
          <a:p>
            <a:pPr>
              <a:buFont typeface="Wingdings" pitchFamily="2" charset="2"/>
              <a:buChar char="Ø"/>
              <a:defRPr/>
            </a:pPr>
            <a:r>
              <a:rPr lang="fr-FR" dirty="0">
                <a:latin typeface="Arial" pitchFamily="34" charset="0"/>
                <a:cs typeface="Arial" pitchFamily="34" charset="0"/>
              </a:rPr>
              <a:t>Le concept de « </a:t>
            </a:r>
            <a:r>
              <a:rPr lang="fr-FR" b="1" dirty="0">
                <a:latin typeface="Arial" pitchFamily="34" charset="0"/>
                <a:cs typeface="Arial" pitchFamily="34" charset="0"/>
              </a:rPr>
              <a:t>qualité</a:t>
            </a:r>
            <a:r>
              <a:rPr lang="fr-FR" dirty="0">
                <a:latin typeface="Arial" pitchFamily="34" charset="0"/>
                <a:cs typeface="Arial" pitchFamily="34" charset="0"/>
              </a:rPr>
              <a:t> » est qualifié comme un concept </a:t>
            </a:r>
            <a:r>
              <a:rPr lang="fr-FR" u="sng" dirty="0">
                <a:latin typeface="Arial" pitchFamily="34" charset="0"/>
                <a:cs typeface="Arial" pitchFamily="34" charset="0"/>
              </a:rPr>
              <a:t>multidimensionnel</a:t>
            </a:r>
            <a:r>
              <a:rPr lang="fr-FR" dirty="0">
                <a:latin typeface="Arial" pitchFamily="34" charset="0"/>
                <a:cs typeface="Arial" pitchFamily="34" charset="0"/>
              </a:rPr>
              <a:t>, </a:t>
            </a:r>
            <a:r>
              <a:rPr lang="fr-FR" u="sng" dirty="0">
                <a:latin typeface="Arial" pitchFamily="34" charset="0"/>
                <a:cs typeface="Arial" pitchFamily="34" charset="0"/>
              </a:rPr>
              <a:t>complexe</a:t>
            </a:r>
            <a:r>
              <a:rPr lang="fr-FR" dirty="0">
                <a:latin typeface="Arial" pitchFamily="34" charset="0"/>
                <a:cs typeface="Arial" pitchFamily="34" charset="0"/>
              </a:rPr>
              <a:t> et </a:t>
            </a:r>
            <a:r>
              <a:rPr lang="fr-FR" u="sng" dirty="0">
                <a:latin typeface="Arial" pitchFamily="34" charset="0"/>
                <a:cs typeface="Arial" pitchFamily="34" charset="0"/>
              </a:rPr>
              <a:t>évolutif</a:t>
            </a:r>
            <a:r>
              <a:rPr lang="fr-FR" dirty="0">
                <a:latin typeface="Arial" pitchFamily="34" charset="0"/>
                <a:cs typeface="Arial" pitchFamily="34" charset="0"/>
              </a:rPr>
              <a:t>.</a:t>
            </a:r>
            <a:r>
              <a:rPr lang="fr-FR" dirty="0">
                <a:latin typeface="+mn-lt"/>
              </a:rPr>
              <a:t> </a:t>
            </a:r>
          </a:p>
          <a:p>
            <a:pPr>
              <a:spcAft>
                <a:spcPts val="1200"/>
              </a:spcAft>
              <a:buFont typeface="Wingdings" pitchFamily="2" charset="2"/>
              <a:buChar char="Ø"/>
              <a:defRPr/>
            </a:pPr>
            <a:r>
              <a:rPr lang="fr-FR" dirty="0"/>
              <a:t>La qualité dans l’E.S est un concept dynamique,  à plusieurs dimensions et plusieurs niveaux, qui se rapporte aux paramètres contextuels d’un modèle éducatif, aux missions et objectifs des établissements, des références spécifiques dans un système, un établissement, une formation ou une discipline donnés.</a:t>
            </a:r>
            <a:endParaRPr lang="fr-FR" dirty="0">
              <a:latin typeface="+mn-lt"/>
            </a:endParaRPr>
          </a:p>
          <a:p>
            <a:pPr>
              <a:buFont typeface="Wingdings" pitchFamily="2" charset="2"/>
              <a:buChar char="Ø"/>
              <a:defRPr/>
            </a:pPr>
            <a:r>
              <a:rPr lang="fr-FR" dirty="0">
                <a:latin typeface="Arial" pitchFamily="34" charset="0"/>
                <a:cs typeface="Arial" pitchFamily="34" charset="0"/>
              </a:rPr>
              <a:t>De multiples conceptions de la qualité:</a:t>
            </a:r>
          </a:p>
          <a:p>
            <a:pPr marL="273050" indent="177800">
              <a:buFont typeface="Wingdings" pitchFamily="2" charset="2"/>
              <a:buChar char="ü"/>
              <a:defRPr/>
            </a:pPr>
            <a:r>
              <a:rPr lang="fr-FR" u="sng" dirty="0">
                <a:latin typeface="Arial" pitchFamily="34" charset="0"/>
                <a:cs typeface="Arial" pitchFamily="34" charset="0"/>
              </a:rPr>
              <a:t>adéquation aux objectifs</a:t>
            </a:r>
            <a:r>
              <a:rPr lang="fr-FR" dirty="0">
                <a:latin typeface="Arial" pitchFamily="34" charset="0"/>
                <a:cs typeface="Arial" pitchFamily="34" charset="0"/>
              </a:rPr>
              <a:t> ( fitness </a:t>
            </a:r>
            <a:r>
              <a:rPr lang="fr-FR" b="1" dirty="0">
                <a:latin typeface="Arial" pitchFamily="34" charset="0"/>
                <a:cs typeface="Arial" pitchFamily="34" charset="0"/>
              </a:rPr>
              <a:t>for</a:t>
            </a:r>
            <a:r>
              <a:rPr lang="fr-FR" dirty="0">
                <a:latin typeface="Arial" pitchFamily="34" charset="0"/>
                <a:cs typeface="Arial" pitchFamily="34" charset="0"/>
              </a:rPr>
              <a:t> </a:t>
            </a:r>
            <a:r>
              <a:rPr lang="fr-FR" dirty="0" err="1">
                <a:latin typeface="Arial" pitchFamily="34" charset="0"/>
                <a:cs typeface="Arial" pitchFamily="34" charset="0"/>
              </a:rPr>
              <a:t>purpose</a:t>
            </a:r>
            <a:r>
              <a:rPr lang="fr-FR" dirty="0">
                <a:latin typeface="Arial" pitchFamily="34" charset="0"/>
                <a:cs typeface="Arial" pitchFamily="34" charset="0"/>
              </a:rPr>
              <a:t> »)</a:t>
            </a:r>
          </a:p>
          <a:p>
            <a:pPr marL="273050" indent="177800">
              <a:buFont typeface="Wingdings" pitchFamily="2" charset="2"/>
              <a:buChar char="ü"/>
              <a:defRPr/>
            </a:pPr>
            <a:r>
              <a:rPr lang="fr-FR" u="sng" dirty="0">
                <a:latin typeface="Arial" pitchFamily="34" charset="0"/>
                <a:cs typeface="Arial" pitchFamily="34" charset="0"/>
              </a:rPr>
              <a:t>adéquation des objectifs</a:t>
            </a:r>
            <a:r>
              <a:rPr lang="fr-FR" dirty="0">
                <a:latin typeface="Arial" pitchFamily="34" charset="0"/>
                <a:cs typeface="Arial" pitchFamily="34" charset="0"/>
              </a:rPr>
              <a:t> (fitness </a:t>
            </a:r>
            <a:r>
              <a:rPr lang="fr-FR" b="1" dirty="0">
                <a:latin typeface="Arial" pitchFamily="34" charset="0"/>
                <a:cs typeface="Arial" pitchFamily="34" charset="0"/>
              </a:rPr>
              <a:t>of</a:t>
            </a:r>
            <a:r>
              <a:rPr lang="fr-FR" dirty="0">
                <a:latin typeface="Arial" pitchFamily="34" charset="0"/>
                <a:cs typeface="Arial" pitchFamily="34" charset="0"/>
              </a:rPr>
              <a:t> </a:t>
            </a:r>
            <a:r>
              <a:rPr lang="fr-FR" dirty="0" err="1">
                <a:latin typeface="Arial" pitchFamily="34" charset="0"/>
                <a:cs typeface="Arial" pitchFamily="34" charset="0"/>
              </a:rPr>
              <a:t>purpose</a:t>
            </a:r>
            <a:r>
              <a:rPr lang="fr-FR" dirty="0">
                <a:latin typeface="Arial" pitchFamily="34" charset="0"/>
                <a:cs typeface="Arial" pitchFamily="34" charset="0"/>
              </a:rPr>
              <a:t>), </a:t>
            </a:r>
          </a:p>
          <a:p>
            <a:pPr marL="273050" indent="177800">
              <a:buFont typeface="Wingdings" pitchFamily="2" charset="2"/>
              <a:buChar char="ü"/>
              <a:defRPr/>
            </a:pPr>
            <a:r>
              <a:rPr lang="fr-FR" dirty="0">
                <a:latin typeface="Arial" pitchFamily="34" charset="0"/>
                <a:cs typeface="Arial" pitchFamily="34" charset="0"/>
              </a:rPr>
              <a:t>excellence, </a:t>
            </a:r>
          </a:p>
          <a:p>
            <a:pPr marL="273050" indent="177800">
              <a:buFont typeface="Wingdings" pitchFamily="2" charset="2"/>
              <a:buChar char="ü"/>
              <a:defRPr/>
            </a:pPr>
            <a:r>
              <a:rPr lang="fr-FR" dirty="0">
                <a:latin typeface="Arial" pitchFamily="34" charset="0"/>
                <a:cs typeface="Arial" pitchFamily="34" charset="0"/>
              </a:rPr>
              <a:t>seuil ou référence minimale, </a:t>
            </a:r>
          </a:p>
          <a:p>
            <a:pPr marL="273050" indent="177800">
              <a:buFont typeface="Wingdings" pitchFamily="2" charset="2"/>
              <a:buChar char="ü"/>
              <a:defRPr/>
            </a:pPr>
            <a:r>
              <a:rPr lang="fr-FR" dirty="0">
                <a:latin typeface="Arial" pitchFamily="34" charset="0"/>
                <a:cs typeface="Arial" pitchFamily="34" charset="0"/>
              </a:rPr>
              <a:t>amélioration continue, </a:t>
            </a:r>
          </a:p>
          <a:p>
            <a:pPr marL="273050" indent="177800">
              <a:buFont typeface="Wingdings" pitchFamily="2" charset="2"/>
              <a:buChar char="ü"/>
              <a:defRPr/>
            </a:pPr>
            <a:r>
              <a:rPr lang="fr-FR" dirty="0">
                <a:latin typeface="Arial" pitchFamily="34" charset="0"/>
                <a:cs typeface="Arial" pitchFamily="34" charset="0"/>
              </a:rPr>
              <a:t>bon rapport qualité/prix, etc.</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additive="base">
                                        <p:cTn id="12"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6">
                                            <p:txEl>
                                              <p:pRg st="0" end="0"/>
                                            </p:txEl>
                                          </p:spTgt>
                                        </p:tgtEl>
                                        <p:attrNameLst>
                                          <p:attrName>style.visibility</p:attrName>
                                        </p:attrNameLst>
                                      </p:cBhvr>
                                      <p:to>
                                        <p:strVal val="visible"/>
                                      </p:to>
                                    </p:set>
                                    <p:anim calcmode="lin" valueType="num">
                                      <p:cBhvr additive="base">
                                        <p:cTn id="18"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6">
                                            <p:txEl>
                                              <p:pRg st="0" end="0"/>
                                            </p:txEl>
                                          </p:spTgt>
                                        </p:tgtEl>
                                        <p:attrNameLst>
                                          <p:attrName>ppt_y</p:attrName>
                                        </p:attrNameLst>
                                      </p:cBhvr>
                                      <p:tavLst>
                                        <p:tav tm="0">
                                          <p:val>
                                            <p:strVal val="1+#ppt_h/2"/>
                                          </p:val>
                                        </p:tav>
                                        <p:tav tm="100000">
                                          <p:val>
                                            <p:strVal val="#ppt_y"/>
                                          </p:val>
                                        </p:tav>
                                      </p:tavLst>
                                    </p:anim>
                                  </p:childTnLst>
                                </p:cTn>
                              </p:par>
                              <p:par>
                                <p:cTn id="20" presetID="2" presetClass="entr" presetSubtype="4" fill="hold" grpId="0" nodeType="withEffect">
                                  <p:stCondLst>
                                    <p:cond delay="0"/>
                                  </p:stCondLst>
                                  <p:childTnLst>
                                    <p:set>
                                      <p:cBhvr>
                                        <p:cTn id="21" dur="1" fill="hold">
                                          <p:stCondLst>
                                            <p:cond delay="0"/>
                                          </p:stCondLst>
                                        </p:cTn>
                                        <p:tgtEl>
                                          <p:spTgt spid="6">
                                            <p:txEl>
                                              <p:pRg st="1" end="1"/>
                                            </p:txEl>
                                          </p:spTgt>
                                        </p:tgtEl>
                                        <p:attrNameLst>
                                          <p:attrName>style.visibility</p:attrName>
                                        </p:attrNameLst>
                                      </p:cBhvr>
                                      <p:to>
                                        <p:strVal val="visible"/>
                                      </p:to>
                                    </p:set>
                                    <p:anim calcmode="lin" valueType="num">
                                      <p:cBhvr additive="base">
                                        <p:cTn id="22"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7">
                                            <p:txEl>
                                              <p:pRg st="0" end="0"/>
                                            </p:txEl>
                                          </p:spTgt>
                                        </p:tgtEl>
                                        <p:attrNameLst>
                                          <p:attrName>style.visibility</p:attrName>
                                        </p:attrNameLst>
                                      </p:cBhvr>
                                      <p:to>
                                        <p:strVal val="visible"/>
                                      </p:to>
                                    </p:set>
                                    <p:anim calcmode="lin" valueType="num">
                                      <p:cBhvr additive="base">
                                        <p:cTn id="28"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nodeType="clickEffect">
                                  <p:stCondLst>
                                    <p:cond delay="0"/>
                                  </p:stCondLst>
                                  <p:childTnLst>
                                    <p:set>
                                      <p:cBhvr>
                                        <p:cTn id="33" dur="1" fill="hold">
                                          <p:stCondLst>
                                            <p:cond delay="0"/>
                                          </p:stCondLst>
                                        </p:cTn>
                                        <p:tgtEl>
                                          <p:spTgt spid="7">
                                            <p:txEl>
                                              <p:pRg st="1" end="1"/>
                                            </p:txEl>
                                          </p:spTgt>
                                        </p:tgtEl>
                                        <p:attrNameLst>
                                          <p:attrName>style.visibility</p:attrName>
                                        </p:attrNameLst>
                                      </p:cBhvr>
                                      <p:to>
                                        <p:strVal val="visible"/>
                                      </p:to>
                                    </p:set>
                                    <p:anim calcmode="lin" valueType="num">
                                      <p:cBhvr additive="base">
                                        <p:cTn id="34"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7">
                                            <p:txEl>
                                              <p:pRg st="2" end="2"/>
                                            </p:txEl>
                                          </p:spTgt>
                                        </p:tgtEl>
                                        <p:attrNameLst>
                                          <p:attrName>style.visibility</p:attrName>
                                        </p:attrNameLst>
                                      </p:cBhvr>
                                      <p:to>
                                        <p:strVal val="visible"/>
                                      </p:to>
                                    </p:set>
                                    <p:anim calcmode="lin" valueType="num">
                                      <p:cBhvr additive="base">
                                        <p:cTn id="40"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41"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4" fill="hold" nodeType="clickEffect">
                                  <p:stCondLst>
                                    <p:cond delay="0"/>
                                  </p:stCondLst>
                                  <p:childTnLst>
                                    <p:set>
                                      <p:cBhvr>
                                        <p:cTn id="45" dur="1" fill="hold">
                                          <p:stCondLst>
                                            <p:cond delay="0"/>
                                          </p:stCondLst>
                                        </p:cTn>
                                        <p:tgtEl>
                                          <p:spTgt spid="7">
                                            <p:txEl>
                                              <p:pRg st="3" end="3"/>
                                            </p:txEl>
                                          </p:spTgt>
                                        </p:tgtEl>
                                        <p:attrNameLst>
                                          <p:attrName>style.visibility</p:attrName>
                                        </p:attrNameLst>
                                      </p:cBhvr>
                                      <p:to>
                                        <p:strVal val="visible"/>
                                      </p:to>
                                    </p:set>
                                    <p:anim calcmode="lin" valueType="num">
                                      <p:cBhvr additive="base">
                                        <p:cTn id="46"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nodeType="clickEffect">
                                  <p:stCondLst>
                                    <p:cond delay="0"/>
                                  </p:stCondLst>
                                  <p:childTnLst>
                                    <p:set>
                                      <p:cBhvr>
                                        <p:cTn id="51" dur="1" fill="hold">
                                          <p:stCondLst>
                                            <p:cond delay="0"/>
                                          </p:stCondLst>
                                        </p:cTn>
                                        <p:tgtEl>
                                          <p:spTgt spid="7">
                                            <p:txEl>
                                              <p:pRg st="4" end="4"/>
                                            </p:txEl>
                                          </p:spTgt>
                                        </p:tgtEl>
                                        <p:attrNameLst>
                                          <p:attrName>style.visibility</p:attrName>
                                        </p:attrNameLst>
                                      </p:cBhvr>
                                      <p:to>
                                        <p:strVal val="visible"/>
                                      </p:to>
                                    </p:set>
                                    <p:anim calcmode="lin" valueType="num">
                                      <p:cBhvr additive="base">
                                        <p:cTn id="52" dur="500" fill="hold"/>
                                        <p:tgtEl>
                                          <p:spTgt spid="7">
                                            <p:txEl>
                                              <p:pRg st="4" end="4"/>
                                            </p:txEl>
                                          </p:spTgt>
                                        </p:tgtEl>
                                        <p:attrNameLst>
                                          <p:attrName>ppt_x</p:attrName>
                                        </p:attrNameLst>
                                      </p:cBhvr>
                                      <p:tavLst>
                                        <p:tav tm="0">
                                          <p:val>
                                            <p:strVal val="#ppt_x"/>
                                          </p:val>
                                        </p:tav>
                                        <p:tav tm="100000">
                                          <p:val>
                                            <p:strVal val="#ppt_x"/>
                                          </p:val>
                                        </p:tav>
                                      </p:tavLst>
                                    </p:anim>
                                    <p:anim calcmode="lin" valueType="num">
                                      <p:cBhvr additive="base">
                                        <p:cTn id="53" dur="500" fill="hold"/>
                                        <p:tgtEl>
                                          <p:spTgt spid="7">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2" presetClass="entr" presetSubtype="4" fill="hold" nodeType="clickEffect">
                                  <p:stCondLst>
                                    <p:cond delay="0"/>
                                  </p:stCondLst>
                                  <p:childTnLst>
                                    <p:set>
                                      <p:cBhvr>
                                        <p:cTn id="57" dur="1" fill="hold">
                                          <p:stCondLst>
                                            <p:cond delay="0"/>
                                          </p:stCondLst>
                                        </p:cTn>
                                        <p:tgtEl>
                                          <p:spTgt spid="7">
                                            <p:txEl>
                                              <p:pRg st="5" end="5"/>
                                            </p:txEl>
                                          </p:spTgt>
                                        </p:tgtEl>
                                        <p:attrNameLst>
                                          <p:attrName>style.visibility</p:attrName>
                                        </p:attrNameLst>
                                      </p:cBhvr>
                                      <p:to>
                                        <p:strVal val="visible"/>
                                      </p:to>
                                    </p:set>
                                    <p:anim calcmode="lin" valueType="num">
                                      <p:cBhvr additive="base">
                                        <p:cTn id="58"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59" dur="500" fill="hold"/>
                                        <p:tgtEl>
                                          <p:spTgt spid="7">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ntr" presetSubtype="4" fill="hold" nodeType="clickEffect">
                                  <p:stCondLst>
                                    <p:cond delay="0"/>
                                  </p:stCondLst>
                                  <p:childTnLst>
                                    <p:set>
                                      <p:cBhvr>
                                        <p:cTn id="63" dur="1" fill="hold">
                                          <p:stCondLst>
                                            <p:cond delay="0"/>
                                          </p:stCondLst>
                                        </p:cTn>
                                        <p:tgtEl>
                                          <p:spTgt spid="7">
                                            <p:txEl>
                                              <p:pRg st="6" end="6"/>
                                            </p:txEl>
                                          </p:spTgt>
                                        </p:tgtEl>
                                        <p:attrNameLst>
                                          <p:attrName>style.visibility</p:attrName>
                                        </p:attrNameLst>
                                      </p:cBhvr>
                                      <p:to>
                                        <p:strVal val="visible"/>
                                      </p:to>
                                    </p:set>
                                    <p:anim calcmode="lin" valueType="num">
                                      <p:cBhvr additive="base">
                                        <p:cTn id="64"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65" dur="500" fill="hold"/>
                                        <p:tgtEl>
                                          <p:spTgt spid="7">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4" fill="hold" nodeType="clickEffect">
                                  <p:stCondLst>
                                    <p:cond delay="0"/>
                                  </p:stCondLst>
                                  <p:childTnLst>
                                    <p:set>
                                      <p:cBhvr>
                                        <p:cTn id="69" dur="1" fill="hold">
                                          <p:stCondLst>
                                            <p:cond delay="0"/>
                                          </p:stCondLst>
                                        </p:cTn>
                                        <p:tgtEl>
                                          <p:spTgt spid="7">
                                            <p:txEl>
                                              <p:pRg st="7" end="7"/>
                                            </p:txEl>
                                          </p:spTgt>
                                        </p:tgtEl>
                                        <p:attrNameLst>
                                          <p:attrName>style.visibility</p:attrName>
                                        </p:attrNameLst>
                                      </p:cBhvr>
                                      <p:to>
                                        <p:strVal val="visible"/>
                                      </p:to>
                                    </p:set>
                                    <p:anim calcmode="lin" valueType="num">
                                      <p:cBhvr additive="base">
                                        <p:cTn id="70"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71"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4" fill="hold" nodeType="clickEffect">
                                  <p:stCondLst>
                                    <p:cond delay="0"/>
                                  </p:stCondLst>
                                  <p:childTnLst>
                                    <p:set>
                                      <p:cBhvr>
                                        <p:cTn id="75" dur="1" fill="hold">
                                          <p:stCondLst>
                                            <p:cond delay="0"/>
                                          </p:stCondLst>
                                        </p:cTn>
                                        <p:tgtEl>
                                          <p:spTgt spid="7">
                                            <p:txEl>
                                              <p:pRg st="8" end="8"/>
                                            </p:txEl>
                                          </p:spTgt>
                                        </p:tgtEl>
                                        <p:attrNameLst>
                                          <p:attrName>style.visibility</p:attrName>
                                        </p:attrNameLst>
                                      </p:cBhvr>
                                      <p:to>
                                        <p:strVal val="visible"/>
                                      </p:to>
                                    </p:set>
                                    <p:anim calcmode="lin" valueType="num">
                                      <p:cBhvr additive="base">
                                        <p:cTn id="76" dur="500" fill="hold"/>
                                        <p:tgtEl>
                                          <p:spTgt spid="7">
                                            <p:txEl>
                                              <p:pRg st="8" end="8"/>
                                            </p:txEl>
                                          </p:spTgt>
                                        </p:tgtEl>
                                        <p:attrNameLst>
                                          <p:attrName>ppt_x</p:attrName>
                                        </p:attrNameLst>
                                      </p:cBhvr>
                                      <p:tavLst>
                                        <p:tav tm="0">
                                          <p:val>
                                            <p:strVal val="#ppt_x"/>
                                          </p:val>
                                        </p:tav>
                                        <p:tav tm="100000">
                                          <p:val>
                                            <p:strVal val="#ppt_x"/>
                                          </p:val>
                                        </p:tav>
                                      </p:tavLst>
                                    </p:anim>
                                    <p:anim calcmode="lin" valueType="num">
                                      <p:cBhvr additive="base">
                                        <p:cTn id="77" dur="500" fill="hold"/>
                                        <p:tgtEl>
                                          <p:spTgt spid="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allAtOnce"/>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Espace réservé du numéro de diapositive 17"/>
          <p:cNvSpPr>
            <a:spLocks noGrp="1"/>
          </p:cNvSpPr>
          <p:nvPr>
            <p:ph type="sldNum" sz="quarter" idx="12"/>
          </p:nvPr>
        </p:nvSpPr>
        <p:spPr/>
        <p:txBody>
          <a:bodyPr/>
          <a:lstStyle/>
          <a:p>
            <a:pPr>
              <a:defRPr/>
            </a:pPr>
            <a:fld id="{B445BE76-5876-46B1-8BD2-87F482DB52D9}" type="slidenum">
              <a:rPr lang="fr-FR"/>
              <a:pPr>
                <a:defRPr/>
              </a:pPr>
              <a:t>35</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6C3507A3-001C-4347-9D91-99836E5FA1DD}"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35</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Rectangle 4"/>
          <p:cNvSpPr/>
          <p:nvPr/>
        </p:nvSpPr>
        <p:spPr>
          <a:xfrm>
            <a:off x="214313" y="863600"/>
            <a:ext cx="8713787" cy="1016000"/>
          </a:xfrm>
          <a:prstGeom prst="rect">
            <a:avLst/>
          </a:prstGeom>
        </p:spPr>
        <p:txBody>
          <a:bodyPr>
            <a:spAutoFit/>
          </a:bodyPr>
          <a:lstStyle/>
          <a:p>
            <a:pPr>
              <a:defRPr/>
            </a:pPr>
            <a:r>
              <a:rPr lang="fr-FR" dirty="0">
                <a:latin typeface="+mn-lt"/>
              </a:rPr>
              <a:t>la définition qui semble la plus communément adoptée aujourd’hui est celle de «</a:t>
            </a:r>
            <a:r>
              <a:rPr lang="fr-FR" b="1" dirty="0">
                <a:latin typeface="+mn-lt"/>
              </a:rPr>
              <a:t>l ‘adaptation aux objectifs</a:t>
            </a:r>
            <a:r>
              <a:rPr lang="fr-FR" dirty="0">
                <a:latin typeface="+mn-lt"/>
              </a:rPr>
              <a:t>» (</a:t>
            </a:r>
            <a:r>
              <a:rPr lang="fr-FR" u="sng" dirty="0"/>
              <a:t>réalisation des objectifs</a:t>
            </a:r>
            <a:r>
              <a:rPr lang="fr-FR" dirty="0"/>
              <a:t> fixés au départ par l’établissement)</a:t>
            </a:r>
            <a:r>
              <a:rPr lang="fr-FR" dirty="0">
                <a:latin typeface="+mn-lt"/>
              </a:rPr>
              <a:t>. </a:t>
            </a:r>
          </a:p>
        </p:txBody>
      </p:sp>
      <p:sp>
        <p:nvSpPr>
          <p:cNvPr id="7" name="Rectangle 6"/>
          <p:cNvSpPr/>
          <p:nvPr/>
        </p:nvSpPr>
        <p:spPr>
          <a:xfrm>
            <a:off x="214313" y="2143125"/>
            <a:ext cx="6461125" cy="461963"/>
          </a:xfrm>
          <a:prstGeom prst="rect">
            <a:avLst/>
          </a:prstGeom>
        </p:spPr>
        <p:txBody>
          <a:bodyPr>
            <a:spAutoFit/>
          </a:bodyPr>
          <a:lstStyle/>
          <a:p>
            <a:pPr>
              <a:defRPr/>
            </a:pPr>
            <a:r>
              <a:rPr lang="fr-FR" b="1" dirty="0">
                <a:latin typeface="+mn-lt"/>
              </a:rPr>
              <a:t> 1.2 -  </a:t>
            </a:r>
            <a:r>
              <a:rPr lang="fr-FR" sz="2400" b="1" dirty="0">
                <a:latin typeface="Arial" pitchFamily="34" charset="0"/>
                <a:cs typeface="Arial" pitchFamily="34" charset="0"/>
              </a:rPr>
              <a:t>Qu’est-ce que « l’assurance qualité » ?</a:t>
            </a:r>
            <a:endParaRPr lang="fr-FR" sz="2400" dirty="0">
              <a:latin typeface="Arial" pitchFamily="34" charset="0"/>
              <a:cs typeface="Arial" pitchFamily="34" charset="0"/>
            </a:endParaRPr>
          </a:p>
        </p:txBody>
      </p:sp>
      <p:sp>
        <p:nvSpPr>
          <p:cNvPr id="8" name="Rectangle 7"/>
          <p:cNvSpPr>
            <a:spLocks noChangeArrowheads="1"/>
          </p:cNvSpPr>
          <p:nvPr/>
        </p:nvSpPr>
        <p:spPr bwMode="auto">
          <a:xfrm>
            <a:off x="142875" y="2714625"/>
            <a:ext cx="8566150" cy="1016000"/>
          </a:xfrm>
          <a:prstGeom prst="rect">
            <a:avLst/>
          </a:prstGeom>
          <a:noFill/>
          <a:ln w="9525">
            <a:noFill/>
            <a:miter lim="800000"/>
            <a:headEnd/>
            <a:tailEnd/>
          </a:ln>
        </p:spPr>
        <p:txBody>
          <a:bodyPr>
            <a:spAutoFit/>
          </a:bodyPr>
          <a:lstStyle/>
          <a:p>
            <a:r>
              <a:rPr lang="fr-FR"/>
              <a:t>L’expression « assurance-qualité » vise les </a:t>
            </a:r>
            <a:r>
              <a:rPr lang="fr-FR" u="sng"/>
              <a:t>stratégies</a:t>
            </a:r>
            <a:r>
              <a:rPr lang="fr-FR"/>
              <a:t>, les </a:t>
            </a:r>
            <a:r>
              <a:rPr lang="fr-FR" u="sng"/>
              <a:t>procédures</a:t>
            </a:r>
            <a:r>
              <a:rPr lang="fr-FR"/>
              <a:t>, les </a:t>
            </a:r>
            <a:r>
              <a:rPr lang="fr-FR" u="sng"/>
              <a:t>actions</a:t>
            </a:r>
            <a:r>
              <a:rPr lang="fr-FR"/>
              <a:t> et les </a:t>
            </a:r>
            <a:r>
              <a:rPr lang="fr-FR" u="sng"/>
              <a:t>attitudes</a:t>
            </a:r>
            <a:r>
              <a:rPr lang="fr-FR"/>
              <a:t> nécessaires pour </a:t>
            </a:r>
            <a:r>
              <a:rPr lang="fr-FR" u="sng"/>
              <a:t>garantir</a:t>
            </a:r>
            <a:r>
              <a:rPr lang="fr-FR"/>
              <a:t> un maintien et une </a:t>
            </a:r>
            <a:r>
              <a:rPr lang="fr-FR" u="sng"/>
              <a:t>amélioration</a:t>
            </a:r>
            <a:r>
              <a:rPr lang="fr-FR"/>
              <a:t> de la qualité.</a:t>
            </a:r>
            <a:endParaRPr lang="fr-FR" b="1"/>
          </a:p>
        </p:txBody>
      </p:sp>
      <p:sp>
        <p:nvSpPr>
          <p:cNvPr id="9" name="Rectangle 8"/>
          <p:cNvSpPr>
            <a:spLocks noChangeArrowheads="1"/>
          </p:cNvSpPr>
          <p:nvPr/>
        </p:nvSpPr>
        <p:spPr bwMode="auto">
          <a:xfrm>
            <a:off x="142875" y="3929063"/>
            <a:ext cx="8858250" cy="1631950"/>
          </a:xfrm>
          <a:prstGeom prst="rect">
            <a:avLst/>
          </a:prstGeom>
          <a:noFill/>
          <a:ln w="9525">
            <a:noFill/>
            <a:miter lim="800000"/>
            <a:headEnd/>
            <a:tailEnd/>
          </a:ln>
        </p:spPr>
        <p:txBody>
          <a:bodyPr>
            <a:spAutoFit/>
          </a:bodyPr>
          <a:lstStyle/>
          <a:p>
            <a:r>
              <a:rPr lang="fr-FR" b="1"/>
              <a:t>Un « système d’assurance qualité »</a:t>
            </a:r>
            <a:r>
              <a:rPr lang="fr-FR"/>
              <a:t> est un ensemble d’élémentsmis en place par une institution dans le but de lui permettre de </a:t>
            </a:r>
            <a:r>
              <a:rPr lang="fr-FR" u="sng"/>
              <a:t>confirmer à elle même et d’autres</a:t>
            </a:r>
            <a:r>
              <a:rPr lang="fr-FR"/>
              <a:t> concernés que les </a:t>
            </a:r>
            <a:r>
              <a:rPr lang="fr-FR" u="sng"/>
              <a:t>conditions nécessaires</a:t>
            </a:r>
            <a:r>
              <a:rPr lang="fr-FR"/>
              <a:t> ont été mises en place pour que les étudiants puissent atteindre les standards que l’institution s’étaient fixés.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5B40B747-C76A-4572-8412-9B6E237762BF}" type="slidenum">
              <a:rPr lang="fr-FR"/>
              <a:pPr>
                <a:defRPr/>
              </a:pPr>
              <a:t>36</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9D252CE4-707B-4B71-9D65-D187DD84AC9D}"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36</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357188" y="642938"/>
            <a:ext cx="8569325" cy="2000250"/>
          </a:xfrm>
          <a:prstGeom prst="rect">
            <a:avLst/>
          </a:prstGeom>
        </p:spPr>
        <p:txBody>
          <a:bodyPr>
            <a:spAutoFit/>
          </a:bodyPr>
          <a:lstStyle/>
          <a:p>
            <a:pPr>
              <a:defRPr/>
            </a:pPr>
            <a:r>
              <a:rPr lang="fr-FR" sz="2400" b="1" dirty="0">
                <a:latin typeface="Arial" pitchFamily="34" charset="0"/>
                <a:cs typeface="Arial" pitchFamily="34" charset="0"/>
              </a:rPr>
              <a:t>2 - Approches de la qualité : </a:t>
            </a:r>
            <a:endParaRPr lang="fr-FR" sz="2400" dirty="0">
              <a:latin typeface="Arial" pitchFamily="34" charset="0"/>
              <a:cs typeface="Arial" pitchFamily="34" charset="0"/>
            </a:endParaRPr>
          </a:p>
          <a:p>
            <a:pPr>
              <a:defRPr/>
            </a:pPr>
            <a:r>
              <a:rPr lang="fr-FR" dirty="0">
                <a:latin typeface="+mn-lt"/>
              </a:rPr>
              <a:t>Un système d’assurance qualité peut s’appuyer sur une ou plusieurs méthodes (ou approches), telles que : </a:t>
            </a:r>
          </a:p>
          <a:p>
            <a:pPr marL="273050" indent="82550">
              <a:buFont typeface="Wingdings" pitchFamily="2" charset="2"/>
              <a:buChar char="ü"/>
              <a:defRPr/>
            </a:pPr>
            <a:r>
              <a:rPr lang="fr-FR" dirty="0">
                <a:latin typeface="+mn-lt"/>
              </a:rPr>
              <a:t>-l’audit sur la qualité ;</a:t>
            </a:r>
          </a:p>
          <a:p>
            <a:pPr marL="273050" indent="82550">
              <a:buFont typeface="Wingdings" pitchFamily="2" charset="2"/>
              <a:buChar char="ü"/>
              <a:defRPr/>
            </a:pPr>
            <a:r>
              <a:rPr lang="fr-FR" dirty="0">
                <a:latin typeface="+mn-lt"/>
              </a:rPr>
              <a:t>-l’évaluation ;</a:t>
            </a:r>
          </a:p>
          <a:p>
            <a:pPr marL="273050" indent="82550">
              <a:buFont typeface="Wingdings" pitchFamily="2" charset="2"/>
              <a:buChar char="ü"/>
              <a:defRPr/>
            </a:pPr>
            <a:r>
              <a:rPr lang="fr-FR" dirty="0">
                <a:latin typeface="+mn-lt"/>
              </a:rPr>
              <a:t>- l’accréditation.</a:t>
            </a:r>
          </a:p>
        </p:txBody>
      </p:sp>
      <p:sp>
        <p:nvSpPr>
          <p:cNvPr id="4" name="Rectangle 3"/>
          <p:cNvSpPr/>
          <p:nvPr/>
        </p:nvSpPr>
        <p:spPr>
          <a:xfrm>
            <a:off x="179388" y="2786063"/>
            <a:ext cx="8964612" cy="2770187"/>
          </a:xfrm>
          <a:prstGeom prst="rect">
            <a:avLst/>
          </a:prstGeom>
        </p:spPr>
        <p:txBody>
          <a:bodyPr>
            <a:spAutoFit/>
          </a:bodyPr>
          <a:lstStyle/>
          <a:p>
            <a:pPr>
              <a:spcBef>
                <a:spcPts val="1200"/>
              </a:spcBef>
              <a:defRPr/>
            </a:pPr>
            <a:r>
              <a:rPr lang="fr-FR" dirty="0">
                <a:latin typeface="+mn-lt"/>
              </a:rPr>
              <a:t> </a:t>
            </a:r>
            <a:r>
              <a:rPr lang="fr-FR" sz="2400" dirty="0">
                <a:latin typeface="Arial" pitchFamily="34" charset="0"/>
                <a:cs typeface="Arial" pitchFamily="34" charset="0"/>
              </a:rPr>
              <a:t>2.1- L’audit sur la qualité :</a:t>
            </a:r>
          </a:p>
          <a:p>
            <a:pPr>
              <a:spcBef>
                <a:spcPts val="1200"/>
              </a:spcBef>
              <a:defRPr/>
            </a:pPr>
            <a:r>
              <a:rPr lang="fr-FR" dirty="0">
                <a:latin typeface="+mn-lt"/>
              </a:rPr>
              <a:t>L’audit sur la qualité vérifie si les intentions déclarées (ou implicites) d’un établissement correspondent bien à la réalité.</a:t>
            </a:r>
          </a:p>
          <a:p>
            <a:pPr>
              <a:defRPr/>
            </a:pPr>
            <a:r>
              <a:rPr lang="fr-FR" dirty="0">
                <a:latin typeface="+mn-lt"/>
              </a:rPr>
              <a:t>il est aussi considéré comme un processus à trois volets au cours duquel on vérifie : </a:t>
            </a:r>
          </a:p>
          <a:p>
            <a:pPr>
              <a:buFont typeface="Wingdings" pitchFamily="2" charset="2"/>
              <a:buChar char="ü"/>
              <a:defRPr/>
            </a:pPr>
            <a:r>
              <a:rPr lang="fr-FR" dirty="0">
                <a:latin typeface="+mn-lt"/>
              </a:rPr>
              <a:t>Si les procédures de qualité sont adaptées aux objectifs déclarés (</a:t>
            </a:r>
            <a:r>
              <a:rPr lang="fr-FR" u="sng" dirty="0">
                <a:latin typeface="+mn-lt"/>
              </a:rPr>
              <a:t>pertinence</a:t>
            </a:r>
            <a:r>
              <a:rPr lang="fr-FR" dirty="0">
                <a:latin typeface="+mn-lt"/>
              </a:rPr>
              <a:t>) ;</a:t>
            </a:r>
          </a:p>
          <a:p>
            <a:pPr>
              <a:buFont typeface="Wingdings" pitchFamily="2" charset="2"/>
              <a:buChar char="ü"/>
              <a:defRPr/>
            </a:pPr>
            <a:r>
              <a:rPr lang="fr-FR" dirty="0">
                <a:latin typeface="+mn-lt"/>
              </a:rPr>
              <a:t>Si les activités effectivement menées sont conformes au projet (</a:t>
            </a:r>
            <a:r>
              <a:rPr lang="fr-FR" u="sng" dirty="0">
                <a:latin typeface="+mn-lt"/>
              </a:rPr>
              <a:t>conformité</a:t>
            </a:r>
            <a:r>
              <a:rPr lang="fr-FR" dirty="0">
                <a:latin typeface="+mn-lt"/>
              </a:rPr>
              <a:t>) ;</a:t>
            </a:r>
          </a:p>
          <a:p>
            <a:pPr>
              <a:buFont typeface="Wingdings" pitchFamily="2" charset="2"/>
              <a:buChar char="ü"/>
              <a:defRPr/>
            </a:pPr>
            <a:r>
              <a:rPr lang="fr-FR" dirty="0">
                <a:latin typeface="+mn-lt"/>
              </a:rPr>
              <a:t>Si ces activités sont efficaces par rapport aux objectifs déclarés (</a:t>
            </a:r>
            <a:r>
              <a:rPr lang="fr-FR" u="sng" dirty="0">
                <a:latin typeface="+mn-lt"/>
              </a:rPr>
              <a:t>efficacité</a:t>
            </a:r>
            <a:r>
              <a:rPr lang="fr-FR" dirty="0">
                <a:latin typeface="+mn-lt"/>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4">
                                            <p:txEl>
                                              <p:pRg st="0" end="0"/>
                                            </p:txEl>
                                          </p:spTgt>
                                        </p:tgtEl>
                                        <p:attrNameLst>
                                          <p:attrName>style.visibility</p:attrName>
                                        </p:attrNameLst>
                                      </p:cBhvr>
                                      <p:to>
                                        <p:strVal val="visible"/>
                                      </p:to>
                                    </p:set>
                                    <p:anim calcmode="lin" valueType="num">
                                      <p:cBhvr additive="base">
                                        <p:cTn id="2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4">
                                            <p:txEl>
                                              <p:pRg st="1" end="1"/>
                                            </p:txEl>
                                          </p:spTgt>
                                        </p:tgtEl>
                                        <p:attrNameLst>
                                          <p:attrName>style.visibility</p:attrName>
                                        </p:attrNameLst>
                                      </p:cBhvr>
                                      <p:to>
                                        <p:strVal val="visible"/>
                                      </p:to>
                                    </p:set>
                                    <p:anim calcmode="lin" valueType="num">
                                      <p:cBhvr additive="base">
                                        <p:cTn id="35"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P spid="4" grpId="0" build="allAtOnce"/>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AE337046-03FF-48D5-B71C-08C20DF2C04C}" type="slidenum">
              <a:rPr lang="fr-FR"/>
              <a:pPr>
                <a:defRPr/>
              </a:pPr>
              <a:t>37</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5B9C3531-8534-4CB5-9923-0F5CFAA20BE6}"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37</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a:spLocks noChangeArrowheads="1"/>
          </p:cNvSpPr>
          <p:nvPr/>
        </p:nvSpPr>
        <p:spPr bwMode="auto">
          <a:xfrm>
            <a:off x="428625" y="571500"/>
            <a:ext cx="2933700" cy="461963"/>
          </a:xfrm>
          <a:prstGeom prst="rect">
            <a:avLst/>
          </a:prstGeom>
          <a:noFill/>
          <a:ln w="9525">
            <a:noFill/>
            <a:miter lim="800000"/>
            <a:headEnd/>
            <a:tailEnd/>
          </a:ln>
        </p:spPr>
        <p:txBody>
          <a:bodyPr wrap="none">
            <a:spAutoFit/>
          </a:bodyPr>
          <a:lstStyle/>
          <a:p>
            <a:r>
              <a:rPr lang="fr-FR" sz="2400" b="1"/>
              <a:t> 2.2 - L’évaluation :</a:t>
            </a:r>
            <a:endParaRPr lang="fr-FR" sz="2400"/>
          </a:p>
        </p:txBody>
      </p:sp>
      <p:sp>
        <p:nvSpPr>
          <p:cNvPr id="4" name="Rectangle 3"/>
          <p:cNvSpPr/>
          <p:nvPr/>
        </p:nvSpPr>
        <p:spPr>
          <a:xfrm>
            <a:off x="214313" y="1000125"/>
            <a:ext cx="8713787" cy="1323975"/>
          </a:xfrm>
          <a:prstGeom prst="rect">
            <a:avLst/>
          </a:prstGeom>
        </p:spPr>
        <p:txBody>
          <a:bodyPr>
            <a:spAutoFit/>
          </a:bodyPr>
          <a:lstStyle/>
          <a:p>
            <a:pPr>
              <a:defRPr/>
            </a:pPr>
            <a:r>
              <a:rPr lang="fr-FR" dirty="0">
                <a:latin typeface="+mn-lt"/>
              </a:rPr>
              <a:t>L’évaluation peut être considérée comme une opération qui débouche sur l’attribution d’une note, exprimée par un chiffre (1 à 4 par exemple), par une lettre (A à F par exemple) ou par une appréciation (excellent, bien, assez bien, par exemple). </a:t>
            </a:r>
          </a:p>
        </p:txBody>
      </p:sp>
      <p:sp>
        <p:nvSpPr>
          <p:cNvPr id="5" name="Rectangle 4"/>
          <p:cNvSpPr/>
          <p:nvPr/>
        </p:nvSpPr>
        <p:spPr>
          <a:xfrm>
            <a:off x="214313" y="2357438"/>
            <a:ext cx="8770937" cy="2216150"/>
          </a:xfrm>
          <a:prstGeom prst="rect">
            <a:avLst/>
          </a:prstGeom>
        </p:spPr>
        <p:txBody>
          <a:bodyPr>
            <a:spAutoFit/>
          </a:bodyPr>
          <a:lstStyle/>
          <a:p>
            <a:pPr>
              <a:spcAft>
                <a:spcPts val="1200"/>
              </a:spcAft>
              <a:defRPr/>
            </a:pPr>
            <a:r>
              <a:rPr lang="fr-FR" dirty="0">
                <a:latin typeface="+mn-lt"/>
              </a:rPr>
              <a:t>Elle peut être assurée soit par une agence gouvernementale soit par une association non gouvernementale au sein même des établissements (ex. Comité des présidents/des recteurs). Elle peut être assurée aussi par un organisme indépendant. </a:t>
            </a:r>
          </a:p>
          <a:p>
            <a:pPr>
              <a:defRPr/>
            </a:pPr>
            <a:r>
              <a:rPr lang="fr-FR" sz="2400" dirty="0">
                <a:latin typeface="+mn-lt"/>
              </a:rPr>
              <a:t>La différence essentielle entre l’</a:t>
            </a:r>
            <a:r>
              <a:rPr lang="fr-FR" sz="2400" b="1" dirty="0">
                <a:latin typeface="+mn-lt"/>
              </a:rPr>
              <a:t>audit</a:t>
            </a:r>
            <a:r>
              <a:rPr lang="fr-FR" sz="2400" dirty="0">
                <a:latin typeface="+mn-lt"/>
              </a:rPr>
              <a:t> et l’</a:t>
            </a:r>
            <a:r>
              <a:rPr lang="fr-FR" sz="2400" b="1" dirty="0">
                <a:latin typeface="+mn-lt"/>
              </a:rPr>
              <a:t>évaluation</a:t>
            </a:r>
            <a:r>
              <a:rPr lang="fr-FR" sz="2400" dirty="0">
                <a:latin typeface="+mn-lt"/>
              </a:rPr>
              <a:t> se situe au niveau des résultats :</a:t>
            </a:r>
            <a:r>
              <a:rPr lang="fr-FR" sz="2400" b="1" dirty="0">
                <a:latin typeface="+mn-lt"/>
              </a:rPr>
              <a:t> </a:t>
            </a:r>
            <a:endParaRPr lang="fr-FR" sz="2400" dirty="0">
              <a:latin typeface="+mn-lt"/>
            </a:endParaRPr>
          </a:p>
        </p:txBody>
      </p:sp>
      <p:sp>
        <p:nvSpPr>
          <p:cNvPr id="6" name="Rectangle 5"/>
          <p:cNvSpPr/>
          <p:nvPr/>
        </p:nvSpPr>
        <p:spPr>
          <a:xfrm>
            <a:off x="142875" y="4503738"/>
            <a:ext cx="8839200" cy="2308225"/>
          </a:xfrm>
          <a:prstGeom prst="rect">
            <a:avLst/>
          </a:prstGeom>
        </p:spPr>
        <p:txBody>
          <a:bodyPr>
            <a:spAutoFit/>
          </a:bodyPr>
          <a:lstStyle/>
          <a:p>
            <a:pPr>
              <a:buFont typeface="Wingdings" pitchFamily="2" charset="2"/>
              <a:buChar char="Ø"/>
              <a:defRPr/>
            </a:pPr>
            <a:r>
              <a:rPr lang="fr-FR" sz="1800" b="1" dirty="0">
                <a:latin typeface="+mn-lt"/>
              </a:rPr>
              <a:t>l’audit</a:t>
            </a:r>
            <a:r>
              <a:rPr lang="fr-FR" sz="1800" dirty="0">
                <a:latin typeface="+mn-lt"/>
              </a:rPr>
              <a:t> donne une </a:t>
            </a:r>
            <a:r>
              <a:rPr lang="fr-FR" sz="1800" u="sng" dirty="0">
                <a:latin typeface="+mn-lt"/>
              </a:rPr>
              <a:t>description des résultats</a:t>
            </a:r>
            <a:r>
              <a:rPr lang="fr-FR" sz="1800" dirty="0">
                <a:latin typeface="+mn-lt"/>
              </a:rPr>
              <a:t> de l’enquête. L’audit n’a pour objet l’évaluation de la qualité et des performances en tant que telles mais il permet de s’assurer que les mécanismes et les procédures sont appropriés et bien appliqués. Cette méthode sert à évaluer les forces et les faiblesses du mécanisme d’assurance qualité adopté l’établissement d’enseignement supérieur.</a:t>
            </a:r>
          </a:p>
          <a:p>
            <a:pPr>
              <a:buFont typeface="Wingdings" pitchFamily="2" charset="2"/>
              <a:buChar char="Ø"/>
              <a:defRPr/>
            </a:pPr>
            <a:r>
              <a:rPr lang="fr-FR" sz="1800" dirty="0">
                <a:latin typeface="+mn-lt"/>
              </a:rPr>
              <a:t>mais </a:t>
            </a:r>
            <a:r>
              <a:rPr lang="fr-FR" sz="1800" b="1" dirty="0">
                <a:latin typeface="+mn-lt"/>
              </a:rPr>
              <a:t>l’évaluation</a:t>
            </a:r>
            <a:r>
              <a:rPr lang="fr-FR" sz="1800" dirty="0">
                <a:latin typeface="+mn-lt"/>
              </a:rPr>
              <a:t> donne une note à ces résultats. </a:t>
            </a:r>
          </a:p>
          <a:p>
            <a:pPr>
              <a:buFont typeface="Wingdings" pitchFamily="2" charset="2"/>
              <a:buChar char="Ø"/>
              <a:defRPr/>
            </a:pPr>
            <a:r>
              <a:rPr lang="fr-FR" sz="1800" dirty="0">
                <a:latin typeface="+mn-lt"/>
              </a:rPr>
              <a:t>Cependant, le processus d’enquête est le même, dans la mesure où on cherche dans les deux cas à vérifier les résultats par rapport aux objectifs.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additive="base">
                                        <p:cTn id="2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6">
                                            <p:txEl>
                                              <p:pRg st="0" end="0"/>
                                            </p:txEl>
                                          </p:spTgt>
                                        </p:tgtEl>
                                        <p:attrNameLst>
                                          <p:attrName>style.visibility</p:attrName>
                                        </p:attrNameLst>
                                      </p:cBhvr>
                                      <p:to>
                                        <p:strVal val="visible"/>
                                      </p:to>
                                    </p:set>
                                    <p:anim calcmode="lin" valueType="num">
                                      <p:cBhvr additive="base">
                                        <p:cTn id="2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 presetClass="entr" presetSubtype="4" fill="hold" nodeType="clickEffect">
                                  <p:stCondLst>
                                    <p:cond delay="0"/>
                                  </p:stCondLst>
                                  <p:childTnLst>
                                    <p:set>
                                      <p:cBhvr>
                                        <p:cTn id="34" dur="1" fill="hold">
                                          <p:stCondLst>
                                            <p:cond delay="0"/>
                                          </p:stCondLst>
                                        </p:cTn>
                                        <p:tgtEl>
                                          <p:spTgt spid="6">
                                            <p:txEl>
                                              <p:pRg st="1" end="1"/>
                                            </p:txEl>
                                          </p:spTgt>
                                        </p:tgtEl>
                                        <p:attrNameLst>
                                          <p:attrName>style.visibility</p:attrName>
                                        </p:attrNameLst>
                                      </p:cBhvr>
                                      <p:to>
                                        <p:strVal val="visible"/>
                                      </p:to>
                                    </p:set>
                                    <p:anim calcmode="lin" valueType="num">
                                      <p:cBhvr additive="base">
                                        <p:cTn id="35"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7" fill="hold" nodeType="clickPar">
                      <p:stCondLst>
                        <p:cond delay="indefinite"/>
                      </p:stCondLst>
                      <p:childTnLst>
                        <p:par>
                          <p:cTn id="38" fill="hold" nodeType="withGroup">
                            <p:stCondLst>
                              <p:cond delay="0"/>
                            </p:stCondLst>
                            <p:childTnLst>
                              <p:par>
                                <p:cTn id="39" presetID="2" presetClass="entr" presetSubtype="4" fill="hold" nodeType="clickEffect">
                                  <p:stCondLst>
                                    <p:cond delay="0"/>
                                  </p:stCondLst>
                                  <p:childTnLst>
                                    <p:set>
                                      <p:cBhvr>
                                        <p:cTn id="40" dur="1" fill="hold">
                                          <p:stCondLst>
                                            <p:cond delay="0"/>
                                          </p:stCondLst>
                                        </p:cTn>
                                        <p:tgtEl>
                                          <p:spTgt spid="6">
                                            <p:txEl>
                                              <p:pRg st="2" end="2"/>
                                            </p:txEl>
                                          </p:spTgt>
                                        </p:tgtEl>
                                        <p:attrNameLst>
                                          <p:attrName>style.visibility</p:attrName>
                                        </p:attrNameLst>
                                      </p:cBhvr>
                                      <p:to>
                                        <p:strVal val="visible"/>
                                      </p:to>
                                    </p:set>
                                    <p:anim calcmode="lin" valueType="num">
                                      <p:cBhvr additive="base">
                                        <p:cTn id="41"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416A3694-22F4-4C76-A571-3CCB57B74D82}" type="slidenum">
              <a:rPr lang="fr-FR"/>
              <a:pPr>
                <a:defRPr/>
              </a:pPr>
              <a:t>38</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329CB52E-8165-4326-A9C7-3031422D7564}"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38</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214313" y="1500188"/>
            <a:ext cx="8569325" cy="2246312"/>
          </a:xfrm>
          <a:prstGeom prst="rect">
            <a:avLst/>
          </a:prstGeom>
        </p:spPr>
        <p:txBody>
          <a:bodyPr>
            <a:spAutoFit/>
          </a:bodyPr>
          <a:lstStyle/>
          <a:p>
            <a:pPr>
              <a:defRPr/>
            </a:pPr>
            <a:r>
              <a:rPr lang="fr-FR" dirty="0">
                <a:latin typeface="+mn-lt"/>
              </a:rPr>
              <a:t>Dans l’accréditation, il s’agit de vérifier si l’établissement mérite d’accéder à tel ou tel statut. La question posée ici est : </a:t>
            </a:r>
          </a:p>
          <a:p>
            <a:pPr>
              <a:defRPr/>
            </a:pPr>
            <a:r>
              <a:rPr lang="fr-FR" dirty="0">
                <a:latin typeface="+mn-lt"/>
              </a:rPr>
              <a:t>Avez-vous le niveau suffisant (à tous égards) pour qu’on vous </a:t>
            </a:r>
            <a:r>
              <a:rPr lang="fr-FR" u="sng" dirty="0">
                <a:latin typeface="+mn-lt"/>
              </a:rPr>
              <a:t>autorise</a:t>
            </a:r>
            <a:r>
              <a:rPr lang="fr-FR" dirty="0">
                <a:latin typeface="+mn-lt"/>
              </a:rPr>
              <a:t> à fonctionner ? Donc, méritez-vous l’agrément ? C’est-à-dire le classement dans telle ou telle catégorie ?</a:t>
            </a:r>
          </a:p>
          <a:p>
            <a:pPr>
              <a:defRPr/>
            </a:pPr>
            <a:r>
              <a:rPr lang="fr-FR" dirty="0">
                <a:latin typeface="+mn-lt"/>
              </a:rPr>
              <a:t>L’accréditation débouche en principe sur une </a:t>
            </a:r>
            <a:r>
              <a:rPr lang="fr-FR" u="sng" dirty="0">
                <a:latin typeface="+mn-lt"/>
              </a:rPr>
              <a:t>décision de type oui/non</a:t>
            </a:r>
            <a:r>
              <a:rPr lang="fr-FR" dirty="0">
                <a:latin typeface="+mn-lt"/>
              </a:rPr>
              <a:t>  ou, </a:t>
            </a:r>
            <a:r>
              <a:rPr lang="fr-FR" u="sng" dirty="0">
                <a:latin typeface="+mn-lt"/>
              </a:rPr>
              <a:t>admis / refusé.</a:t>
            </a:r>
            <a:r>
              <a:rPr lang="fr-FR" dirty="0">
                <a:latin typeface="+mn-lt"/>
              </a:rPr>
              <a:t> </a:t>
            </a:r>
          </a:p>
        </p:txBody>
      </p:sp>
      <p:sp>
        <p:nvSpPr>
          <p:cNvPr id="4" name="Rectangle 3"/>
          <p:cNvSpPr>
            <a:spLocks noChangeArrowheads="1"/>
          </p:cNvSpPr>
          <p:nvPr/>
        </p:nvSpPr>
        <p:spPr bwMode="auto">
          <a:xfrm>
            <a:off x="357188" y="785813"/>
            <a:ext cx="3295650" cy="461962"/>
          </a:xfrm>
          <a:prstGeom prst="rect">
            <a:avLst/>
          </a:prstGeom>
          <a:noFill/>
          <a:ln w="9525">
            <a:noFill/>
            <a:miter lim="800000"/>
            <a:headEnd/>
            <a:tailEnd/>
          </a:ln>
        </p:spPr>
        <p:txBody>
          <a:bodyPr wrap="none">
            <a:spAutoFit/>
          </a:bodyPr>
          <a:lstStyle/>
          <a:p>
            <a:r>
              <a:rPr lang="fr-FR" sz="2400" b="1"/>
              <a:t>2.3 - L’Accréditation :</a:t>
            </a:r>
            <a:endParaRPr lang="fr-FR" sz="2400"/>
          </a:p>
        </p:txBody>
      </p:sp>
      <p:sp>
        <p:nvSpPr>
          <p:cNvPr id="5" name="Rectangle 4"/>
          <p:cNvSpPr/>
          <p:nvPr/>
        </p:nvSpPr>
        <p:spPr>
          <a:xfrm>
            <a:off x="285750" y="4357688"/>
            <a:ext cx="8569325" cy="1631950"/>
          </a:xfrm>
          <a:prstGeom prst="rect">
            <a:avLst/>
          </a:prstGeom>
        </p:spPr>
        <p:txBody>
          <a:bodyPr>
            <a:spAutoFit/>
          </a:bodyPr>
          <a:lstStyle/>
          <a:p>
            <a:pPr>
              <a:defRPr/>
            </a:pPr>
            <a:r>
              <a:rPr lang="fr-FR" b="1" dirty="0">
                <a:latin typeface="+mn-lt"/>
              </a:rPr>
              <a:t>Remarque</a:t>
            </a:r>
            <a:r>
              <a:rPr lang="fr-FR" dirty="0">
                <a:latin typeface="+mn-lt"/>
              </a:rPr>
              <a:t> : L’évaluation et l’accréditation se traduisent toutes les deux par une </a:t>
            </a:r>
            <a:r>
              <a:rPr lang="fr-FR" b="1" dirty="0">
                <a:latin typeface="+mn-lt"/>
              </a:rPr>
              <a:t>note</a:t>
            </a:r>
            <a:r>
              <a:rPr lang="fr-FR" dirty="0">
                <a:latin typeface="+mn-lt"/>
              </a:rPr>
              <a:t> sur une </a:t>
            </a:r>
            <a:r>
              <a:rPr lang="fr-FR" b="1" dirty="0">
                <a:latin typeface="+mn-lt"/>
              </a:rPr>
              <a:t>échelle linéaire</a:t>
            </a:r>
            <a:r>
              <a:rPr lang="fr-FR" dirty="0">
                <a:latin typeface="+mn-lt"/>
              </a:rPr>
              <a:t>. Les deux actions abordent les choses sous un angle différent, mais aboutissent à un résultat identique :</a:t>
            </a:r>
            <a:endParaRPr lang="fr-FR" b="1" dirty="0">
              <a:latin typeface="+mn-lt"/>
            </a:endParaRPr>
          </a:p>
          <a:p>
            <a:pPr>
              <a:defRPr/>
            </a:pPr>
            <a:r>
              <a:rPr lang="fr-FR" dirty="0">
                <a:latin typeface="+mn-lt"/>
              </a:rPr>
              <a:t>L’évaluation : quel est votre niveau ?</a:t>
            </a:r>
          </a:p>
          <a:p>
            <a:pPr>
              <a:defRPr/>
            </a:pPr>
            <a:r>
              <a:rPr lang="fr-FR" dirty="0">
                <a:latin typeface="+mn-lt"/>
              </a:rPr>
              <a:t>L’accréditation : avez-vous le niveau requis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anim calcmode="lin" valueType="num">
                                      <p:cBhvr additive="base">
                                        <p:cTn id="11"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4" grpId="0"/>
      <p:bldP spid="5" grpId="0"/>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 name="Espace réservé du numéro de diapositive 17"/>
          <p:cNvSpPr>
            <a:spLocks noGrp="1"/>
          </p:cNvSpPr>
          <p:nvPr>
            <p:ph type="sldNum" sz="quarter" idx="12"/>
          </p:nvPr>
        </p:nvSpPr>
        <p:spPr/>
        <p:txBody>
          <a:bodyPr/>
          <a:lstStyle/>
          <a:p>
            <a:pPr>
              <a:defRPr/>
            </a:pPr>
            <a:fld id="{1350B0DE-BA67-42C5-AD4C-DE1AC5EB5BBB}" type="slidenum">
              <a:rPr lang="fr-FR"/>
              <a:pPr>
                <a:defRPr/>
              </a:pPr>
              <a:t>39</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399B2FF3-120E-4C26-AB2C-DAC86537FCD1}"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39</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Text Box 4"/>
          <p:cNvSpPr txBox="1">
            <a:spLocks noChangeArrowheads="1"/>
          </p:cNvSpPr>
          <p:nvPr/>
        </p:nvSpPr>
        <p:spPr bwMode="auto">
          <a:xfrm>
            <a:off x="285750" y="642938"/>
            <a:ext cx="8715375" cy="461962"/>
          </a:xfrm>
          <a:prstGeom prst="rect">
            <a:avLst/>
          </a:prstGeom>
          <a:noFill/>
          <a:ln w="9525">
            <a:noFill/>
            <a:miter lim="800000"/>
            <a:headEnd/>
            <a:tailEnd/>
          </a:ln>
        </p:spPr>
        <p:txBody>
          <a:bodyPr anchor="ctr">
            <a:spAutoFit/>
          </a:bodyPr>
          <a:lstStyle/>
          <a:p>
            <a:pPr>
              <a:spcBef>
                <a:spcPct val="50000"/>
              </a:spcBef>
            </a:pPr>
            <a:r>
              <a:rPr lang="fr-FR" sz="2400" b="1"/>
              <a:t>Partie II : Mise en œuvre d’un système d’assurance qualité </a:t>
            </a:r>
          </a:p>
        </p:txBody>
      </p:sp>
      <p:sp>
        <p:nvSpPr>
          <p:cNvPr id="6" name="Text Box 5"/>
          <p:cNvSpPr txBox="1">
            <a:spLocks noChangeArrowheads="1"/>
          </p:cNvSpPr>
          <p:nvPr/>
        </p:nvSpPr>
        <p:spPr bwMode="auto">
          <a:xfrm>
            <a:off x="214313" y="1285875"/>
            <a:ext cx="8715375" cy="1014413"/>
          </a:xfrm>
          <a:prstGeom prst="rect">
            <a:avLst/>
          </a:prstGeom>
          <a:noFill/>
          <a:ln w="9525">
            <a:noFill/>
            <a:miter lim="800000"/>
            <a:headEnd/>
            <a:tailEnd/>
          </a:ln>
        </p:spPr>
        <p:txBody>
          <a:bodyPr anchor="ctr">
            <a:spAutoFit/>
          </a:bodyPr>
          <a:lstStyle/>
          <a:p>
            <a:pPr>
              <a:spcBef>
                <a:spcPct val="50000"/>
              </a:spcBef>
            </a:pPr>
            <a:r>
              <a:rPr lang="fr-FR">
                <a:latin typeface="Constantia" pitchFamily="18" charset="0"/>
              </a:rPr>
              <a:t>L’importance </a:t>
            </a:r>
            <a:r>
              <a:rPr lang="fr-FR" i="1">
                <a:latin typeface="Constantia" pitchFamily="18" charset="0"/>
              </a:rPr>
              <a:t>(</a:t>
            </a:r>
            <a:r>
              <a:rPr lang="fr-FR" i="1" u="sng">
                <a:latin typeface="Constantia" pitchFamily="18" charset="0"/>
              </a:rPr>
              <a:t>pourquoi</a:t>
            </a:r>
            <a:r>
              <a:rPr lang="fr-FR" i="1">
                <a:latin typeface="Constantia" pitchFamily="18" charset="0"/>
              </a:rPr>
              <a:t>)</a:t>
            </a:r>
            <a:r>
              <a:rPr lang="fr-FR">
                <a:latin typeface="Constantia" pitchFamily="18" charset="0"/>
              </a:rPr>
              <a:t> et les concepts </a:t>
            </a:r>
            <a:r>
              <a:rPr lang="fr-FR" i="1">
                <a:latin typeface="Constantia" pitchFamily="18" charset="0"/>
              </a:rPr>
              <a:t>(</a:t>
            </a:r>
            <a:r>
              <a:rPr lang="fr-FR" i="1" u="sng">
                <a:latin typeface="Constantia" pitchFamily="18" charset="0"/>
              </a:rPr>
              <a:t>quoi</a:t>
            </a:r>
            <a:r>
              <a:rPr lang="fr-FR" i="1">
                <a:latin typeface="Constantia" pitchFamily="18" charset="0"/>
              </a:rPr>
              <a:t>)</a:t>
            </a:r>
            <a:r>
              <a:rPr lang="fr-FR">
                <a:latin typeface="Constantia" pitchFamily="18" charset="0"/>
              </a:rPr>
              <a:t> étant définis, il s’agit à présent de passer à la question du </a:t>
            </a:r>
            <a:r>
              <a:rPr lang="fr-FR" i="1" u="sng">
                <a:latin typeface="Constantia" pitchFamily="18" charset="0"/>
              </a:rPr>
              <a:t>comment</a:t>
            </a:r>
            <a:r>
              <a:rPr lang="fr-FR">
                <a:latin typeface="Constantia" pitchFamily="18" charset="0"/>
              </a:rPr>
              <a:t> mettre en place un système d’assurance qualité dans l’enseignement supérieur.  </a:t>
            </a:r>
          </a:p>
        </p:txBody>
      </p:sp>
      <p:sp>
        <p:nvSpPr>
          <p:cNvPr id="7" name="Text Box 6"/>
          <p:cNvSpPr txBox="1">
            <a:spLocks noChangeArrowheads="1"/>
          </p:cNvSpPr>
          <p:nvPr/>
        </p:nvSpPr>
        <p:spPr bwMode="auto">
          <a:xfrm>
            <a:off x="214313" y="2357438"/>
            <a:ext cx="8429625" cy="708025"/>
          </a:xfrm>
          <a:prstGeom prst="rect">
            <a:avLst/>
          </a:prstGeom>
          <a:noFill/>
          <a:ln w="9525">
            <a:noFill/>
            <a:miter lim="800000"/>
            <a:headEnd/>
            <a:tailEnd/>
          </a:ln>
        </p:spPr>
        <p:txBody>
          <a:bodyPr anchor="ctr">
            <a:spAutoFit/>
          </a:bodyPr>
          <a:lstStyle/>
          <a:p>
            <a:pPr>
              <a:spcBef>
                <a:spcPct val="50000"/>
              </a:spcBef>
            </a:pPr>
            <a:r>
              <a:rPr lang="fr-FR">
                <a:latin typeface="Constantia" pitchFamily="18" charset="0"/>
              </a:rPr>
              <a:t>Définir les objectifs de l’AQ, les moyens dans le cadre d’une </a:t>
            </a:r>
            <a:r>
              <a:rPr lang="fr-FR" b="1">
                <a:latin typeface="Constantia" pitchFamily="18" charset="0"/>
              </a:rPr>
              <a:t>politique</a:t>
            </a:r>
            <a:r>
              <a:rPr lang="fr-FR">
                <a:latin typeface="Constantia" pitchFamily="18" charset="0"/>
              </a:rPr>
              <a:t> d’AQ  est la première étape de la mise en œuvre d’un système d’AQ</a:t>
            </a:r>
          </a:p>
        </p:txBody>
      </p:sp>
      <p:sp>
        <p:nvSpPr>
          <p:cNvPr id="8" name="Text Box 7"/>
          <p:cNvSpPr txBox="1">
            <a:spLocks noChangeArrowheads="1"/>
          </p:cNvSpPr>
          <p:nvPr/>
        </p:nvSpPr>
        <p:spPr bwMode="auto">
          <a:xfrm>
            <a:off x="357188" y="3214688"/>
            <a:ext cx="8426450" cy="708025"/>
          </a:xfrm>
          <a:prstGeom prst="rect">
            <a:avLst/>
          </a:prstGeom>
          <a:noFill/>
          <a:ln w="9525">
            <a:noFill/>
            <a:miter lim="800000"/>
            <a:headEnd/>
            <a:tailEnd/>
          </a:ln>
        </p:spPr>
        <p:txBody>
          <a:bodyPr anchor="ctr">
            <a:spAutoFit/>
          </a:bodyPr>
          <a:lstStyle/>
          <a:p>
            <a:pPr>
              <a:spcBef>
                <a:spcPct val="50000"/>
              </a:spcBef>
            </a:pPr>
            <a:r>
              <a:rPr lang="fr-FR">
                <a:latin typeface="Constantia" pitchFamily="18" charset="0"/>
              </a:rPr>
              <a:t>Ces objectifs doivent être en harmonie avec les objectifs de la politique nationale  de l’E.S </a:t>
            </a:r>
          </a:p>
        </p:txBody>
      </p:sp>
      <p:sp>
        <p:nvSpPr>
          <p:cNvPr id="9" name="Rectangle 8"/>
          <p:cNvSpPr>
            <a:spLocks noChangeArrowheads="1"/>
          </p:cNvSpPr>
          <p:nvPr/>
        </p:nvSpPr>
        <p:spPr bwMode="auto">
          <a:xfrm>
            <a:off x="714375" y="4143375"/>
            <a:ext cx="3827463" cy="400050"/>
          </a:xfrm>
          <a:prstGeom prst="rect">
            <a:avLst/>
          </a:prstGeom>
          <a:noFill/>
          <a:ln w="9525">
            <a:noFill/>
            <a:miter lim="800000"/>
            <a:headEnd/>
            <a:tailEnd/>
          </a:ln>
        </p:spPr>
        <p:txBody>
          <a:bodyPr wrap="none" anchor="ctr">
            <a:spAutoFit/>
          </a:bodyPr>
          <a:lstStyle/>
          <a:p>
            <a:r>
              <a:rPr lang="fr-FR">
                <a:latin typeface="Constantia" pitchFamily="18" charset="0"/>
              </a:rPr>
              <a:t>Ces objectifs peuvent être divers :</a:t>
            </a:r>
          </a:p>
        </p:txBody>
      </p:sp>
      <p:sp>
        <p:nvSpPr>
          <p:cNvPr id="10" name="Rectangle 9"/>
          <p:cNvSpPr>
            <a:spLocks noChangeArrowheads="1"/>
          </p:cNvSpPr>
          <p:nvPr/>
        </p:nvSpPr>
        <p:spPr bwMode="auto">
          <a:xfrm>
            <a:off x="285750" y="4714875"/>
            <a:ext cx="7121525" cy="400050"/>
          </a:xfrm>
          <a:prstGeom prst="rect">
            <a:avLst/>
          </a:prstGeom>
          <a:noFill/>
          <a:ln w="9525">
            <a:noFill/>
            <a:miter lim="800000"/>
            <a:headEnd/>
            <a:tailEnd/>
          </a:ln>
        </p:spPr>
        <p:txBody>
          <a:bodyPr wrap="none" anchor="ctr">
            <a:spAutoFit/>
          </a:bodyPr>
          <a:lstStyle/>
          <a:p>
            <a:pPr>
              <a:buFont typeface="Wingdings" pitchFamily="2" charset="2"/>
              <a:buChar char="Ø"/>
            </a:pPr>
            <a:r>
              <a:rPr lang="fr-FR">
                <a:latin typeface="Constantia" pitchFamily="18" charset="0"/>
              </a:rPr>
              <a:t>utiliser l’AQ comme outil de </a:t>
            </a:r>
            <a:r>
              <a:rPr lang="fr-FR" b="1">
                <a:latin typeface="Constantia" pitchFamily="18" charset="0"/>
              </a:rPr>
              <a:t>pilotage</a:t>
            </a:r>
            <a:r>
              <a:rPr lang="fr-FR">
                <a:latin typeface="Constantia" pitchFamily="18" charset="0"/>
              </a:rPr>
              <a:t> pour le secteur de l’ES, </a:t>
            </a:r>
          </a:p>
        </p:txBody>
      </p:sp>
      <p:sp>
        <p:nvSpPr>
          <p:cNvPr id="12" name="Rectangle 11"/>
          <p:cNvSpPr>
            <a:spLocks noChangeArrowheads="1"/>
          </p:cNvSpPr>
          <p:nvPr/>
        </p:nvSpPr>
        <p:spPr bwMode="auto">
          <a:xfrm>
            <a:off x="414338" y="5214938"/>
            <a:ext cx="8729662" cy="708025"/>
          </a:xfrm>
          <a:prstGeom prst="rect">
            <a:avLst/>
          </a:prstGeom>
          <a:noFill/>
          <a:ln w="9525">
            <a:noFill/>
            <a:miter lim="800000"/>
            <a:headEnd/>
            <a:tailEnd/>
          </a:ln>
        </p:spPr>
        <p:txBody>
          <a:bodyPr anchor="ctr">
            <a:spAutoFit/>
          </a:bodyPr>
          <a:lstStyle/>
          <a:p>
            <a:pPr>
              <a:buFont typeface="Wingdings" pitchFamily="2" charset="2"/>
              <a:buChar char="Ø"/>
            </a:pPr>
            <a:r>
              <a:rPr lang="fr-FR">
                <a:latin typeface="Constantia" pitchFamily="18" charset="0"/>
              </a:rPr>
              <a:t>utiliser l’évaluation de la qualité dans le cadre des systèmes caractérisés par</a:t>
            </a:r>
          </a:p>
          <a:p>
            <a:r>
              <a:rPr lang="fr-FR">
                <a:latin typeface="Constantia" pitchFamily="18" charset="0"/>
              </a:rPr>
              <a:t> une croissance et une diversification rapides ou enfin</a:t>
            </a:r>
          </a:p>
        </p:txBody>
      </p:sp>
      <p:sp>
        <p:nvSpPr>
          <p:cNvPr id="13" name="Rectangle 12"/>
          <p:cNvSpPr>
            <a:spLocks noChangeArrowheads="1"/>
          </p:cNvSpPr>
          <p:nvPr/>
        </p:nvSpPr>
        <p:spPr bwMode="auto">
          <a:xfrm>
            <a:off x="357188" y="5929313"/>
            <a:ext cx="8572500" cy="708025"/>
          </a:xfrm>
          <a:prstGeom prst="rect">
            <a:avLst/>
          </a:prstGeom>
          <a:noFill/>
          <a:ln w="9525">
            <a:noFill/>
            <a:miter lim="800000"/>
            <a:headEnd/>
            <a:tailEnd/>
          </a:ln>
        </p:spPr>
        <p:txBody>
          <a:bodyPr anchor="ctr">
            <a:spAutoFit/>
          </a:bodyPr>
          <a:lstStyle/>
          <a:p>
            <a:pPr>
              <a:buFont typeface="Wingdings" pitchFamily="2" charset="2"/>
              <a:buChar char="Ø"/>
            </a:pPr>
            <a:r>
              <a:rPr lang="fr-FR" u="sng">
                <a:latin typeface="Constantia" pitchFamily="18" charset="0"/>
              </a:rPr>
              <a:t>renforcer la capacité de gestion interne des établissements pour  l’amélioration de la qualité</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down)">
                                      <p:cBhvr>
                                        <p:cTn id="37" dur="500"/>
                                        <p:tgtEl>
                                          <p:spTgt spid="1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wipe(down)">
                                      <p:cBhvr>
                                        <p:cTn id="4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2"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3682B028-6C14-4332-8825-324C6C668BFB}" type="slidenum">
              <a:rPr lang="fr-FR"/>
              <a:pPr>
                <a:defRPr/>
              </a:pPr>
              <a:t>4</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77BFDB74-7992-407A-B3F4-93836642F482}"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4</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6" name="Rectangle 5"/>
          <p:cNvSpPr/>
          <p:nvPr/>
        </p:nvSpPr>
        <p:spPr>
          <a:xfrm>
            <a:off x="814388" y="620713"/>
            <a:ext cx="8424862" cy="5908675"/>
          </a:xfrm>
          <a:prstGeom prst="rect">
            <a:avLst/>
          </a:prstGeom>
        </p:spPr>
        <p:txBody>
          <a:bodyPr>
            <a:spAutoFit/>
          </a:bodyPr>
          <a:lstStyle/>
          <a:p>
            <a:pPr>
              <a:defRPr/>
            </a:pPr>
            <a:r>
              <a:rPr lang="fr-FR" sz="1800" dirty="0">
                <a:latin typeface="+mn-lt"/>
              </a:rPr>
              <a:t>3-Situation de l’enseignement supérieur en Algérie au regard des tendances internationales :</a:t>
            </a:r>
          </a:p>
          <a:p>
            <a:pPr>
              <a:defRPr/>
            </a:pPr>
            <a:r>
              <a:rPr lang="fr-FR" sz="1800" dirty="0">
                <a:latin typeface="+mn-lt"/>
              </a:rPr>
              <a:t>      </a:t>
            </a:r>
          </a:p>
          <a:p>
            <a:pPr>
              <a:defRPr/>
            </a:pPr>
            <a:r>
              <a:rPr lang="fr-FR" sz="1800" dirty="0">
                <a:latin typeface="+mn-lt"/>
              </a:rPr>
              <a:t>4-Les besoins du système d’enseignement supérieur en Algérie en vue de l’amélioration de la qualité</a:t>
            </a:r>
          </a:p>
          <a:p>
            <a:pPr>
              <a:defRPr/>
            </a:pPr>
            <a:r>
              <a:rPr lang="fr-FR" sz="1800" dirty="0">
                <a:latin typeface="+mn-lt"/>
              </a:rPr>
              <a:t>          4.1 - Au plan pédagogique</a:t>
            </a:r>
          </a:p>
          <a:p>
            <a:pPr>
              <a:defRPr/>
            </a:pPr>
            <a:r>
              <a:rPr lang="fr-FR" sz="1800" dirty="0">
                <a:latin typeface="+mn-lt"/>
              </a:rPr>
              <a:t>                    4.1.1 - Aux contenus d’enseignement </a:t>
            </a:r>
          </a:p>
          <a:p>
            <a:pPr>
              <a:defRPr/>
            </a:pPr>
            <a:r>
              <a:rPr lang="fr-FR" sz="1800" dirty="0">
                <a:latin typeface="+mn-lt"/>
              </a:rPr>
              <a:t>                    4.1.2-  A la promotion de l’aspect professionnel de la formation                    universitaire </a:t>
            </a:r>
          </a:p>
          <a:p>
            <a:pPr>
              <a:defRPr/>
            </a:pPr>
            <a:r>
              <a:rPr lang="fr-FR" sz="1800" dirty="0">
                <a:latin typeface="+mn-lt"/>
              </a:rPr>
              <a:t>                    4.1.3-   A l’amélioration des compétences d’encadrement de la formation  </a:t>
            </a:r>
          </a:p>
          <a:p>
            <a:pPr>
              <a:defRPr/>
            </a:pPr>
            <a:r>
              <a:rPr lang="fr-FR" sz="1800" dirty="0">
                <a:latin typeface="+mn-lt"/>
              </a:rPr>
              <a:t>                    4.1.4- A l’efficacité des services d’information et d’aide aux étudiants :</a:t>
            </a:r>
          </a:p>
          <a:p>
            <a:pPr>
              <a:defRPr/>
            </a:pPr>
            <a:r>
              <a:rPr lang="fr-FR" sz="1800" dirty="0">
                <a:latin typeface="+mn-lt"/>
              </a:rPr>
              <a:t>                    4.1.5- Au système d’évaluation universitaire :</a:t>
            </a:r>
          </a:p>
          <a:p>
            <a:pPr>
              <a:defRPr/>
            </a:pPr>
            <a:r>
              <a:rPr lang="fr-FR" sz="1800" dirty="0">
                <a:latin typeface="+mn-lt"/>
              </a:rPr>
              <a:t>                    4.1.6- A la réorganisation de la  formation continue  </a:t>
            </a:r>
          </a:p>
          <a:p>
            <a:pPr>
              <a:defRPr/>
            </a:pPr>
            <a:r>
              <a:rPr lang="fr-FR" sz="1800" dirty="0">
                <a:latin typeface="+mn-lt"/>
              </a:rPr>
              <a:t>         4.2 - Au plan institutionnel</a:t>
            </a:r>
          </a:p>
          <a:p>
            <a:pPr>
              <a:defRPr/>
            </a:pPr>
            <a:endParaRPr lang="fr-FR" sz="1800" dirty="0">
              <a:latin typeface="+mn-lt"/>
            </a:endParaRPr>
          </a:p>
          <a:p>
            <a:pPr>
              <a:defRPr/>
            </a:pPr>
            <a:r>
              <a:rPr lang="fr-FR" sz="1800" dirty="0">
                <a:latin typeface="+mn-lt"/>
              </a:rPr>
              <a:t>II – </a:t>
            </a:r>
            <a:r>
              <a:rPr lang="fr-FR" sz="1800" b="1" dirty="0">
                <a:latin typeface="+mn-lt"/>
              </a:rPr>
              <a:t>Définitions et approches</a:t>
            </a:r>
          </a:p>
          <a:p>
            <a:pPr>
              <a:defRPr/>
            </a:pPr>
            <a:r>
              <a:rPr lang="fr-FR" sz="1800" dirty="0">
                <a:latin typeface="+mn-lt"/>
              </a:rPr>
              <a:t>1 – Définitions </a:t>
            </a:r>
          </a:p>
          <a:p>
            <a:pPr>
              <a:defRPr/>
            </a:pPr>
            <a:r>
              <a:rPr lang="fr-FR" sz="1800" dirty="0">
                <a:latin typeface="+mn-lt"/>
              </a:rPr>
              <a:t>1.1 -  Qu’est-ce que « la qualité » de l’enseignement supérieur ? </a:t>
            </a:r>
          </a:p>
          <a:p>
            <a:pPr>
              <a:defRPr/>
            </a:pPr>
            <a:r>
              <a:rPr lang="fr-FR" sz="1800" dirty="0">
                <a:latin typeface="+mn-lt"/>
              </a:rPr>
              <a:t>1.2 -  Qu’est-ce que « l’assurance qualité » ?</a:t>
            </a:r>
          </a:p>
          <a:p>
            <a:pPr>
              <a:defRPr/>
            </a:pPr>
            <a:r>
              <a:rPr lang="fr-FR" sz="1800" dirty="0">
                <a:latin typeface="+mn-lt"/>
              </a:rPr>
              <a:t>2 - Approches de la qualité  </a:t>
            </a:r>
          </a:p>
          <a:p>
            <a:pPr>
              <a:defRPr/>
            </a:pPr>
            <a:endParaRPr lang="fr-FR" sz="1800" dirty="0">
              <a:latin typeface="+mn-lt"/>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numéro de diapositive 17"/>
          <p:cNvSpPr>
            <a:spLocks noGrp="1"/>
          </p:cNvSpPr>
          <p:nvPr>
            <p:ph type="sldNum" sz="quarter" idx="12"/>
          </p:nvPr>
        </p:nvSpPr>
        <p:spPr/>
        <p:txBody>
          <a:bodyPr/>
          <a:lstStyle/>
          <a:p>
            <a:pPr>
              <a:defRPr/>
            </a:pPr>
            <a:fld id="{BEF4720F-2B39-4B9B-91BA-B288B0BDA6D3}" type="slidenum">
              <a:rPr lang="fr-FR"/>
              <a:pPr>
                <a:defRPr/>
              </a:pPr>
              <a:t>40</a:t>
            </a:fld>
            <a:endParaRPr lang="fr-FR"/>
          </a:p>
        </p:txBody>
      </p:sp>
      <p:sp>
        <p:nvSpPr>
          <p:cNvPr id="3076" name="Rectangle 4"/>
          <p:cNvSpPr>
            <a:spLocks noChangeArrowheads="1"/>
          </p:cNvSpPr>
          <p:nvPr/>
        </p:nvSpPr>
        <p:spPr bwMode="auto">
          <a:xfrm>
            <a:off x="214313" y="500063"/>
            <a:ext cx="8455025" cy="461962"/>
          </a:xfrm>
          <a:prstGeom prst="rect">
            <a:avLst/>
          </a:prstGeom>
          <a:noFill/>
          <a:ln w="9525">
            <a:noFill/>
            <a:miter lim="800000"/>
            <a:headEnd/>
            <a:tailEnd/>
          </a:ln>
        </p:spPr>
        <p:txBody>
          <a:bodyPr wrap="none" anchor="ctr">
            <a:spAutoFit/>
          </a:bodyPr>
          <a:lstStyle/>
          <a:p>
            <a:r>
              <a:rPr lang="fr-FR" sz="2400" b="1"/>
              <a:t>1- Choix fondamentaux (politique de l’assurance qualité)</a:t>
            </a:r>
          </a:p>
        </p:txBody>
      </p:sp>
      <p:sp>
        <p:nvSpPr>
          <p:cNvPr id="3077" name="Text Box 5"/>
          <p:cNvSpPr txBox="1">
            <a:spLocks noChangeArrowheads="1"/>
          </p:cNvSpPr>
          <p:nvPr/>
        </p:nvSpPr>
        <p:spPr bwMode="auto">
          <a:xfrm>
            <a:off x="395288" y="947738"/>
            <a:ext cx="8208962" cy="401637"/>
          </a:xfrm>
          <a:prstGeom prst="rect">
            <a:avLst/>
          </a:prstGeom>
          <a:noFill/>
          <a:ln w="9525">
            <a:noFill/>
            <a:miter lim="800000"/>
            <a:headEnd/>
            <a:tailEnd/>
          </a:ln>
        </p:spPr>
        <p:txBody>
          <a:bodyPr>
            <a:spAutoFit/>
          </a:bodyPr>
          <a:lstStyle/>
          <a:p>
            <a:pPr>
              <a:spcBef>
                <a:spcPct val="50000"/>
              </a:spcBef>
            </a:pPr>
            <a:endParaRPr lang="fr-FR"/>
          </a:p>
        </p:txBody>
      </p:sp>
      <p:sp>
        <p:nvSpPr>
          <p:cNvPr id="3078" name="Text Box 6"/>
          <p:cNvSpPr txBox="1">
            <a:spLocks noChangeArrowheads="1"/>
          </p:cNvSpPr>
          <p:nvPr/>
        </p:nvSpPr>
        <p:spPr bwMode="auto">
          <a:xfrm>
            <a:off x="179388" y="947738"/>
            <a:ext cx="8820150" cy="1016000"/>
          </a:xfrm>
          <a:prstGeom prst="rect">
            <a:avLst/>
          </a:prstGeom>
          <a:noFill/>
          <a:ln>
            <a:noFill/>
          </a:ln>
          <a:effectLst/>
          <a:extLst/>
        </p:spPr>
        <p:txBody>
          <a:bodyPr>
            <a:spAutoFit/>
          </a:bodyPr>
          <a:lstStyle/>
          <a:p>
            <a:pPr>
              <a:spcBef>
                <a:spcPct val="50000"/>
              </a:spcBef>
              <a:defRPr/>
            </a:pPr>
            <a:r>
              <a:rPr lang="fr-FR" dirty="0">
                <a:latin typeface="+mn-lt"/>
              </a:rPr>
              <a:t>Il n’y a pas un système unique d’AQ prêt à l’emploi. Outre la définition des objectifs, un certain nombre de choix concernant les méthodes, les outils, l’étendue doivent être faits.</a:t>
            </a:r>
          </a:p>
        </p:txBody>
      </p:sp>
      <p:sp>
        <p:nvSpPr>
          <p:cNvPr id="3079" name="Rectangle 7"/>
          <p:cNvSpPr>
            <a:spLocks noChangeArrowheads="1"/>
          </p:cNvSpPr>
          <p:nvPr/>
        </p:nvSpPr>
        <p:spPr bwMode="auto">
          <a:xfrm>
            <a:off x="395288" y="2012950"/>
            <a:ext cx="4375150" cy="461963"/>
          </a:xfrm>
          <a:prstGeom prst="rect">
            <a:avLst/>
          </a:prstGeom>
          <a:noFill/>
          <a:ln>
            <a:noFill/>
          </a:ln>
          <a:effectLst/>
          <a:extLst/>
        </p:spPr>
        <p:txBody>
          <a:bodyPr wrap="none" anchor="ctr">
            <a:spAutoFit/>
          </a:bodyPr>
          <a:lstStyle/>
          <a:p>
            <a:pPr>
              <a:defRPr/>
            </a:pPr>
            <a:r>
              <a:rPr lang="fr-FR" sz="2400" b="1" dirty="0">
                <a:latin typeface="+mn-lt"/>
              </a:rPr>
              <a:t>1.1 Objectifs généraux de l’AQ</a:t>
            </a:r>
          </a:p>
        </p:txBody>
      </p:sp>
      <p:sp>
        <p:nvSpPr>
          <p:cNvPr id="3080" name="Rectangle 8"/>
          <p:cNvSpPr>
            <a:spLocks noChangeArrowheads="1"/>
          </p:cNvSpPr>
          <p:nvPr/>
        </p:nvSpPr>
        <p:spPr bwMode="auto">
          <a:xfrm>
            <a:off x="179388" y="2438400"/>
            <a:ext cx="8464550" cy="1016000"/>
          </a:xfrm>
          <a:prstGeom prst="rect">
            <a:avLst/>
          </a:prstGeom>
          <a:noFill/>
          <a:ln>
            <a:noFill/>
          </a:ln>
          <a:effectLst/>
          <a:extLst/>
        </p:spPr>
        <p:txBody>
          <a:bodyPr wrap="none" anchor="ctr">
            <a:spAutoFit/>
          </a:bodyPr>
          <a:lstStyle/>
          <a:p>
            <a:pPr>
              <a:defRPr/>
            </a:pPr>
            <a:r>
              <a:rPr lang="fr-FR" dirty="0">
                <a:latin typeface="+mn-lt"/>
              </a:rPr>
              <a:t>Certains objectifs de l’AQ reflètent des intérêts et des demandes du </a:t>
            </a:r>
          </a:p>
          <a:p>
            <a:pPr>
              <a:defRPr/>
            </a:pPr>
            <a:r>
              <a:rPr lang="fr-FR" b="1" dirty="0">
                <a:latin typeface="+mn-lt"/>
              </a:rPr>
              <a:t>gouvernement</a:t>
            </a:r>
            <a:r>
              <a:rPr lang="fr-FR" dirty="0">
                <a:latin typeface="+mn-lt"/>
              </a:rPr>
              <a:t>, alors que d’autres concernent plus directement les besoins</a:t>
            </a:r>
          </a:p>
          <a:p>
            <a:pPr>
              <a:defRPr/>
            </a:pPr>
            <a:r>
              <a:rPr lang="fr-FR" dirty="0">
                <a:latin typeface="+mn-lt"/>
              </a:rPr>
              <a:t> internes de </a:t>
            </a:r>
            <a:r>
              <a:rPr lang="fr-FR" b="1" dirty="0">
                <a:latin typeface="+mn-lt"/>
              </a:rPr>
              <a:t>l’établissement</a:t>
            </a:r>
            <a:r>
              <a:rPr lang="fr-FR" dirty="0">
                <a:latin typeface="+mn-lt"/>
              </a:rPr>
              <a:t>. </a:t>
            </a:r>
          </a:p>
        </p:txBody>
      </p:sp>
      <p:sp>
        <p:nvSpPr>
          <p:cNvPr id="3081" name="Rectangle 9"/>
          <p:cNvSpPr>
            <a:spLocks noChangeArrowheads="1"/>
          </p:cNvSpPr>
          <p:nvPr/>
        </p:nvSpPr>
        <p:spPr bwMode="auto">
          <a:xfrm>
            <a:off x="104775" y="3452813"/>
            <a:ext cx="8255000" cy="400050"/>
          </a:xfrm>
          <a:prstGeom prst="rect">
            <a:avLst/>
          </a:prstGeom>
          <a:noFill/>
          <a:ln>
            <a:noFill/>
          </a:ln>
          <a:effectLst/>
          <a:extLst/>
        </p:spPr>
        <p:txBody>
          <a:bodyPr wrap="none" anchor="ctr">
            <a:spAutoFit/>
          </a:bodyPr>
          <a:lstStyle/>
          <a:p>
            <a:pPr>
              <a:defRPr/>
            </a:pPr>
            <a:r>
              <a:rPr lang="fr-FR" dirty="0">
                <a:latin typeface="+mn-lt"/>
              </a:rPr>
              <a:t>Ceux-ci peuvent être catalogués dans trois grandes catégories d’objectifs : </a:t>
            </a:r>
          </a:p>
        </p:txBody>
      </p:sp>
      <p:sp>
        <p:nvSpPr>
          <p:cNvPr id="3082" name="Rectangle 10"/>
          <p:cNvSpPr>
            <a:spLocks noChangeArrowheads="1"/>
          </p:cNvSpPr>
          <p:nvPr/>
        </p:nvSpPr>
        <p:spPr bwMode="auto">
          <a:xfrm>
            <a:off x="539750" y="3851275"/>
            <a:ext cx="6175375" cy="1016000"/>
          </a:xfrm>
          <a:prstGeom prst="rect">
            <a:avLst/>
          </a:prstGeom>
          <a:noFill/>
          <a:ln>
            <a:noFill/>
          </a:ln>
          <a:effectLst/>
          <a:extLst/>
        </p:spPr>
        <p:txBody>
          <a:bodyPr anchor="ctr">
            <a:spAutoFit/>
          </a:bodyPr>
          <a:lstStyle/>
          <a:p>
            <a:pPr indent="450850">
              <a:buFont typeface="Wingdings" pitchFamily="2" charset="2"/>
              <a:buChar char="Ø"/>
              <a:defRPr/>
            </a:pPr>
            <a:r>
              <a:rPr lang="fr-FR" dirty="0">
                <a:latin typeface="+mn-lt"/>
              </a:rPr>
              <a:t>le contrôle de la qualité ; </a:t>
            </a:r>
          </a:p>
          <a:p>
            <a:pPr indent="450850">
              <a:buFont typeface="Wingdings" pitchFamily="2" charset="2"/>
              <a:buChar char="Ø"/>
              <a:defRPr/>
            </a:pPr>
            <a:r>
              <a:rPr lang="fr-FR" dirty="0">
                <a:latin typeface="+mn-lt"/>
              </a:rPr>
              <a:t>la reddition des comptes / transparence ;</a:t>
            </a:r>
          </a:p>
          <a:p>
            <a:pPr indent="450850">
              <a:buFont typeface="Wingdings" pitchFamily="2" charset="2"/>
              <a:buChar char="Ø"/>
              <a:defRPr/>
            </a:pPr>
            <a:r>
              <a:rPr lang="fr-FR" dirty="0">
                <a:latin typeface="+mn-lt"/>
              </a:rPr>
              <a:t>et; l’amélioration des pratiques.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76"/>
                                        </p:tgtEl>
                                        <p:attrNameLst>
                                          <p:attrName>style.visibility</p:attrName>
                                        </p:attrNameLst>
                                      </p:cBhvr>
                                      <p:to>
                                        <p:strVal val="visible"/>
                                      </p:to>
                                    </p:set>
                                    <p:animEffect transition="in" filter="wipe(down)">
                                      <p:cBhvr>
                                        <p:cTn id="7" dur="500"/>
                                        <p:tgtEl>
                                          <p:spTgt spid="307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nodePh="1">
                                  <p:stCondLst>
                                    <p:cond delay="0"/>
                                  </p:stCondLst>
                                  <p:endCondLst>
                                    <p:cond evt="begin" delay="0">
                                      <p:tn val="10"/>
                                    </p:cond>
                                  </p:endCondLst>
                                  <p:childTnLst>
                                    <p:set>
                                      <p:cBhvr>
                                        <p:cTn id="11" dur="1" fill="hold">
                                          <p:stCondLst>
                                            <p:cond delay="0"/>
                                          </p:stCondLst>
                                        </p:cTn>
                                        <p:tgtEl>
                                          <p:spTgt spid="3077"/>
                                        </p:tgtEl>
                                        <p:attrNameLst>
                                          <p:attrName>style.visibility</p:attrName>
                                        </p:attrNameLst>
                                      </p:cBhvr>
                                      <p:to>
                                        <p:strVal val="visible"/>
                                      </p:to>
                                    </p:set>
                                    <p:animEffect transition="in" filter="wipe(down)">
                                      <p:cBhvr>
                                        <p:cTn id="12" dur="500"/>
                                        <p:tgtEl>
                                          <p:spTgt spid="307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078"/>
                                        </p:tgtEl>
                                        <p:attrNameLst>
                                          <p:attrName>style.visibility</p:attrName>
                                        </p:attrNameLst>
                                      </p:cBhvr>
                                      <p:to>
                                        <p:strVal val="visible"/>
                                      </p:to>
                                    </p:set>
                                    <p:animEffect transition="in" filter="wipe(down)">
                                      <p:cBhvr>
                                        <p:cTn id="17" dur="500"/>
                                        <p:tgtEl>
                                          <p:spTgt spid="307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079"/>
                                        </p:tgtEl>
                                        <p:attrNameLst>
                                          <p:attrName>style.visibility</p:attrName>
                                        </p:attrNameLst>
                                      </p:cBhvr>
                                      <p:to>
                                        <p:strVal val="visible"/>
                                      </p:to>
                                    </p:set>
                                    <p:animEffect transition="in" filter="wipe(down)">
                                      <p:cBhvr>
                                        <p:cTn id="22" dur="500"/>
                                        <p:tgtEl>
                                          <p:spTgt spid="307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080"/>
                                        </p:tgtEl>
                                        <p:attrNameLst>
                                          <p:attrName>style.visibility</p:attrName>
                                        </p:attrNameLst>
                                      </p:cBhvr>
                                      <p:to>
                                        <p:strVal val="visible"/>
                                      </p:to>
                                    </p:set>
                                    <p:animEffect transition="in" filter="wipe(down)">
                                      <p:cBhvr>
                                        <p:cTn id="27" dur="500"/>
                                        <p:tgtEl>
                                          <p:spTgt spid="308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081"/>
                                        </p:tgtEl>
                                        <p:attrNameLst>
                                          <p:attrName>style.visibility</p:attrName>
                                        </p:attrNameLst>
                                      </p:cBhvr>
                                      <p:to>
                                        <p:strVal val="visible"/>
                                      </p:to>
                                    </p:set>
                                    <p:animEffect transition="in" filter="wipe(down)">
                                      <p:cBhvr>
                                        <p:cTn id="32" dur="500"/>
                                        <p:tgtEl>
                                          <p:spTgt spid="308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082">
                                            <p:txEl>
                                              <p:pRg st="0" end="0"/>
                                            </p:txEl>
                                          </p:spTgt>
                                        </p:tgtEl>
                                        <p:attrNameLst>
                                          <p:attrName>style.visibility</p:attrName>
                                        </p:attrNameLst>
                                      </p:cBhvr>
                                      <p:to>
                                        <p:strVal val="visible"/>
                                      </p:to>
                                    </p:set>
                                    <p:anim calcmode="lin" valueType="num">
                                      <p:cBhvr additive="base">
                                        <p:cTn id="37" dur="500" fill="hold"/>
                                        <p:tgtEl>
                                          <p:spTgt spid="308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08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082">
                                            <p:txEl>
                                              <p:pRg st="1" end="1"/>
                                            </p:txEl>
                                          </p:spTgt>
                                        </p:tgtEl>
                                        <p:attrNameLst>
                                          <p:attrName>style.visibility</p:attrName>
                                        </p:attrNameLst>
                                      </p:cBhvr>
                                      <p:to>
                                        <p:strVal val="visible"/>
                                      </p:to>
                                    </p:set>
                                    <p:anim calcmode="lin" valueType="num">
                                      <p:cBhvr additive="base">
                                        <p:cTn id="43" dur="500" fill="hold"/>
                                        <p:tgtEl>
                                          <p:spTgt spid="3082">
                                            <p:txEl>
                                              <p:pRg st="1" end="1"/>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08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ntr" presetSubtype="4" fill="hold" nodeType="clickEffect">
                                  <p:stCondLst>
                                    <p:cond delay="0"/>
                                  </p:stCondLst>
                                  <p:childTnLst>
                                    <p:set>
                                      <p:cBhvr>
                                        <p:cTn id="48" dur="1" fill="hold">
                                          <p:stCondLst>
                                            <p:cond delay="0"/>
                                          </p:stCondLst>
                                        </p:cTn>
                                        <p:tgtEl>
                                          <p:spTgt spid="3082">
                                            <p:txEl>
                                              <p:pRg st="2" end="2"/>
                                            </p:txEl>
                                          </p:spTgt>
                                        </p:tgtEl>
                                        <p:attrNameLst>
                                          <p:attrName>style.visibility</p:attrName>
                                        </p:attrNameLst>
                                      </p:cBhvr>
                                      <p:to>
                                        <p:strVal val="visible"/>
                                      </p:to>
                                    </p:set>
                                    <p:anim calcmode="lin" valueType="num">
                                      <p:cBhvr additive="base">
                                        <p:cTn id="49" dur="500" fill="hold"/>
                                        <p:tgtEl>
                                          <p:spTgt spid="3082">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08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p:bldP spid="3077" grpId="0"/>
      <p:bldP spid="3078" grpId="0"/>
      <p:bldP spid="3079" grpId="0"/>
      <p:bldP spid="3080" grpId="0"/>
      <p:bldP spid="3081"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348411A2-A3AF-422C-A9BB-F757F77F3F94}" type="slidenum">
              <a:rPr lang="fr-FR"/>
              <a:pPr>
                <a:defRPr/>
              </a:pPr>
              <a:t>41</a:t>
            </a:fld>
            <a:endParaRPr lang="fr-FR"/>
          </a:p>
        </p:txBody>
      </p:sp>
      <p:sp>
        <p:nvSpPr>
          <p:cNvPr id="4102" name="Rectangle 6"/>
          <p:cNvSpPr>
            <a:spLocks noChangeArrowheads="1"/>
          </p:cNvSpPr>
          <p:nvPr/>
        </p:nvSpPr>
        <p:spPr bwMode="auto">
          <a:xfrm>
            <a:off x="0" y="1500188"/>
            <a:ext cx="8858250" cy="2092325"/>
          </a:xfrm>
          <a:prstGeom prst="rect">
            <a:avLst/>
          </a:prstGeom>
          <a:noFill/>
          <a:ln>
            <a:noFill/>
          </a:ln>
          <a:effectLst/>
          <a:extLst/>
        </p:spPr>
        <p:txBody>
          <a:bodyPr anchor="ctr">
            <a:spAutoFit/>
          </a:bodyPr>
          <a:lstStyle/>
          <a:p>
            <a:pPr>
              <a:defRPr/>
            </a:pPr>
            <a:r>
              <a:rPr lang="fr-FR" dirty="0">
                <a:latin typeface="+mn-lt"/>
              </a:rPr>
              <a:t>Assurer des  </a:t>
            </a:r>
            <a:r>
              <a:rPr lang="fr-FR" b="1" u="sng" dirty="0">
                <a:latin typeface="+mn-lt"/>
              </a:rPr>
              <a:t>standards de qualité minimaux</a:t>
            </a:r>
            <a:r>
              <a:rPr lang="fr-FR" dirty="0">
                <a:latin typeface="+mn-lt"/>
              </a:rPr>
              <a:t>  se justifie:</a:t>
            </a:r>
          </a:p>
          <a:p>
            <a:pPr>
              <a:buFont typeface="Wingdings" pitchFamily="2" charset="2"/>
              <a:buChar char="Ø"/>
              <a:defRPr/>
            </a:pPr>
            <a:r>
              <a:rPr lang="fr-FR" dirty="0">
                <a:latin typeface="+mn-lt"/>
              </a:rPr>
              <a:t> dans les systèmes d’E.S qui se  sont beaucoup </a:t>
            </a:r>
            <a:r>
              <a:rPr lang="fr-FR" u="sng" dirty="0">
                <a:latin typeface="+mn-lt"/>
              </a:rPr>
              <a:t>diversifiés</a:t>
            </a:r>
            <a:r>
              <a:rPr lang="fr-FR" dirty="0">
                <a:latin typeface="+mn-lt"/>
              </a:rPr>
              <a:t> et  sont devenus  hétérogènes;</a:t>
            </a:r>
          </a:p>
          <a:p>
            <a:pPr>
              <a:spcAft>
                <a:spcPts val="1200"/>
              </a:spcAft>
              <a:buFont typeface="Wingdings" pitchFamily="2" charset="2"/>
              <a:buChar char="Ø"/>
              <a:defRPr/>
            </a:pPr>
            <a:r>
              <a:rPr lang="fr-FR" dirty="0">
                <a:latin typeface="+mn-lt"/>
              </a:rPr>
              <a:t>  ou,  quand  la </a:t>
            </a:r>
            <a:r>
              <a:rPr lang="fr-FR" u="sng" dirty="0">
                <a:latin typeface="+mn-lt"/>
              </a:rPr>
              <a:t>confiance</a:t>
            </a:r>
            <a:r>
              <a:rPr lang="fr-FR" dirty="0">
                <a:latin typeface="+mn-lt"/>
              </a:rPr>
              <a:t> du public envers les établissements  d’E.S   </a:t>
            </a:r>
            <a:r>
              <a:rPr lang="fr-FR" u="sng" dirty="0">
                <a:latin typeface="+mn-lt"/>
              </a:rPr>
              <a:t>s’érode</a:t>
            </a:r>
            <a:r>
              <a:rPr lang="fr-FR" dirty="0">
                <a:latin typeface="+mn-lt"/>
              </a:rPr>
              <a:t>. </a:t>
            </a:r>
          </a:p>
          <a:p>
            <a:pPr>
              <a:defRPr/>
            </a:pPr>
            <a:r>
              <a:rPr lang="fr-FR" dirty="0">
                <a:latin typeface="+mn-lt"/>
              </a:rPr>
              <a:t>La non-conformité  aboutit à des </a:t>
            </a:r>
            <a:r>
              <a:rPr lang="fr-FR" b="1" dirty="0">
                <a:latin typeface="+mn-lt"/>
              </a:rPr>
              <a:t>sanctions</a:t>
            </a:r>
            <a:r>
              <a:rPr lang="fr-FR" dirty="0">
                <a:latin typeface="+mn-lt"/>
              </a:rPr>
              <a:t> (radiation du système, non-reconnaissance des diplômes ou autres  mesures similaires).  </a:t>
            </a:r>
          </a:p>
        </p:txBody>
      </p:sp>
      <p:sp>
        <p:nvSpPr>
          <p:cNvPr id="4103" name="Rectangle 7"/>
          <p:cNvSpPr>
            <a:spLocks noChangeArrowheads="1"/>
          </p:cNvSpPr>
          <p:nvPr/>
        </p:nvSpPr>
        <p:spPr bwMode="auto">
          <a:xfrm>
            <a:off x="214313" y="3714750"/>
            <a:ext cx="5305425" cy="400050"/>
          </a:xfrm>
          <a:prstGeom prst="rect">
            <a:avLst/>
          </a:prstGeom>
          <a:noFill/>
          <a:ln>
            <a:noFill/>
          </a:ln>
          <a:effectLst/>
          <a:extLst/>
        </p:spPr>
        <p:txBody>
          <a:bodyPr wrap="none" anchor="ctr">
            <a:spAutoFit/>
          </a:bodyPr>
          <a:lstStyle/>
          <a:p>
            <a:pPr>
              <a:buFont typeface="Wingdings" pitchFamily="2" charset="2"/>
              <a:buChar char="q"/>
              <a:defRPr/>
            </a:pPr>
            <a:r>
              <a:rPr lang="fr-FR" b="1" dirty="0">
                <a:latin typeface="+mn-lt"/>
              </a:rPr>
              <a:t>La reddition des comptes / transparence</a:t>
            </a:r>
            <a:r>
              <a:rPr lang="fr-FR" dirty="0">
                <a:latin typeface="+mn-lt"/>
              </a:rPr>
              <a:t> </a:t>
            </a:r>
          </a:p>
        </p:txBody>
      </p:sp>
      <p:sp>
        <p:nvSpPr>
          <p:cNvPr id="4104" name="Rectangle 8"/>
          <p:cNvSpPr>
            <a:spLocks noChangeArrowheads="1"/>
          </p:cNvSpPr>
          <p:nvPr/>
        </p:nvSpPr>
        <p:spPr bwMode="auto">
          <a:xfrm>
            <a:off x="214313" y="4071938"/>
            <a:ext cx="8655050" cy="708025"/>
          </a:xfrm>
          <a:prstGeom prst="rect">
            <a:avLst/>
          </a:prstGeom>
          <a:noFill/>
          <a:ln>
            <a:noFill/>
          </a:ln>
          <a:effectLst/>
          <a:extLst/>
        </p:spPr>
        <p:txBody>
          <a:bodyPr wrap="none" anchor="ctr">
            <a:spAutoFit/>
          </a:bodyPr>
          <a:lstStyle/>
          <a:p>
            <a:pPr>
              <a:defRPr/>
            </a:pPr>
            <a:r>
              <a:rPr lang="fr-FR" dirty="0">
                <a:latin typeface="+mn-lt"/>
              </a:rPr>
              <a:t>Il faut que le public (parties prenantes) soit tenu informé de  l’aptitude  des </a:t>
            </a:r>
          </a:p>
          <a:p>
            <a:pPr>
              <a:defRPr/>
            </a:pPr>
            <a:r>
              <a:rPr lang="fr-FR" dirty="0">
                <a:latin typeface="+mn-lt"/>
              </a:rPr>
              <a:t>Établissements   à remplir  leurs  missions. </a:t>
            </a:r>
          </a:p>
        </p:txBody>
      </p:sp>
      <p:sp>
        <p:nvSpPr>
          <p:cNvPr id="6" name="Rectangle 11"/>
          <p:cNvSpPr>
            <a:spLocks noChangeArrowheads="1"/>
          </p:cNvSpPr>
          <p:nvPr/>
        </p:nvSpPr>
        <p:spPr bwMode="auto">
          <a:xfrm>
            <a:off x="0" y="785813"/>
            <a:ext cx="8750300" cy="708025"/>
          </a:xfrm>
          <a:prstGeom prst="rect">
            <a:avLst/>
          </a:prstGeom>
          <a:noFill/>
          <a:ln>
            <a:noFill/>
          </a:ln>
          <a:effectLst/>
          <a:extLst/>
        </p:spPr>
        <p:txBody>
          <a:bodyPr anchor="ctr">
            <a:spAutoFit/>
          </a:bodyPr>
          <a:lstStyle/>
          <a:p>
            <a:pPr>
              <a:buFont typeface="Wingdings" pitchFamily="2" charset="2"/>
              <a:buChar char="q"/>
              <a:defRPr/>
            </a:pPr>
            <a:r>
              <a:rPr lang="fr-FR" dirty="0">
                <a:latin typeface="+mn-lt"/>
              </a:rPr>
              <a:t>Le  </a:t>
            </a:r>
            <a:r>
              <a:rPr lang="fr-FR" b="1" dirty="0">
                <a:latin typeface="+mn-lt"/>
              </a:rPr>
              <a:t>contrôle  de la  qualité</a:t>
            </a:r>
            <a:r>
              <a:rPr lang="fr-FR" dirty="0">
                <a:latin typeface="+mn-lt"/>
              </a:rPr>
              <a:t>  correspond au respect des </a:t>
            </a:r>
            <a:r>
              <a:rPr lang="fr-FR" b="1" dirty="0">
                <a:latin typeface="+mn-lt"/>
              </a:rPr>
              <a:t>exigences de</a:t>
            </a:r>
          </a:p>
          <a:p>
            <a:pPr>
              <a:defRPr/>
            </a:pPr>
            <a:r>
              <a:rPr lang="fr-FR" b="1" dirty="0">
                <a:latin typeface="+mn-lt"/>
              </a:rPr>
              <a:t> qualité minimales</a:t>
            </a:r>
            <a:r>
              <a:rPr lang="fr-FR" dirty="0">
                <a:latin typeface="+mn-lt"/>
              </a:rPr>
              <a:t>. </a:t>
            </a:r>
          </a:p>
        </p:txBody>
      </p:sp>
      <p:sp>
        <p:nvSpPr>
          <p:cNvPr id="8" name="Rectangle 7"/>
          <p:cNvSpPr>
            <a:spLocks noChangeArrowheads="1"/>
          </p:cNvSpPr>
          <p:nvPr/>
        </p:nvSpPr>
        <p:spPr bwMode="auto">
          <a:xfrm>
            <a:off x="142875" y="4786313"/>
            <a:ext cx="8643938" cy="1384300"/>
          </a:xfrm>
          <a:prstGeom prst="rect">
            <a:avLst/>
          </a:prstGeom>
          <a:noFill/>
          <a:ln w="9525">
            <a:noFill/>
            <a:miter lim="800000"/>
            <a:headEnd/>
            <a:tailEnd/>
          </a:ln>
        </p:spPr>
        <p:txBody>
          <a:bodyPr>
            <a:spAutoFit/>
          </a:bodyPr>
          <a:lstStyle/>
          <a:p>
            <a:pPr>
              <a:buFont typeface="Wingdings" pitchFamily="2" charset="2"/>
              <a:buChar char="q"/>
            </a:pPr>
            <a:r>
              <a:rPr lang="fr-FR" b="1">
                <a:latin typeface="Constantia" pitchFamily="18" charset="0"/>
              </a:rPr>
              <a:t>L’amélioration des pratiques:</a:t>
            </a:r>
            <a:r>
              <a:rPr lang="fr-FR" sz="2400" b="1">
                <a:latin typeface="Constantia" pitchFamily="18" charset="0"/>
              </a:rPr>
              <a:t> </a:t>
            </a:r>
            <a:r>
              <a:rPr lang="fr-FR">
                <a:latin typeface="Constantia" pitchFamily="18" charset="0"/>
              </a:rPr>
              <a:t>L’AQ  conduit naturellement vers </a:t>
            </a:r>
            <a:r>
              <a:rPr lang="fr-FR" b="1">
                <a:latin typeface="Constantia" pitchFamily="18" charset="0"/>
              </a:rPr>
              <a:t>l’amélioration</a:t>
            </a:r>
            <a:r>
              <a:rPr lang="fr-FR">
                <a:latin typeface="Constantia" pitchFamily="18" charset="0"/>
              </a:rPr>
              <a:t>, d’une part, grâce à la </a:t>
            </a:r>
            <a:r>
              <a:rPr lang="fr-FR" u="sng">
                <a:latin typeface="Constantia" pitchFamily="18" charset="0"/>
              </a:rPr>
              <a:t>conformité aux  objectifs</a:t>
            </a:r>
            <a:r>
              <a:rPr lang="fr-FR">
                <a:latin typeface="Constantia" pitchFamily="18" charset="0"/>
              </a:rPr>
              <a:t>, d’autre part, grâce à la mise en place de </a:t>
            </a:r>
            <a:r>
              <a:rPr lang="fr-FR" b="1">
                <a:latin typeface="Constantia" pitchFamily="18" charset="0"/>
              </a:rPr>
              <a:t>bonnes  pratiques</a:t>
            </a:r>
            <a:r>
              <a:rPr lang="fr-FR">
                <a:latin typeface="Constantia" pitchFamily="18" charset="0"/>
              </a:rPr>
              <a:t> avec des objectifs  que les établissements s’efforceront d’atteindre.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4102">
                                            <p:txEl>
                                              <p:pRg st="0" end="0"/>
                                            </p:txEl>
                                          </p:spTgt>
                                        </p:tgtEl>
                                        <p:attrNameLst>
                                          <p:attrName>style.visibility</p:attrName>
                                        </p:attrNameLst>
                                      </p:cBhvr>
                                      <p:to>
                                        <p:strVal val="visible"/>
                                      </p:to>
                                    </p:set>
                                    <p:anim calcmode="lin" valueType="num">
                                      <p:cBhvr additive="base">
                                        <p:cTn id="12" dur="500" fill="hold"/>
                                        <p:tgtEl>
                                          <p:spTgt spid="4102">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41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nodeType="clickEffect">
                                  <p:stCondLst>
                                    <p:cond delay="0"/>
                                  </p:stCondLst>
                                  <p:childTnLst>
                                    <p:set>
                                      <p:cBhvr>
                                        <p:cTn id="17" dur="1" fill="hold">
                                          <p:stCondLst>
                                            <p:cond delay="0"/>
                                          </p:stCondLst>
                                        </p:cTn>
                                        <p:tgtEl>
                                          <p:spTgt spid="4102">
                                            <p:txEl>
                                              <p:pRg st="1" end="1"/>
                                            </p:txEl>
                                          </p:spTgt>
                                        </p:tgtEl>
                                        <p:attrNameLst>
                                          <p:attrName>style.visibility</p:attrName>
                                        </p:attrNameLst>
                                      </p:cBhvr>
                                      <p:to>
                                        <p:strVal val="visible"/>
                                      </p:to>
                                    </p:set>
                                    <p:anim calcmode="lin" valueType="num">
                                      <p:cBhvr additive="base">
                                        <p:cTn id="18" dur="500" fill="hold"/>
                                        <p:tgtEl>
                                          <p:spTgt spid="4102">
                                            <p:txEl>
                                              <p:pRg st="1" end="1"/>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410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4102">
                                            <p:txEl>
                                              <p:pRg st="2" end="2"/>
                                            </p:txEl>
                                          </p:spTgt>
                                        </p:tgtEl>
                                        <p:attrNameLst>
                                          <p:attrName>style.visibility</p:attrName>
                                        </p:attrNameLst>
                                      </p:cBhvr>
                                      <p:to>
                                        <p:strVal val="visible"/>
                                      </p:to>
                                    </p:set>
                                    <p:anim calcmode="lin" valueType="num">
                                      <p:cBhvr additive="base">
                                        <p:cTn id="24" dur="500" fill="hold"/>
                                        <p:tgtEl>
                                          <p:spTgt spid="4102">
                                            <p:txEl>
                                              <p:pRg st="2" end="2"/>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410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4102">
                                            <p:txEl>
                                              <p:pRg st="3" end="3"/>
                                            </p:txEl>
                                          </p:spTgt>
                                        </p:tgtEl>
                                        <p:attrNameLst>
                                          <p:attrName>style.visibility</p:attrName>
                                        </p:attrNameLst>
                                      </p:cBhvr>
                                      <p:to>
                                        <p:strVal val="visible"/>
                                      </p:to>
                                    </p:set>
                                    <p:anim calcmode="lin" valueType="num">
                                      <p:cBhvr additive="base">
                                        <p:cTn id="30" dur="500" fill="hold"/>
                                        <p:tgtEl>
                                          <p:spTgt spid="4102">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410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4" fill="hold" grpId="0" nodeType="clickEffect">
                                  <p:stCondLst>
                                    <p:cond delay="0"/>
                                  </p:stCondLst>
                                  <p:childTnLst>
                                    <p:set>
                                      <p:cBhvr>
                                        <p:cTn id="35" dur="1" fill="hold">
                                          <p:stCondLst>
                                            <p:cond delay="0"/>
                                          </p:stCondLst>
                                        </p:cTn>
                                        <p:tgtEl>
                                          <p:spTgt spid="4103"/>
                                        </p:tgtEl>
                                        <p:attrNameLst>
                                          <p:attrName>style.visibility</p:attrName>
                                        </p:attrNameLst>
                                      </p:cBhvr>
                                      <p:to>
                                        <p:strVal val="visible"/>
                                      </p:to>
                                    </p:set>
                                    <p:animEffect transition="in" filter="wipe(down)">
                                      <p:cBhvr>
                                        <p:cTn id="36" dur="500"/>
                                        <p:tgtEl>
                                          <p:spTgt spid="4103"/>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4" fill="hold" grpId="0" nodeType="clickEffect">
                                  <p:stCondLst>
                                    <p:cond delay="0"/>
                                  </p:stCondLst>
                                  <p:childTnLst>
                                    <p:set>
                                      <p:cBhvr>
                                        <p:cTn id="40" dur="1" fill="hold">
                                          <p:stCondLst>
                                            <p:cond delay="0"/>
                                          </p:stCondLst>
                                        </p:cTn>
                                        <p:tgtEl>
                                          <p:spTgt spid="4104"/>
                                        </p:tgtEl>
                                        <p:attrNameLst>
                                          <p:attrName>style.visibility</p:attrName>
                                        </p:attrNameLst>
                                      </p:cBhvr>
                                      <p:to>
                                        <p:strVal val="visible"/>
                                      </p:to>
                                    </p:set>
                                    <p:animEffect transition="in" filter="wipe(down)">
                                      <p:cBhvr>
                                        <p:cTn id="41" dur="500"/>
                                        <p:tgtEl>
                                          <p:spTgt spid="410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4" fill="hold" nodeType="clickEffect">
                                  <p:stCondLst>
                                    <p:cond delay="0"/>
                                  </p:stCondLst>
                                  <p:childTnLst>
                                    <p:set>
                                      <p:cBhvr>
                                        <p:cTn id="45" dur="1" fill="hold">
                                          <p:stCondLst>
                                            <p:cond delay="0"/>
                                          </p:stCondLst>
                                        </p:cTn>
                                        <p:tgtEl>
                                          <p:spTgt spid="8">
                                            <p:txEl>
                                              <p:pRg st="0" end="0"/>
                                            </p:txEl>
                                          </p:spTgt>
                                        </p:tgtEl>
                                        <p:attrNameLst>
                                          <p:attrName>style.visibility</p:attrName>
                                        </p:attrNameLst>
                                      </p:cBhvr>
                                      <p:to>
                                        <p:strVal val="visible"/>
                                      </p:to>
                                    </p:set>
                                    <p:anim calcmode="lin" valueType="num">
                                      <p:cBhvr additive="base">
                                        <p:cTn id="46"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3" grpId="0"/>
      <p:bldP spid="4104" grpId="0"/>
      <p:bldP spid="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2C0AA348-024F-4802-9BFC-5AB9B9F61B88}" type="slidenum">
              <a:rPr lang="fr-FR"/>
              <a:pPr>
                <a:defRPr/>
              </a:pPr>
              <a:t>42</a:t>
            </a:fld>
            <a:endParaRPr lang="fr-FR"/>
          </a:p>
        </p:txBody>
      </p:sp>
      <p:sp>
        <p:nvSpPr>
          <p:cNvPr id="5127" name="Rectangle 7"/>
          <p:cNvSpPr>
            <a:spLocks noChangeArrowheads="1"/>
          </p:cNvSpPr>
          <p:nvPr/>
        </p:nvSpPr>
        <p:spPr bwMode="auto">
          <a:xfrm>
            <a:off x="357188" y="714375"/>
            <a:ext cx="3962400" cy="461963"/>
          </a:xfrm>
          <a:prstGeom prst="rect">
            <a:avLst/>
          </a:prstGeom>
          <a:noFill/>
          <a:ln w="9525">
            <a:noFill/>
            <a:miter lim="800000"/>
            <a:headEnd/>
            <a:tailEnd/>
          </a:ln>
        </p:spPr>
        <p:txBody>
          <a:bodyPr wrap="none" anchor="ctr">
            <a:spAutoFit/>
          </a:bodyPr>
          <a:lstStyle/>
          <a:p>
            <a:r>
              <a:rPr lang="fr-FR" sz="2400" b="1">
                <a:latin typeface="Constantia" pitchFamily="18" charset="0"/>
              </a:rPr>
              <a:t>1.2 Choix des mécanismes</a:t>
            </a:r>
            <a:r>
              <a:rPr lang="fr-FR" sz="2400">
                <a:latin typeface="Constantia" pitchFamily="18" charset="0"/>
              </a:rPr>
              <a:t> </a:t>
            </a:r>
          </a:p>
        </p:txBody>
      </p:sp>
      <p:sp>
        <p:nvSpPr>
          <p:cNvPr id="5128" name="Rectangle 8"/>
          <p:cNvSpPr>
            <a:spLocks noChangeArrowheads="1"/>
          </p:cNvSpPr>
          <p:nvPr/>
        </p:nvSpPr>
        <p:spPr bwMode="auto">
          <a:xfrm>
            <a:off x="0" y="1143000"/>
            <a:ext cx="8609013" cy="1016000"/>
          </a:xfrm>
          <a:prstGeom prst="rect">
            <a:avLst/>
          </a:prstGeom>
          <a:noFill/>
          <a:ln w="9525">
            <a:noFill/>
            <a:miter lim="800000"/>
            <a:headEnd/>
            <a:tailEnd/>
          </a:ln>
        </p:spPr>
        <p:txBody>
          <a:bodyPr wrap="none" anchor="ctr">
            <a:spAutoFit/>
          </a:bodyPr>
          <a:lstStyle/>
          <a:p>
            <a:r>
              <a:rPr lang="fr-FR">
                <a:latin typeface="Constantia" pitchFamily="18" charset="0"/>
              </a:rPr>
              <a:t>Les dispositifs d’assurance qualité utilisent </a:t>
            </a:r>
            <a:r>
              <a:rPr lang="fr-FR" u="sng">
                <a:latin typeface="Constantia" pitchFamily="18" charset="0"/>
              </a:rPr>
              <a:t>l’évaluation</a:t>
            </a:r>
            <a:r>
              <a:rPr lang="fr-FR">
                <a:latin typeface="Constantia" pitchFamily="18" charset="0"/>
              </a:rPr>
              <a:t>, </a:t>
            </a:r>
            <a:r>
              <a:rPr lang="fr-FR" u="sng">
                <a:latin typeface="Constantia" pitchFamily="18" charset="0"/>
              </a:rPr>
              <a:t>l’audit</a:t>
            </a:r>
            <a:r>
              <a:rPr lang="fr-FR">
                <a:latin typeface="Constantia" pitchFamily="18" charset="0"/>
              </a:rPr>
              <a:t> de la</a:t>
            </a:r>
          </a:p>
          <a:p>
            <a:r>
              <a:rPr lang="fr-FR">
                <a:latin typeface="Constantia" pitchFamily="18" charset="0"/>
              </a:rPr>
              <a:t> qualité  et </a:t>
            </a:r>
            <a:r>
              <a:rPr lang="fr-FR" u="sng">
                <a:latin typeface="Constantia" pitchFamily="18" charset="0"/>
              </a:rPr>
              <a:t>l’accréditation</a:t>
            </a:r>
            <a:r>
              <a:rPr lang="fr-FR">
                <a:latin typeface="Constantia" pitchFamily="18" charset="0"/>
              </a:rPr>
              <a:t>  comme mécanismes  pour examiner  la qualité des</a:t>
            </a:r>
          </a:p>
          <a:p>
            <a:r>
              <a:rPr lang="fr-FR">
                <a:latin typeface="Constantia" pitchFamily="18" charset="0"/>
              </a:rPr>
              <a:t> activités et  des services  des  établissements.  </a:t>
            </a:r>
          </a:p>
        </p:txBody>
      </p:sp>
      <p:sp>
        <p:nvSpPr>
          <p:cNvPr id="5129" name="Rectangle 9"/>
          <p:cNvSpPr>
            <a:spLocks noChangeArrowheads="1"/>
          </p:cNvSpPr>
          <p:nvPr/>
        </p:nvSpPr>
        <p:spPr bwMode="auto">
          <a:xfrm>
            <a:off x="0" y="2368550"/>
            <a:ext cx="8918575" cy="1323975"/>
          </a:xfrm>
          <a:prstGeom prst="rect">
            <a:avLst/>
          </a:prstGeom>
          <a:noFill/>
          <a:ln w="9525">
            <a:noFill/>
            <a:miter lim="800000"/>
            <a:headEnd/>
            <a:tailEnd/>
          </a:ln>
        </p:spPr>
        <p:txBody>
          <a:bodyPr wrap="none" anchor="ctr">
            <a:spAutoFit/>
          </a:bodyPr>
          <a:lstStyle/>
          <a:p>
            <a:pPr>
              <a:buFont typeface="Wingdings" pitchFamily="2" charset="2"/>
              <a:buChar char="Ø"/>
            </a:pPr>
            <a:r>
              <a:rPr lang="fr-FR" b="1" u="sng">
                <a:latin typeface="Constantia" pitchFamily="18" charset="0"/>
              </a:rPr>
              <a:t>L’évaluation</a:t>
            </a:r>
            <a:r>
              <a:rPr lang="fr-FR">
                <a:latin typeface="Constantia" pitchFamily="18" charset="0"/>
              </a:rPr>
              <a:t> peut porter sur les </a:t>
            </a:r>
            <a:r>
              <a:rPr lang="fr-FR" u="sng">
                <a:latin typeface="Constantia" pitchFamily="18" charset="0"/>
              </a:rPr>
              <a:t>intrants</a:t>
            </a:r>
            <a:r>
              <a:rPr lang="fr-FR">
                <a:latin typeface="Constantia" pitchFamily="18" charset="0"/>
              </a:rPr>
              <a:t> (comme les ressources allouées), les </a:t>
            </a:r>
          </a:p>
          <a:p>
            <a:r>
              <a:rPr lang="fr-FR" u="sng">
                <a:latin typeface="Constantia" pitchFamily="18" charset="0"/>
              </a:rPr>
              <a:t>processus</a:t>
            </a:r>
            <a:r>
              <a:rPr lang="fr-FR">
                <a:latin typeface="Constantia" pitchFamily="18" charset="0"/>
              </a:rPr>
              <a:t> (c’est-à-dire le mode de  fonctionnement) ou les </a:t>
            </a:r>
            <a:r>
              <a:rPr lang="fr-FR" u="sng">
                <a:latin typeface="Constantia" pitchFamily="18" charset="0"/>
              </a:rPr>
              <a:t>résultats</a:t>
            </a:r>
            <a:r>
              <a:rPr lang="fr-FR">
                <a:latin typeface="Constantia" pitchFamily="18" charset="0"/>
              </a:rPr>
              <a:t> (comme</a:t>
            </a:r>
          </a:p>
          <a:p>
            <a:r>
              <a:rPr lang="fr-FR">
                <a:latin typeface="Constantia" pitchFamily="18" charset="0"/>
              </a:rPr>
              <a:t> le nombre de publications des enseignants). </a:t>
            </a:r>
          </a:p>
          <a:p>
            <a:r>
              <a:rPr lang="fr-FR">
                <a:latin typeface="Constantia" pitchFamily="18" charset="0"/>
              </a:rPr>
              <a:t>L’évaluation est faite à partir de standards, critères et  règles  de procédures</a:t>
            </a:r>
          </a:p>
        </p:txBody>
      </p:sp>
      <p:sp>
        <p:nvSpPr>
          <p:cNvPr id="9" name="Rectangle 5"/>
          <p:cNvSpPr>
            <a:spLocks noChangeArrowheads="1"/>
          </p:cNvSpPr>
          <p:nvPr/>
        </p:nvSpPr>
        <p:spPr bwMode="auto">
          <a:xfrm>
            <a:off x="0" y="3786188"/>
            <a:ext cx="2547938" cy="400050"/>
          </a:xfrm>
          <a:prstGeom prst="rect">
            <a:avLst/>
          </a:prstGeom>
          <a:noFill/>
          <a:ln w="9525">
            <a:noFill/>
            <a:miter lim="800000"/>
            <a:headEnd/>
            <a:tailEnd/>
          </a:ln>
        </p:spPr>
        <p:txBody>
          <a:bodyPr>
            <a:spAutoFit/>
          </a:bodyPr>
          <a:lstStyle/>
          <a:p>
            <a:pPr>
              <a:buFont typeface="Wingdings" pitchFamily="2" charset="2"/>
              <a:buChar char="Ø"/>
            </a:pPr>
            <a:r>
              <a:rPr lang="fr-FR" b="1">
                <a:latin typeface="Constantia" pitchFamily="18" charset="0"/>
              </a:rPr>
              <a:t>- L’accréditation</a:t>
            </a:r>
          </a:p>
        </p:txBody>
      </p:sp>
      <p:sp>
        <p:nvSpPr>
          <p:cNvPr id="10" name="Rectangle 4"/>
          <p:cNvSpPr>
            <a:spLocks noChangeArrowheads="1"/>
          </p:cNvSpPr>
          <p:nvPr/>
        </p:nvSpPr>
        <p:spPr bwMode="auto">
          <a:xfrm>
            <a:off x="15875" y="4143375"/>
            <a:ext cx="9128125" cy="2246313"/>
          </a:xfrm>
          <a:prstGeom prst="rect">
            <a:avLst/>
          </a:prstGeom>
          <a:noFill/>
          <a:ln w="9525">
            <a:noFill/>
            <a:miter lim="800000"/>
            <a:headEnd/>
            <a:tailEnd/>
          </a:ln>
        </p:spPr>
        <p:txBody>
          <a:bodyPr anchor="ctr">
            <a:spAutoFit/>
          </a:bodyPr>
          <a:lstStyle/>
          <a:p>
            <a:r>
              <a:rPr lang="fr-FR">
                <a:latin typeface="Constantia" pitchFamily="18" charset="0"/>
              </a:rPr>
              <a:t>l’accréditation se sert des </a:t>
            </a:r>
            <a:r>
              <a:rPr lang="fr-FR" b="1">
                <a:latin typeface="Constantia" pitchFamily="18" charset="0"/>
              </a:rPr>
              <a:t>résultats</a:t>
            </a:r>
            <a:r>
              <a:rPr lang="fr-FR">
                <a:latin typeface="Constantia" pitchFamily="18" charset="0"/>
              </a:rPr>
              <a:t> de l’évaluation pour  établir la  </a:t>
            </a:r>
            <a:r>
              <a:rPr lang="fr-FR" u="sng">
                <a:latin typeface="Constantia" pitchFamily="18" charset="0"/>
              </a:rPr>
              <a:t>décision</a:t>
            </a:r>
            <a:r>
              <a:rPr lang="fr-FR">
                <a:latin typeface="Constantia" pitchFamily="18" charset="0"/>
              </a:rPr>
              <a:t>  d’octroyer ou non  le label à  un établissement  ou une formation. </a:t>
            </a:r>
          </a:p>
          <a:p>
            <a:r>
              <a:rPr lang="fr-FR">
                <a:latin typeface="Constantia" pitchFamily="18" charset="0"/>
              </a:rPr>
              <a:t>l’évaluation et l’accréditation  des programmes et  des établissements  ne forment pas nécessairement deux mécanismes  séparés, mais  peuvent  être des éléments consécutifs d’une </a:t>
            </a:r>
            <a:r>
              <a:rPr lang="fr-FR" b="1">
                <a:latin typeface="Constantia" pitchFamily="18" charset="0"/>
              </a:rPr>
              <a:t>même  procédure</a:t>
            </a:r>
            <a:r>
              <a:rPr lang="fr-FR">
                <a:latin typeface="Constantia" pitchFamily="18" charset="0"/>
              </a:rPr>
              <a:t>.  </a:t>
            </a:r>
          </a:p>
          <a:p>
            <a:r>
              <a:rPr lang="fr-FR">
                <a:latin typeface="Constantia" pitchFamily="18" charset="0"/>
              </a:rPr>
              <a:t>Souvent, l’évaluation </a:t>
            </a:r>
            <a:r>
              <a:rPr lang="fr-FR" b="1">
                <a:latin typeface="Constantia" pitchFamily="18" charset="0"/>
              </a:rPr>
              <a:t>précède</a:t>
            </a:r>
            <a:r>
              <a:rPr lang="fr-FR">
                <a:latin typeface="Constantia" pitchFamily="18" charset="0"/>
              </a:rPr>
              <a:t> l’accréditation et présente  d’ailleurs des résultats </a:t>
            </a:r>
          </a:p>
          <a:p>
            <a:r>
              <a:rPr lang="fr-FR">
                <a:latin typeface="Constantia" pitchFamily="18" charset="0"/>
              </a:rPr>
              <a:t>et  des recommandations.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127"/>
                                        </p:tgtEl>
                                        <p:attrNameLst>
                                          <p:attrName>style.visibility</p:attrName>
                                        </p:attrNameLst>
                                      </p:cBhvr>
                                      <p:to>
                                        <p:strVal val="visible"/>
                                      </p:to>
                                    </p:set>
                                    <p:animEffect transition="in" filter="wipe(down)">
                                      <p:cBhvr>
                                        <p:cTn id="7" dur="500"/>
                                        <p:tgtEl>
                                          <p:spTgt spid="51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128"/>
                                        </p:tgtEl>
                                        <p:attrNameLst>
                                          <p:attrName>style.visibility</p:attrName>
                                        </p:attrNameLst>
                                      </p:cBhvr>
                                      <p:to>
                                        <p:strVal val="visible"/>
                                      </p:to>
                                    </p:set>
                                    <p:animEffect transition="in" filter="wipe(down)">
                                      <p:cBhvr>
                                        <p:cTn id="12" dur="500"/>
                                        <p:tgtEl>
                                          <p:spTgt spid="512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129"/>
                                        </p:tgtEl>
                                        <p:attrNameLst>
                                          <p:attrName>style.visibility</p:attrName>
                                        </p:attrNameLst>
                                      </p:cBhvr>
                                      <p:to>
                                        <p:strVal val="visible"/>
                                      </p:to>
                                    </p:set>
                                    <p:animEffect transition="in" filter="wipe(down)">
                                      <p:cBhvr>
                                        <p:cTn id="17" dur="500"/>
                                        <p:tgtEl>
                                          <p:spTgt spid="512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down)">
                                      <p:cBhvr>
                                        <p:cTn id="22" dur="500"/>
                                        <p:tgtEl>
                                          <p:spTgt spid="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down)">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7" grpId="0"/>
      <p:bldP spid="5128" grpId="0"/>
      <p:bldP spid="5129" grpId="0"/>
      <p:bldP spid="9" grpId="0"/>
      <p:bldP spid="10"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70C444B5-4000-4C2B-A436-DF8072C721C0}" type="slidenum">
              <a:rPr lang="fr-FR"/>
              <a:pPr>
                <a:defRPr/>
              </a:pPr>
              <a:t>43</a:t>
            </a:fld>
            <a:endParaRPr lang="fr-FR"/>
          </a:p>
        </p:txBody>
      </p:sp>
      <p:sp>
        <p:nvSpPr>
          <p:cNvPr id="6150" name="Rectangle 6"/>
          <p:cNvSpPr>
            <a:spLocks noChangeArrowheads="1"/>
          </p:cNvSpPr>
          <p:nvPr/>
        </p:nvSpPr>
        <p:spPr bwMode="auto">
          <a:xfrm>
            <a:off x="571500" y="500063"/>
            <a:ext cx="2806700" cy="400050"/>
          </a:xfrm>
          <a:prstGeom prst="rect">
            <a:avLst/>
          </a:prstGeom>
          <a:noFill/>
          <a:ln w="9525">
            <a:noFill/>
            <a:miter lim="800000"/>
            <a:headEnd/>
            <a:tailEnd/>
          </a:ln>
        </p:spPr>
        <p:txBody>
          <a:bodyPr wrap="none" anchor="ctr">
            <a:spAutoFit/>
          </a:bodyPr>
          <a:lstStyle/>
          <a:p>
            <a:pPr>
              <a:buFont typeface="Wingdings" pitchFamily="2" charset="2"/>
              <a:buChar char="Ø"/>
            </a:pPr>
            <a:r>
              <a:rPr lang="fr-FR" b="1">
                <a:latin typeface="Constantia" pitchFamily="18" charset="0"/>
              </a:rPr>
              <a:t>L’audit de la qualité</a:t>
            </a:r>
            <a:r>
              <a:rPr lang="fr-FR">
                <a:latin typeface="Constantia" pitchFamily="18" charset="0"/>
              </a:rPr>
              <a:t> </a:t>
            </a:r>
          </a:p>
        </p:txBody>
      </p:sp>
      <p:sp>
        <p:nvSpPr>
          <p:cNvPr id="6152" name="Rectangle 8"/>
          <p:cNvSpPr>
            <a:spLocks noChangeArrowheads="1"/>
          </p:cNvSpPr>
          <p:nvPr/>
        </p:nvSpPr>
        <p:spPr bwMode="auto">
          <a:xfrm>
            <a:off x="0" y="928688"/>
            <a:ext cx="8996363" cy="1016000"/>
          </a:xfrm>
          <a:prstGeom prst="rect">
            <a:avLst/>
          </a:prstGeom>
          <a:noFill/>
          <a:ln w="9525">
            <a:noFill/>
            <a:miter lim="800000"/>
            <a:headEnd/>
            <a:tailEnd/>
          </a:ln>
        </p:spPr>
        <p:txBody>
          <a:bodyPr anchor="ctr">
            <a:spAutoFit/>
          </a:bodyPr>
          <a:lstStyle/>
          <a:p>
            <a:r>
              <a:rPr lang="fr-FR">
                <a:latin typeface="Constantia" pitchFamily="18" charset="0"/>
              </a:rPr>
              <a:t>L’audit de la qualité examine tous les </a:t>
            </a:r>
            <a:r>
              <a:rPr lang="fr-FR" u="sng">
                <a:latin typeface="Constantia" pitchFamily="18" charset="0"/>
              </a:rPr>
              <a:t>outils et procédures</a:t>
            </a:r>
            <a:r>
              <a:rPr lang="fr-FR">
                <a:latin typeface="Constantia" pitchFamily="18" charset="0"/>
              </a:rPr>
              <a:t> qui contribuent au sein</a:t>
            </a:r>
          </a:p>
          <a:p>
            <a:r>
              <a:rPr lang="fr-FR">
                <a:latin typeface="Constantia" pitchFamily="18" charset="0"/>
              </a:rPr>
              <a:t> de l’établissement à l’</a:t>
            </a:r>
            <a:r>
              <a:rPr lang="fr-FR" u="sng">
                <a:latin typeface="Constantia" pitchFamily="18" charset="0"/>
              </a:rPr>
              <a:t>amélioration de la qualité</a:t>
            </a:r>
            <a:r>
              <a:rPr lang="fr-FR">
                <a:latin typeface="Constantia" pitchFamily="18" charset="0"/>
              </a:rPr>
              <a:t>. Il ne conduit à la comparaison des niveaux de  qualité contrairement à l’évaluation.</a:t>
            </a:r>
          </a:p>
        </p:txBody>
      </p:sp>
      <p:sp>
        <p:nvSpPr>
          <p:cNvPr id="9" name="Rectangle 6"/>
          <p:cNvSpPr>
            <a:spLocks noChangeArrowheads="1"/>
          </p:cNvSpPr>
          <p:nvPr/>
        </p:nvSpPr>
        <p:spPr bwMode="auto">
          <a:xfrm>
            <a:off x="1714500" y="2000250"/>
            <a:ext cx="6246813" cy="400050"/>
          </a:xfrm>
          <a:prstGeom prst="rect">
            <a:avLst/>
          </a:prstGeom>
          <a:noFill/>
          <a:ln w="9525">
            <a:noFill/>
            <a:miter lim="800000"/>
            <a:headEnd/>
            <a:tailEnd/>
          </a:ln>
        </p:spPr>
        <p:txBody>
          <a:bodyPr anchor="ctr">
            <a:spAutoFit/>
          </a:bodyPr>
          <a:lstStyle/>
          <a:p>
            <a:pPr algn="ctr"/>
            <a:r>
              <a:rPr lang="fr-FR" b="1">
                <a:latin typeface="Constantia" pitchFamily="18" charset="0"/>
              </a:rPr>
              <a:t>Typologie des mécanismes d’assurance qualité</a:t>
            </a:r>
          </a:p>
        </p:txBody>
      </p:sp>
      <p:graphicFrame>
        <p:nvGraphicFramePr>
          <p:cNvPr id="10" name="Group 114"/>
          <p:cNvGraphicFramePr>
            <a:graphicFrameLocks noGrp="1"/>
          </p:cNvGraphicFramePr>
          <p:nvPr/>
        </p:nvGraphicFramePr>
        <p:xfrm>
          <a:off x="0" y="2428875"/>
          <a:ext cx="9001125" cy="3589338"/>
        </p:xfrm>
        <a:graphic>
          <a:graphicData uri="http://schemas.openxmlformats.org/drawingml/2006/table">
            <a:tbl>
              <a:tblPr/>
              <a:tblGrid>
                <a:gridCol w="1585644"/>
                <a:gridCol w="2914902"/>
                <a:gridCol w="2219568"/>
                <a:gridCol w="2281011"/>
              </a:tblGrid>
              <a:tr h="36570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Mécanisme</a:t>
                      </a:r>
                      <a:endPar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Question</a:t>
                      </a:r>
                      <a:endPar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Accent</a:t>
                      </a:r>
                      <a:endPar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Résultats</a:t>
                      </a:r>
                      <a:endPar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175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Évaluation</a:t>
                      </a:r>
                      <a:endPar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Jusqu’à quel point les résultats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sont-ils bons?</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Résultats</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Niveau (note, appréciation,…)</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18860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Accréditation</a:t>
                      </a:r>
                      <a:endParaRPr kumimoji="0" lang="fr-FR" sz="16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Est-il suffisamment bon pour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être approuvé?</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Adaptation (mission,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ressources, processus)</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Décision favorable ou défavorable</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01751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FR" sz="1800" b="1"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Audit</a:t>
                      </a:r>
                      <a:endPar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endParaRP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Les objectifs sont-ils satisfaits?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Le processus est-il efficace?</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smtClean="0">
                          <a:ln>
                            <a:noFill/>
                          </a:ln>
                          <a:solidFill>
                            <a:schemeClr val="tx1"/>
                          </a:solidFill>
                          <a:effectLst/>
                          <a:latin typeface="Constantia" pitchFamily="18" charset="0"/>
                          <a:ea typeface="Times New Roman" pitchFamily="18" charset="0"/>
                          <a:cs typeface="Arial Unicode MS" pitchFamily="34" charset="-128"/>
                        </a:rPr>
                        <a:t>Processus</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800" b="0" i="0" u="none" strike="noStrike" cap="none" normalizeH="0" baseline="0" dirty="0" smtClean="0">
                          <a:ln>
                            <a:noFill/>
                          </a:ln>
                          <a:solidFill>
                            <a:schemeClr val="tx1"/>
                          </a:solidFill>
                          <a:effectLst/>
                          <a:latin typeface="Constantia" pitchFamily="18" charset="0"/>
                          <a:ea typeface="Times New Roman" pitchFamily="18" charset="0"/>
                          <a:cs typeface="Arial Unicode MS" pitchFamily="34" charset="-128"/>
                        </a:rPr>
                        <a:t>Description qualitative</a:t>
                      </a:r>
                    </a:p>
                  </a:txBody>
                  <a:tcPr marT="45702" marB="4570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1" name="Rectangle 4"/>
          <p:cNvSpPr>
            <a:spLocks noChangeArrowheads="1"/>
          </p:cNvSpPr>
          <p:nvPr/>
        </p:nvSpPr>
        <p:spPr bwMode="auto">
          <a:xfrm>
            <a:off x="0" y="6143625"/>
            <a:ext cx="8786813" cy="401638"/>
          </a:xfrm>
          <a:prstGeom prst="rect">
            <a:avLst/>
          </a:prstGeom>
          <a:noFill/>
          <a:ln w="9525">
            <a:noFill/>
            <a:miter lim="800000"/>
            <a:headEnd/>
            <a:tailEnd/>
          </a:ln>
        </p:spPr>
        <p:txBody>
          <a:bodyPr anchor="ctr">
            <a:spAutoFit/>
          </a:bodyPr>
          <a:lstStyle/>
          <a:p>
            <a:r>
              <a:rPr lang="fr-FR">
                <a:latin typeface="Constantia" pitchFamily="18" charset="0"/>
              </a:rPr>
              <a:t>Il est difficile de répondre  aux trois objectifs de l’AQ avec un seul mécanisme.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wipe(down)">
                                      <p:cBhvr>
                                        <p:cTn id="7" dur="500"/>
                                        <p:tgtEl>
                                          <p:spTgt spid="615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152"/>
                                        </p:tgtEl>
                                        <p:attrNameLst>
                                          <p:attrName>style.visibility</p:attrName>
                                        </p:attrNameLst>
                                      </p:cBhvr>
                                      <p:to>
                                        <p:strVal val="visible"/>
                                      </p:to>
                                    </p:set>
                                    <p:animEffect transition="in" filter="wipe(down)">
                                      <p:cBhvr>
                                        <p:cTn id="12" dur="500"/>
                                        <p:tgtEl>
                                          <p:spTgt spid="615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down)">
                                      <p:cBhvr>
                                        <p:cTn id="22" dur="500"/>
                                        <p:tgtEl>
                                          <p:spTgt spid="1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wipe(down)">
                                      <p:cBhvr>
                                        <p:cTn id="2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2" grpId="0"/>
      <p:bldP spid="9" grpId="0"/>
      <p:bldP spid="11"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87188DEE-F116-46FC-A6BE-F2CEC3946B9B}" type="slidenum">
              <a:rPr lang="fr-FR"/>
              <a:pPr>
                <a:defRPr/>
              </a:pPr>
              <a:t>44</a:t>
            </a:fld>
            <a:endParaRPr lang="fr-FR"/>
          </a:p>
        </p:txBody>
      </p:sp>
      <p:sp>
        <p:nvSpPr>
          <p:cNvPr id="9220" name="Rectangle 4"/>
          <p:cNvSpPr>
            <a:spLocks noChangeArrowheads="1"/>
          </p:cNvSpPr>
          <p:nvPr/>
        </p:nvSpPr>
        <p:spPr bwMode="auto">
          <a:xfrm>
            <a:off x="539750" y="387350"/>
            <a:ext cx="6311900" cy="461963"/>
          </a:xfrm>
          <a:prstGeom prst="rect">
            <a:avLst/>
          </a:prstGeom>
          <a:noFill/>
          <a:ln w="9525">
            <a:noFill/>
            <a:miter lim="800000"/>
            <a:headEnd/>
            <a:tailEnd/>
          </a:ln>
        </p:spPr>
        <p:txBody>
          <a:bodyPr wrap="none" anchor="ctr">
            <a:spAutoFit/>
          </a:bodyPr>
          <a:lstStyle/>
          <a:p>
            <a:r>
              <a:rPr lang="fr-FR" sz="2400" b="1">
                <a:latin typeface="Constantia" pitchFamily="18" charset="0"/>
              </a:rPr>
              <a:t>1.3 Portée des systèmes d’assurance qualité</a:t>
            </a:r>
          </a:p>
        </p:txBody>
      </p:sp>
      <p:sp>
        <p:nvSpPr>
          <p:cNvPr id="9221" name="Rectangle 5"/>
          <p:cNvSpPr>
            <a:spLocks noChangeArrowheads="1"/>
          </p:cNvSpPr>
          <p:nvPr/>
        </p:nvSpPr>
        <p:spPr bwMode="auto">
          <a:xfrm>
            <a:off x="0" y="795338"/>
            <a:ext cx="9144000" cy="708025"/>
          </a:xfrm>
          <a:prstGeom prst="rect">
            <a:avLst/>
          </a:prstGeom>
          <a:noFill/>
          <a:ln w="9525">
            <a:noFill/>
            <a:miter lim="800000"/>
            <a:headEnd/>
            <a:tailEnd/>
          </a:ln>
        </p:spPr>
        <p:txBody>
          <a:bodyPr anchor="ctr">
            <a:spAutoFit/>
          </a:bodyPr>
          <a:lstStyle/>
          <a:p>
            <a:r>
              <a:rPr lang="fr-FR">
                <a:latin typeface="Constantia" pitchFamily="18" charset="0"/>
              </a:rPr>
              <a:t>L’assurance qualité peut traiter tout l’E.S  ou  certains  de ses secteurs  seulement,  université  et/ou secteur non universitaire,  établissements  publics ou privés, etc.</a:t>
            </a:r>
          </a:p>
        </p:txBody>
      </p:sp>
      <p:sp>
        <p:nvSpPr>
          <p:cNvPr id="9222" name="Rectangle 6"/>
          <p:cNvSpPr>
            <a:spLocks noChangeArrowheads="1"/>
          </p:cNvSpPr>
          <p:nvPr/>
        </p:nvSpPr>
        <p:spPr bwMode="auto">
          <a:xfrm>
            <a:off x="500063" y="1571625"/>
            <a:ext cx="4670425" cy="401638"/>
          </a:xfrm>
          <a:prstGeom prst="rect">
            <a:avLst/>
          </a:prstGeom>
          <a:noFill/>
          <a:ln w="9525">
            <a:noFill/>
            <a:miter lim="800000"/>
            <a:headEnd/>
            <a:tailEnd/>
          </a:ln>
        </p:spPr>
        <p:txBody>
          <a:bodyPr wrap="none" anchor="ctr">
            <a:spAutoFit/>
          </a:bodyPr>
          <a:lstStyle/>
          <a:p>
            <a:r>
              <a:rPr lang="fr-FR" b="1">
                <a:latin typeface="Constantia" pitchFamily="18" charset="0"/>
              </a:rPr>
              <a:t>- Établissements publics et/ou privés</a:t>
            </a:r>
            <a:r>
              <a:rPr lang="fr-FR">
                <a:latin typeface="Constantia" pitchFamily="18" charset="0"/>
              </a:rPr>
              <a:t> </a:t>
            </a:r>
          </a:p>
        </p:txBody>
      </p:sp>
      <p:sp>
        <p:nvSpPr>
          <p:cNvPr id="9224" name="Rectangle 8"/>
          <p:cNvSpPr>
            <a:spLocks noChangeArrowheads="1"/>
          </p:cNvSpPr>
          <p:nvPr/>
        </p:nvSpPr>
        <p:spPr bwMode="auto">
          <a:xfrm>
            <a:off x="0" y="2000250"/>
            <a:ext cx="9001125" cy="1323975"/>
          </a:xfrm>
          <a:prstGeom prst="rect">
            <a:avLst/>
          </a:prstGeom>
          <a:noFill/>
          <a:ln w="9525">
            <a:noFill/>
            <a:miter lim="800000"/>
            <a:headEnd/>
            <a:tailEnd/>
          </a:ln>
        </p:spPr>
        <p:txBody>
          <a:bodyPr anchor="ctr">
            <a:spAutoFit/>
          </a:bodyPr>
          <a:lstStyle/>
          <a:p>
            <a:r>
              <a:rPr lang="fr-FR">
                <a:latin typeface="Constantia" pitchFamily="18" charset="0"/>
              </a:rPr>
              <a:t>les </a:t>
            </a:r>
            <a:r>
              <a:rPr lang="fr-FR" b="1">
                <a:latin typeface="Constantia" pitchFamily="18" charset="0"/>
              </a:rPr>
              <a:t>établissements publics</a:t>
            </a:r>
            <a:r>
              <a:rPr lang="fr-FR">
                <a:latin typeface="Constantia" pitchFamily="18" charset="0"/>
              </a:rPr>
              <a:t> forment souvent de  puissants  </a:t>
            </a:r>
            <a:r>
              <a:rPr lang="fr-FR" b="1">
                <a:latin typeface="Constantia" pitchFamily="18" charset="0"/>
              </a:rPr>
              <a:t>groupes de pression</a:t>
            </a:r>
            <a:r>
              <a:rPr lang="fr-FR">
                <a:latin typeface="Constantia" pitchFamily="18" charset="0"/>
              </a:rPr>
              <a:t> qui peuvent </a:t>
            </a:r>
            <a:r>
              <a:rPr lang="fr-FR" b="1">
                <a:latin typeface="Constantia" pitchFamily="18" charset="0"/>
              </a:rPr>
              <a:t>s’opposer</a:t>
            </a:r>
            <a:r>
              <a:rPr lang="fr-FR">
                <a:latin typeface="Constantia" pitchFamily="18" charset="0"/>
              </a:rPr>
              <a:t> à l’introduction de  l’AQ dans leur secteur. Par conséquent , dans </a:t>
            </a:r>
            <a:r>
              <a:rPr lang="fr-FR" u="sng">
                <a:latin typeface="Constantia" pitchFamily="18" charset="0"/>
              </a:rPr>
              <a:t>certains pays</a:t>
            </a:r>
            <a:r>
              <a:rPr lang="fr-FR">
                <a:latin typeface="Constantia" pitchFamily="18" charset="0"/>
              </a:rPr>
              <a:t>, les  dispositifs d’AQ ont été mis en place </a:t>
            </a:r>
            <a:r>
              <a:rPr lang="fr-FR" b="1">
                <a:latin typeface="Constantia" pitchFamily="18" charset="0"/>
              </a:rPr>
              <a:t>seulement</a:t>
            </a:r>
            <a:r>
              <a:rPr lang="fr-FR">
                <a:latin typeface="Constantia" pitchFamily="18" charset="0"/>
              </a:rPr>
              <a:t> pour les établissements </a:t>
            </a:r>
            <a:r>
              <a:rPr lang="fr-FR" b="1">
                <a:latin typeface="Constantia" pitchFamily="18" charset="0"/>
              </a:rPr>
              <a:t>privés</a:t>
            </a:r>
            <a:r>
              <a:rPr lang="fr-FR">
                <a:latin typeface="Constantia" pitchFamily="18" charset="0"/>
              </a:rPr>
              <a:t>. </a:t>
            </a:r>
          </a:p>
        </p:txBody>
      </p:sp>
      <p:sp>
        <p:nvSpPr>
          <p:cNvPr id="9225" name="Rectangle 9"/>
          <p:cNvSpPr>
            <a:spLocks noChangeArrowheads="1"/>
          </p:cNvSpPr>
          <p:nvPr/>
        </p:nvSpPr>
        <p:spPr bwMode="auto">
          <a:xfrm>
            <a:off x="0" y="3429000"/>
            <a:ext cx="8929688" cy="1014413"/>
          </a:xfrm>
          <a:prstGeom prst="rect">
            <a:avLst/>
          </a:prstGeom>
          <a:noFill/>
          <a:ln w="9525">
            <a:noFill/>
            <a:miter lim="800000"/>
            <a:headEnd/>
            <a:tailEnd/>
          </a:ln>
        </p:spPr>
        <p:txBody>
          <a:bodyPr anchor="ctr">
            <a:spAutoFit/>
          </a:bodyPr>
          <a:lstStyle/>
          <a:p>
            <a:r>
              <a:rPr lang="fr-FR">
                <a:latin typeface="Constantia" pitchFamily="18" charset="0"/>
              </a:rPr>
              <a:t>Dans d’autres pays où les citoyens comme les gouvernements attendent  des établissements </a:t>
            </a:r>
            <a:r>
              <a:rPr lang="fr-FR" b="1">
                <a:latin typeface="Constantia" pitchFamily="18" charset="0"/>
              </a:rPr>
              <a:t>publics</a:t>
            </a:r>
            <a:r>
              <a:rPr lang="fr-FR">
                <a:latin typeface="Constantia" pitchFamily="18" charset="0"/>
              </a:rPr>
              <a:t> qu’ils fassent </a:t>
            </a:r>
            <a:r>
              <a:rPr lang="fr-FR" b="1">
                <a:latin typeface="Constantia" pitchFamily="18" charset="0"/>
              </a:rPr>
              <a:t>bon usage des ressources</a:t>
            </a:r>
            <a:r>
              <a:rPr lang="fr-FR">
                <a:latin typeface="Constantia" pitchFamily="18" charset="0"/>
              </a:rPr>
              <a:t> allouées  par  l’État,  ceux-ci sont la cible première de l’AQ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9220"/>
                                        </p:tgtEl>
                                        <p:attrNameLst>
                                          <p:attrName>style.visibility</p:attrName>
                                        </p:attrNameLst>
                                      </p:cBhvr>
                                      <p:to>
                                        <p:strVal val="visible"/>
                                      </p:to>
                                    </p:set>
                                    <p:animEffect transition="in" filter="wipe(down)">
                                      <p:cBhvr>
                                        <p:cTn id="7" dur="500"/>
                                        <p:tgtEl>
                                          <p:spTgt spid="92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9221"/>
                                        </p:tgtEl>
                                        <p:attrNameLst>
                                          <p:attrName>style.visibility</p:attrName>
                                        </p:attrNameLst>
                                      </p:cBhvr>
                                      <p:to>
                                        <p:strVal val="visible"/>
                                      </p:to>
                                    </p:set>
                                    <p:animEffect transition="in" filter="wipe(down)">
                                      <p:cBhvr>
                                        <p:cTn id="12" dur="500"/>
                                        <p:tgtEl>
                                          <p:spTgt spid="922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222"/>
                                        </p:tgtEl>
                                        <p:attrNameLst>
                                          <p:attrName>style.visibility</p:attrName>
                                        </p:attrNameLst>
                                      </p:cBhvr>
                                      <p:to>
                                        <p:strVal val="visible"/>
                                      </p:to>
                                    </p:set>
                                    <p:animEffect transition="in" filter="wipe(down)">
                                      <p:cBhvr>
                                        <p:cTn id="17" dur="500"/>
                                        <p:tgtEl>
                                          <p:spTgt spid="922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9224"/>
                                        </p:tgtEl>
                                        <p:attrNameLst>
                                          <p:attrName>style.visibility</p:attrName>
                                        </p:attrNameLst>
                                      </p:cBhvr>
                                      <p:to>
                                        <p:strVal val="visible"/>
                                      </p:to>
                                    </p:set>
                                    <p:animEffect transition="in" filter="wipe(down)">
                                      <p:cBhvr>
                                        <p:cTn id="22" dur="500"/>
                                        <p:tgtEl>
                                          <p:spTgt spid="922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225"/>
                                        </p:tgtEl>
                                        <p:attrNameLst>
                                          <p:attrName>style.visibility</p:attrName>
                                        </p:attrNameLst>
                                      </p:cBhvr>
                                      <p:to>
                                        <p:strVal val="visible"/>
                                      </p:to>
                                    </p:set>
                                    <p:animEffect transition="in" filter="wipe(down)">
                                      <p:cBhvr>
                                        <p:cTn id="27" dur="500"/>
                                        <p:tgtEl>
                                          <p:spTgt spid="92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0" grpId="0"/>
      <p:bldP spid="9221" grpId="0"/>
      <p:bldP spid="9222" grpId="0"/>
      <p:bldP spid="9224" grpId="0"/>
      <p:bldP spid="9225"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D210A3F7-C552-4129-B137-75E3AA25E344}" type="slidenum">
              <a:rPr lang="fr-FR"/>
              <a:pPr>
                <a:defRPr/>
              </a:pPr>
              <a:t>45</a:t>
            </a:fld>
            <a:endParaRPr lang="fr-FR"/>
          </a:p>
        </p:txBody>
      </p:sp>
      <p:sp>
        <p:nvSpPr>
          <p:cNvPr id="10244" name="Rectangle 4"/>
          <p:cNvSpPr>
            <a:spLocks noChangeArrowheads="1"/>
          </p:cNvSpPr>
          <p:nvPr/>
        </p:nvSpPr>
        <p:spPr bwMode="auto">
          <a:xfrm>
            <a:off x="539750" y="387350"/>
            <a:ext cx="7908925" cy="461963"/>
          </a:xfrm>
          <a:prstGeom prst="rect">
            <a:avLst/>
          </a:prstGeom>
          <a:noFill/>
          <a:ln w="9525">
            <a:noFill/>
            <a:miter lim="800000"/>
            <a:headEnd/>
            <a:tailEnd/>
          </a:ln>
        </p:spPr>
        <p:txBody>
          <a:bodyPr wrap="none" anchor="ctr">
            <a:spAutoFit/>
          </a:bodyPr>
          <a:lstStyle/>
          <a:p>
            <a:r>
              <a:rPr lang="fr-FR" sz="2400" b="1">
                <a:latin typeface="Constantia" pitchFamily="18" charset="0"/>
              </a:rPr>
              <a:t>- Universités et/ou établissements non universitaires</a:t>
            </a:r>
            <a:r>
              <a:rPr lang="fr-FR" sz="2400">
                <a:latin typeface="Constantia" pitchFamily="18" charset="0"/>
              </a:rPr>
              <a:t> </a:t>
            </a:r>
          </a:p>
        </p:txBody>
      </p:sp>
      <p:sp>
        <p:nvSpPr>
          <p:cNvPr id="10245" name="Rectangle 5"/>
          <p:cNvSpPr>
            <a:spLocks noChangeArrowheads="1"/>
          </p:cNvSpPr>
          <p:nvPr/>
        </p:nvSpPr>
        <p:spPr bwMode="auto">
          <a:xfrm>
            <a:off x="428625" y="785813"/>
            <a:ext cx="6232525" cy="400050"/>
          </a:xfrm>
          <a:prstGeom prst="rect">
            <a:avLst/>
          </a:prstGeom>
          <a:noFill/>
          <a:ln w="9525">
            <a:noFill/>
            <a:miter lim="800000"/>
            <a:headEnd/>
            <a:tailEnd/>
          </a:ln>
        </p:spPr>
        <p:txBody>
          <a:bodyPr wrap="none" anchor="ctr">
            <a:spAutoFit/>
          </a:bodyPr>
          <a:lstStyle/>
          <a:p>
            <a:r>
              <a:rPr lang="fr-FR">
                <a:latin typeface="Constantia" pitchFamily="18" charset="0"/>
              </a:rPr>
              <a:t>Le plus </a:t>
            </a:r>
            <a:r>
              <a:rPr lang="fr-FR" b="1">
                <a:latin typeface="Constantia" pitchFamily="18" charset="0"/>
              </a:rPr>
              <a:t>souvent</a:t>
            </a:r>
            <a:r>
              <a:rPr lang="fr-FR">
                <a:latin typeface="Constantia" pitchFamily="18" charset="0"/>
              </a:rPr>
              <a:t>, l’AQ couvre le secteur </a:t>
            </a:r>
            <a:r>
              <a:rPr lang="fr-FR" b="1">
                <a:latin typeface="Constantia" pitchFamily="18" charset="0"/>
              </a:rPr>
              <a:t>universitaire</a:t>
            </a:r>
            <a:r>
              <a:rPr lang="fr-FR">
                <a:latin typeface="Constantia" pitchFamily="18" charset="0"/>
              </a:rPr>
              <a:t>. </a:t>
            </a:r>
          </a:p>
        </p:txBody>
      </p:sp>
      <p:sp>
        <p:nvSpPr>
          <p:cNvPr id="10247" name="Rectangle 7"/>
          <p:cNvSpPr>
            <a:spLocks noChangeArrowheads="1"/>
          </p:cNvSpPr>
          <p:nvPr/>
        </p:nvSpPr>
        <p:spPr bwMode="auto">
          <a:xfrm>
            <a:off x="0" y="1357313"/>
            <a:ext cx="9001125" cy="1322387"/>
          </a:xfrm>
          <a:prstGeom prst="rect">
            <a:avLst/>
          </a:prstGeom>
          <a:noFill/>
          <a:ln w="9525">
            <a:noFill/>
            <a:miter lim="800000"/>
            <a:headEnd/>
            <a:tailEnd/>
          </a:ln>
        </p:spPr>
        <p:txBody>
          <a:bodyPr anchor="ctr">
            <a:spAutoFit/>
          </a:bodyPr>
          <a:lstStyle/>
          <a:p>
            <a:r>
              <a:rPr lang="fr-FR">
                <a:latin typeface="Constantia" pitchFamily="18" charset="0"/>
              </a:rPr>
              <a:t>dans certains pays, l’AQ concerne  à la fois les universités et les établissements du secteur non universitaire. </a:t>
            </a:r>
          </a:p>
          <a:p>
            <a:r>
              <a:rPr lang="fr-FR">
                <a:latin typeface="Constantia" pitchFamily="18" charset="0"/>
              </a:rPr>
              <a:t>Dans ce cas, la question se pose de savoir si la même méthodologie et les mêmes critères peuvent s’appliquer aux  deux catégories  d’établissements… </a:t>
            </a:r>
          </a:p>
        </p:txBody>
      </p:sp>
      <p:sp>
        <p:nvSpPr>
          <p:cNvPr id="10249" name="Rectangle 9"/>
          <p:cNvSpPr>
            <a:spLocks noChangeArrowheads="1"/>
          </p:cNvSpPr>
          <p:nvPr/>
        </p:nvSpPr>
        <p:spPr bwMode="auto">
          <a:xfrm>
            <a:off x="0" y="2928938"/>
            <a:ext cx="8748713" cy="400050"/>
          </a:xfrm>
          <a:prstGeom prst="rect">
            <a:avLst/>
          </a:prstGeom>
          <a:noFill/>
          <a:ln w="9525">
            <a:noFill/>
            <a:miter lim="800000"/>
            <a:headEnd/>
            <a:tailEnd/>
          </a:ln>
        </p:spPr>
        <p:txBody>
          <a:bodyPr wrap="none" anchor="ctr">
            <a:spAutoFit/>
          </a:bodyPr>
          <a:lstStyle/>
          <a:p>
            <a:r>
              <a:rPr lang="fr-FR" b="1">
                <a:latin typeface="Constantia" pitchFamily="18" charset="0"/>
              </a:rPr>
              <a:t>Assurance qualité institutionnelle et/ou des filières (programmatique)</a:t>
            </a:r>
            <a:r>
              <a:rPr lang="fr-FR">
                <a:latin typeface="Constantia" pitchFamily="18" charset="0"/>
              </a:rPr>
              <a:t> </a:t>
            </a:r>
          </a:p>
        </p:txBody>
      </p:sp>
      <p:sp>
        <p:nvSpPr>
          <p:cNvPr id="10250" name="Rectangle 10"/>
          <p:cNvSpPr>
            <a:spLocks noChangeArrowheads="1"/>
          </p:cNvSpPr>
          <p:nvPr/>
        </p:nvSpPr>
        <p:spPr bwMode="auto">
          <a:xfrm>
            <a:off x="0" y="3286125"/>
            <a:ext cx="8929688" cy="1016000"/>
          </a:xfrm>
          <a:prstGeom prst="rect">
            <a:avLst/>
          </a:prstGeom>
          <a:noFill/>
          <a:ln w="9525">
            <a:noFill/>
            <a:miter lim="800000"/>
            <a:headEnd/>
            <a:tailEnd/>
          </a:ln>
        </p:spPr>
        <p:txBody>
          <a:bodyPr wrap="none" anchor="ctr">
            <a:spAutoFit/>
          </a:bodyPr>
          <a:lstStyle/>
          <a:p>
            <a:r>
              <a:rPr lang="fr-FR">
                <a:latin typeface="Constantia" pitchFamily="18" charset="0"/>
              </a:rPr>
              <a:t>Une autre question essentielle que les dispositifs d’assurance qualité doivent </a:t>
            </a:r>
          </a:p>
          <a:p>
            <a:r>
              <a:rPr lang="fr-FR">
                <a:latin typeface="Constantia" pitchFamily="18" charset="0"/>
              </a:rPr>
              <a:t>aborder , concerne l’unité d’analyse, à savoir si l’AQ doit être  institutionnelle ou</a:t>
            </a:r>
          </a:p>
          <a:p>
            <a:r>
              <a:rPr lang="fr-FR">
                <a:latin typeface="Constantia" pitchFamily="18" charset="0"/>
              </a:rPr>
              <a:t> viser les filières (les programmes).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wipe(down)">
                                      <p:cBhvr>
                                        <p:cTn id="7" dur="500"/>
                                        <p:tgtEl>
                                          <p:spTgt spid="102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0245"/>
                                        </p:tgtEl>
                                        <p:attrNameLst>
                                          <p:attrName>style.visibility</p:attrName>
                                        </p:attrNameLst>
                                      </p:cBhvr>
                                      <p:to>
                                        <p:strVal val="visible"/>
                                      </p:to>
                                    </p:set>
                                    <p:animEffect transition="in" filter="wipe(down)">
                                      <p:cBhvr>
                                        <p:cTn id="12" dur="500"/>
                                        <p:tgtEl>
                                          <p:spTgt spid="1024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0247"/>
                                        </p:tgtEl>
                                        <p:attrNameLst>
                                          <p:attrName>style.visibility</p:attrName>
                                        </p:attrNameLst>
                                      </p:cBhvr>
                                      <p:to>
                                        <p:strVal val="visible"/>
                                      </p:to>
                                    </p:set>
                                    <p:animEffect transition="in" filter="wipe(down)">
                                      <p:cBhvr>
                                        <p:cTn id="17" dur="500"/>
                                        <p:tgtEl>
                                          <p:spTgt spid="1024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0249"/>
                                        </p:tgtEl>
                                        <p:attrNameLst>
                                          <p:attrName>style.visibility</p:attrName>
                                        </p:attrNameLst>
                                      </p:cBhvr>
                                      <p:to>
                                        <p:strVal val="visible"/>
                                      </p:to>
                                    </p:set>
                                    <p:animEffect transition="in" filter="wipe(down)">
                                      <p:cBhvr>
                                        <p:cTn id="22" dur="500"/>
                                        <p:tgtEl>
                                          <p:spTgt spid="1024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0250"/>
                                        </p:tgtEl>
                                        <p:attrNameLst>
                                          <p:attrName>style.visibility</p:attrName>
                                        </p:attrNameLst>
                                      </p:cBhvr>
                                      <p:to>
                                        <p:strVal val="visible"/>
                                      </p:to>
                                    </p:set>
                                    <p:animEffect transition="in" filter="wipe(down)">
                                      <p:cBhvr>
                                        <p:cTn id="27" dur="500"/>
                                        <p:tgtEl>
                                          <p:spTgt spid="102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P spid="10245" grpId="0"/>
      <p:bldP spid="10247" grpId="0"/>
      <p:bldP spid="10249" grpId="0"/>
      <p:bldP spid="10250"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E80AB761-7750-41F6-8E10-7226D2AFC2F5}" type="slidenum">
              <a:rPr lang="fr-FR"/>
              <a:pPr>
                <a:defRPr/>
              </a:pPr>
              <a:t>46</a:t>
            </a:fld>
            <a:endParaRPr lang="fr-FR"/>
          </a:p>
        </p:txBody>
      </p:sp>
      <p:sp>
        <p:nvSpPr>
          <p:cNvPr id="11268" name="Rectangle 4"/>
          <p:cNvSpPr>
            <a:spLocks noChangeArrowheads="1"/>
          </p:cNvSpPr>
          <p:nvPr/>
        </p:nvSpPr>
        <p:spPr bwMode="auto">
          <a:xfrm>
            <a:off x="200025" y="254000"/>
            <a:ext cx="9197975" cy="708025"/>
          </a:xfrm>
          <a:prstGeom prst="rect">
            <a:avLst/>
          </a:prstGeom>
          <a:noFill/>
          <a:ln w="9525">
            <a:noFill/>
            <a:miter lim="800000"/>
            <a:headEnd/>
            <a:tailEnd/>
          </a:ln>
        </p:spPr>
        <p:txBody>
          <a:bodyPr wrap="none" anchor="ctr">
            <a:spAutoFit/>
          </a:bodyPr>
          <a:lstStyle/>
          <a:p>
            <a:pPr indent="269875"/>
            <a:r>
              <a:rPr lang="fr-FR">
                <a:latin typeface="Constantia" pitchFamily="18" charset="0"/>
              </a:rPr>
              <a:t>L’AQ  institutionnelle est à l’évidence beaucoup plus large que l’AQ  des filières. </a:t>
            </a:r>
          </a:p>
          <a:p>
            <a:pPr indent="269875"/>
            <a:r>
              <a:rPr lang="fr-FR">
                <a:latin typeface="Constantia" pitchFamily="18" charset="0"/>
              </a:rPr>
              <a:t>Elle concerne les domaines suivants : </a:t>
            </a:r>
          </a:p>
        </p:txBody>
      </p:sp>
      <p:sp>
        <p:nvSpPr>
          <p:cNvPr id="11269" name="Rectangle 5"/>
          <p:cNvSpPr>
            <a:spLocks noChangeArrowheads="1"/>
          </p:cNvSpPr>
          <p:nvPr/>
        </p:nvSpPr>
        <p:spPr bwMode="auto">
          <a:xfrm>
            <a:off x="395288" y="903288"/>
            <a:ext cx="3971925" cy="2554287"/>
          </a:xfrm>
          <a:prstGeom prst="rect">
            <a:avLst/>
          </a:prstGeom>
          <a:noFill/>
          <a:ln w="9525">
            <a:noFill/>
            <a:miter lim="800000"/>
            <a:headEnd/>
            <a:tailEnd/>
          </a:ln>
        </p:spPr>
        <p:txBody>
          <a:bodyPr wrap="none" anchor="ctr">
            <a:spAutoFit/>
          </a:bodyPr>
          <a:lstStyle/>
          <a:p>
            <a:pPr indent="269875">
              <a:buFont typeface="Wingdings" pitchFamily="2" charset="2"/>
              <a:buChar char="Ø"/>
            </a:pPr>
            <a:r>
              <a:rPr lang="fr-FR">
                <a:latin typeface="Constantia" pitchFamily="18" charset="0"/>
              </a:rPr>
              <a:t>missions ; </a:t>
            </a:r>
          </a:p>
          <a:p>
            <a:pPr indent="269875">
              <a:buFont typeface="Wingdings" pitchFamily="2" charset="2"/>
              <a:buChar char="Ø"/>
            </a:pPr>
            <a:r>
              <a:rPr lang="fr-FR">
                <a:latin typeface="Constantia" pitchFamily="18" charset="0"/>
              </a:rPr>
              <a:t>gouvernance ; </a:t>
            </a:r>
          </a:p>
          <a:p>
            <a:pPr indent="269875">
              <a:buFont typeface="Wingdings" pitchFamily="2" charset="2"/>
              <a:buChar char="Ø"/>
            </a:pPr>
            <a:r>
              <a:rPr lang="fr-FR">
                <a:latin typeface="Constantia" pitchFamily="18" charset="0"/>
              </a:rPr>
              <a:t>gestion ; </a:t>
            </a:r>
          </a:p>
          <a:p>
            <a:pPr indent="269875">
              <a:buFont typeface="Wingdings" pitchFamily="2" charset="2"/>
              <a:buChar char="Ø"/>
            </a:pPr>
            <a:r>
              <a:rPr lang="fr-FR">
                <a:latin typeface="Constantia" pitchFamily="18" charset="0"/>
              </a:rPr>
              <a:t>personnel enseignant ; </a:t>
            </a:r>
          </a:p>
          <a:p>
            <a:pPr indent="269875">
              <a:buFont typeface="Wingdings" pitchFamily="2" charset="2"/>
              <a:buChar char="Ø"/>
            </a:pPr>
            <a:r>
              <a:rPr lang="fr-FR">
                <a:latin typeface="Constantia" pitchFamily="18" charset="0"/>
              </a:rPr>
              <a:t>ressources pédagogiques ; </a:t>
            </a:r>
          </a:p>
          <a:p>
            <a:pPr indent="269875">
              <a:buFont typeface="Wingdings" pitchFamily="2" charset="2"/>
              <a:buChar char="Ø"/>
            </a:pPr>
            <a:r>
              <a:rPr lang="fr-FR">
                <a:latin typeface="Constantia" pitchFamily="18" charset="0"/>
              </a:rPr>
              <a:t>services aux étudiants ; </a:t>
            </a:r>
          </a:p>
          <a:p>
            <a:pPr indent="269875">
              <a:buFont typeface="Wingdings" pitchFamily="2" charset="2"/>
              <a:buChar char="Ø"/>
            </a:pPr>
            <a:r>
              <a:rPr lang="fr-FR">
                <a:latin typeface="Constantia" pitchFamily="18" charset="0"/>
              </a:rPr>
              <a:t>infrastructures et équipements ;</a:t>
            </a:r>
          </a:p>
          <a:p>
            <a:pPr indent="269875">
              <a:buFont typeface="Wingdings" pitchFamily="2" charset="2"/>
              <a:buChar char="Ø"/>
            </a:pPr>
            <a:r>
              <a:rPr lang="fr-FR">
                <a:latin typeface="Constantia" pitchFamily="18" charset="0"/>
              </a:rPr>
              <a:t>ressources financières.</a:t>
            </a:r>
          </a:p>
        </p:txBody>
      </p:sp>
      <p:sp>
        <p:nvSpPr>
          <p:cNvPr id="7" name="Rectangle 8"/>
          <p:cNvSpPr>
            <a:spLocks noChangeArrowheads="1"/>
          </p:cNvSpPr>
          <p:nvPr/>
        </p:nvSpPr>
        <p:spPr bwMode="auto">
          <a:xfrm>
            <a:off x="0" y="3714750"/>
            <a:ext cx="8929688" cy="1323975"/>
          </a:xfrm>
          <a:prstGeom prst="rect">
            <a:avLst/>
          </a:prstGeom>
          <a:noFill/>
          <a:ln w="9525">
            <a:noFill/>
            <a:miter lim="800000"/>
            <a:headEnd/>
            <a:tailEnd/>
          </a:ln>
        </p:spPr>
        <p:txBody>
          <a:bodyPr anchor="ctr">
            <a:spAutoFit/>
          </a:bodyPr>
          <a:lstStyle/>
          <a:p>
            <a:r>
              <a:rPr lang="fr-FR">
                <a:latin typeface="Constantia" pitchFamily="18" charset="0"/>
              </a:rPr>
              <a:t>Les </a:t>
            </a:r>
            <a:r>
              <a:rPr lang="fr-FR" b="1">
                <a:latin typeface="Constantia" pitchFamily="18" charset="0"/>
              </a:rPr>
              <a:t>deux</a:t>
            </a:r>
            <a:r>
              <a:rPr lang="fr-FR">
                <a:latin typeface="Constantia" pitchFamily="18" charset="0"/>
              </a:rPr>
              <a:t> types d’AQ sont en fait très </a:t>
            </a:r>
            <a:r>
              <a:rPr lang="fr-FR" b="1">
                <a:latin typeface="Constantia" pitchFamily="18" charset="0"/>
              </a:rPr>
              <a:t>liés</a:t>
            </a:r>
            <a:r>
              <a:rPr lang="fr-FR">
                <a:latin typeface="Constantia" pitchFamily="18" charset="0"/>
              </a:rPr>
              <a:t>. L’AQ  institutionnelle ne peut être</a:t>
            </a:r>
          </a:p>
          <a:p>
            <a:r>
              <a:rPr lang="fr-FR">
                <a:latin typeface="Constantia" pitchFamily="18" charset="0"/>
              </a:rPr>
              <a:t> conduite  sans examen des  filières  d’études ; </a:t>
            </a:r>
          </a:p>
          <a:p>
            <a:r>
              <a:rPr lang="fr-FR">
                <a:latin typeface="Constantia" pitchFamily="18" charset="0"/>
              </a:rPr>
              <a:t>l’AQ  des filières,  de son côté, doit prendre en considération l’environnement de  l’établissement.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wipe(down)">
                                      <p:cBhvr>
                                        <p:cTn id="7" dur="500"/>
                                        <p:tgtEl>
                                          <p:spTgt spid="1126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1269"/>
                                        </p:tgtEl>
                                        <p:attrNameLst>
                                          <p:attrName>style.visibility</p:attrName>
                                        </p:attrNameLst>
                                      </p:cBhvr>
                                      <p:to>
                                        <p:strVal val="visible"/>
                                      </p:to>
                                    </p:set>
                                    <p:animEffect transition="in" filter="wipe(down)">
                                      <p:cBhvr>
                                        <p:cTn id="12" dur="500"/>
                                        <p:tgtEl>
                                          <p:spTgt spid="1126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8" grpId="0"/>
      <p:bldP spid="11269" grpId="0"/>
      <p:bldP spid="7"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8A846CE7-54BE-4B36-BA8F-6D46C0AEB2A6}" type="slidenum">
              <a:rPr lang="fr-FR"/>
              <a:pPr>
                <a:defRPr/>
              </a:pPr>
              <a:t>47</a:t>
            </a:fld>
            <a:endParaRPr lang="fr-FR"/>
          </a:p>
        </p:txBody>
      </p:sp>
      <p:sp>
        <p:nvSpPr>
          <p:cNvPr id="2" name="Rectangle 9"/>
          <p:cNvSpPr>
            <a:spLocks noChangeArrowheads="1"/>
          </p:cNvSpPr>
          <p:nvPr/>
        </p:nvSpPr>
        <p:spPr bwMode="auto">
          <a:xfrm>
            <a:off x="500063" y="1214438"/>
            <a:ext cx="6416675" cy="400050"/>
          </a:xfrm>
          <a:prstGeom prst="rect">
            <a:avLst/>
          </a:prstGeom>
          <a:noFill/>
          <a:ln w="9525">
            <a:noFill/>
            <a:miter lim="800000"/>
            <a:headEnd/>
            <a:tailEnd/>
          </a:ln>
        </p:spPr>
        <p:txBody>
          <a:bodyPr wrap="none" anchor="ctr">
            <a:spAutoFit/>
          </a:bodyPr>
          <a:lstStyle/>
          <a:p>
            <a:r>
              <a:rPr lang="fr-FR" b="1">
                <a:latin typeface="Constantia" pitchFamily="18" charset="0"/>
              </a:rPr>
              <a:t>- Évaluer toutes les filières ou certaines seulement</a:t>
            </a:r>
            <a:r>
              <a:rPr lang="fr-FR">
                <a:latin typeface="Constantia" pitchFamily="18" charset="0"/>
              </a:rPr>
              <a:t> </a:t>
            </a:r>
          </a:p>
        </p:txBody>
      </p:sp>
      <p:sp>
        <p:nvSpPr>
          <p:cNvPr id="3" name="Text Box 10"/>
          <p:cNvSpPr txBox="1">
            <a:spLocks noChangeArrowheads="1"/>
          </p:cNvSpPr>
          <p:nvPr/>
        </p:nvSpPr>
        <p:spPr bwMode="auto">
          <a:xfrm>
            <a:off x="285750" y="2571750"/>
            <a:ext cx="8429625" cy="708025"/>
          </a:xfrm>
          <a:prstGeom prst="rect">
            <a:avLst/>
          </a:prstGeom>
          <a:noFill/>
          <a:ln w="9525">
            <a:noFill/>
            <a:miter lim="800000"/>
            <a:headEnd/>
            <a:tailEnd/>
          </a:ln>
        </p:spPr>
        <p:txBody>
          <a:bodyPr>
            <a:spAutoFit/>
          </a:bodyPr>
          <a:lstStyle/>
          <a:p>
            <a:pPr>
              <a:spcBef>
                <a:spcPct val="50000"/>
              </a:spcBef>
            </a:pPr>
            <a:r>
              <a:rPr lang="fr-FR">
                <a:latin typeface="Constantia" pitchFamily="18" charset="0"/>
              </a:rPr>
              <a:t>On peut faire le choix d’évaluer toutes les filières (programmes) ou certaines d’entre elles qui peuvent présenter un intérêt particulier .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581440BF-F02B-41AE-8406-D26217598833}" type="slidenum">
              <a:rPr lang="fr-FR"/>
              <a:pPr>
                <a:defRPr/>
              </a:pPr>
              <a:t>48</a:t>
            </a:fld>
            <a:endParaRPr lang="fr-FR"/>
          </a:p>
        </p:txBody>
      </p:sp>
      <p:sp>
        <p:nvSpPr>
          <p:cNvPr id="13316" name="Rectangle 4"/>
          <p:cNvSpPr>
            <a:spLocks noChangeArrowheads="1"/>
          </p:cNvSpPr>
          <p:nvPr/>
        </p:nvSpPr>
        <p:spPr bwMode="auto">
          <a:xfrm>
            <a:off x="571500" y="500063"/>
            <a:ext cx="4292600" cy="461962"/>
          </a:xfrm>
          <a:prstGeom prst="rect">
            <a:avLst/>
          </a:prstGeom>
          <a:noFill/>
          <a:ln w="9525">
            <a:noFill/>
            <a:miter lim="800000"/>
            <a:headEnd/>
            <a:tailEnd/>
          </a:ln>
        </p:spPr>
        <p:txBody>
          <a:bodyPr wrap="none" anchor="ctr">
            <a:spAutoFit/>
          </a:bodyPr>
          <a:lstStyle/>
          <a:p>
            <a:r>
              <a:rPr lang="fr-FR" sz="2400" b="1">
                <a:latin typeface="Constantia" pitchFamily="18" charset="0"/>
              </a:rPr>
              <a:t>2. Assurance Qualité Interne</a:t>
            </a:r>
          </a:p>
        </p:txBody>
      </p:sp>
      <p:sp>
        <p:nvSpPr>
          <p:cNvPr id="13317" name="Rectangle 5"/>
          <p:cNvSpPr>
            <a:spLocks noChangeArrowheads="1"/>
          </p:cNvSpPr>
          <p:nvPr/>
        </p:nvSpPr>
        <p:spPr bwMode="auto">
          <a:xfrm>
            <a:off x="190500" y="1008063"/>
            <a:ext cx="8667750" cy="708025"/>
          </a:xfrm>
          <a:prstGeom prst="rect">
            <a:avLst/>
          </a:prstGeom>
          <a:noFill/>
          <a:ln w="9525">
            <a:noFill/>
            <a:miter lim="800000"/>
            <a:headEnd/>
            <a:tailEnd/>
          </a:ln>
        </p:spPr>
        <p:txBody>
          <a:bodyPr anchor="ctr">
            <a:spAutoFit/>
          </a:bodyPr>
          <a:lstStyle/>
          <a:p>
            <a:r>
              <a:rPr lang="fr-FR">
                <a:latin typeface="Constantia" pitchFamily="18" charset="0"/>
              </a:rPr>
              <a:t>L’assurance qualité interne est l’ensemble des </a:t>
            </a:r>
            <a:r>
              <a:rPr lang="fr-FR" b="1">
                <a:latin typeface="Constantia" pitchFamily="18" charset="0"/>
              </a:rPr>
              <a:t>pratiques</a:t>
            </a:r>
            <a:r>
              <a:rPr lang="fr-FR">
                <a:latin typeface="Constantia" pitchFamily="18" charset="0"/>
              </a:rPr>
              <a:t> internes à une</a:t>
            </a:r>
          </a:p>
          <a:p>
            <a:r>
              <a:rPr lang="fr-FR">
                <a:latin typeface="Constantia" pitchFamily="18" charset="0"/>
              </a:rPr>
              <a:t> institution qui vise à surveiller et à améliorer la qualité de ses </a:t>
            </a:r>
            <a:r>
              <a:rPr lang="fr-FR" b="1">
                <a:latin typeface="Constantia" pitchFamily="18" charset="0"/>
              </a:rPr>
              <a:t>processus</a:t>
            </a:r>
            <a:r>
              <a:rPr lang="fr-FR">
                <a:latin typeface="Constantia" pitchFamily="18" charset="0"/>
              </a:rPr>
              <a:t>. </a:t>
            </a:r>
          </a:p>
        </p:txBody>
      </p:sp>
      <p:sp>
        <p:nvSpPr>
          <p:cNvPr id="13318" name="Rectangle 6"/>
          <p:cNvSpPr>
            <a:spLocks noChangeArrowheads="1"/>
          </p:cNvSpPr>
          <p:nvPr/>
        </p:nvSpPr>
        <p:spPr bwMode="auto">
          <a:xfrm>
            <a:off x="3175" y="1916113"/>
            <a:ext cx="9123363" cy="1323975"/>
          </a:xfrm>
          <a:prstGeom prst="rect">
            <a:avLst/>
          </a:prstGeom>
          <a:noFill/>
          <a:ln w="9525">
            <a:noFill/>
            <a:miter lim="800000"/>
            <a:headEnd/>
            <a:tailEnd/>
          </a:ln>
        </p:spPr>
        <p:txBody>
          <a:bodyPr wrap="none" anchor="ctr">
            <a:spAutoFit/>
          </a:bodyPr>
          <a:lstStyle/>
          <a:p>
            <a:r>
              <a:rPr lang="fr-FR">
                <a:latin typeface="Constantia" pitchFamily="18" charset="0"/>
              </a:rPr>
              <a:t>Elle  concerne les </a:t>
            </a:r>
            <a:r>
              <a:rPr lang="fr-FR" b="1">
                <a:latin typeface="Constantia" pitchFamily="18" charset="0"/>
              </a:rPr>
              <a:t>politiques</a:t>
            </a:r>
            <a:r>
              <a:rPr lang="fr-FR">
                <a:latin typeface="Constantia" pitchFamily="18" charset="0"/>
              </a:rPr>
              <a:t> et les </a:t>
            </a:r>
            <a:r>
              <a:rPr lang="fr-FR" b="1">
                <a:latin typeface="Constantia" pitchFamily="18" charset="0"/>
              </a:rPr>
              <a:t>mécanismes</a:t>
            </a:r>
            <a:r>
              <a:rPr lang="fr-FR">
                <a:latin typeface="Constantia" pitchFamily="18" charset="0"/>
              </a:rPr>
              <a:t> que chaque </a:t>
            </a:r>
            <a:r>
              <a:rPr lang="fr-FR" u="sng">
                <a:latin typeface="Constantia" pitchFamily="18" charset="0"/>
              </a:rPr>
              <a:t>programme</a:t>
            </a:r>
            <a:r>
              <a:rPr lang="fr-FR">
                <a:latin typeface="Constantia" pitchFamily="18" charset="0"/>
              </a:rPr>
              <a:t> ou</a:t>
            </a:r>
          </a:p>
          <a:p>
            <a:r>
              <a:rPr lang="fr-FR">
                <a:latin typeface="Constantia" pitchFamily="18" charset="0"/>
              </a:rPr>
              <a:t> </a:t>
            </a:r>
            <a:r>
              <a:rPr lang="fr-FR" u="sng">
                <a:latin typeface="Constantia" pitchFamily="18" charset="0"/>
              </a:rPr>
              <a:t>institution</a:t>
            </a:r>
            <a:r>
              <a:rPr lang="fr-FR">
                <a:latin typeface="Constantia" pitchFamily="18" charset="0"/>
              </a:rPr>
              <a:t> adopte pour s’assurer qu’il/elle remplit ses propres </a:t>
            </a:r>
            <a:r>
              <a:rPr lang="fr-FR" b="1" u="sng">
                <a:latin typeface="Constantia" pitchFamily="18" charset="0"/>
              </a:rPr>
              <a:t>objectifs</a:t>
            </a:r>
            <a:r>
              <a:rPr lang="fr-FR">
                <a:latin typeface="Constantia" pitchFamily="18" charset="0"/>
              </a:rPr>
              <a:t> et </a:t>
            </a:r>
          </a:p>
          <a:p>
            <a:r>
              <a:rPr lang="fr-FR">
                <a:latin typeface="Constantia" pitchFamily="18" charset="0"/>
              </a:rPr>
              <a:t>respecte  les </a:t>
            </a:r>
            <a:r>
              <a:rPr lang="fr-FR" b="1" u="sng">
                <a:latin typeface="Constantia" pitchFamily="18" charset="0"/>
              </a:rPr>
              <a:t>normes</a:t>
            </a:r>
            <a:r>
              <a:rPr lang="fr-FR">
                <a:latin typeface="Constantia" pitchFamily="18" charset="0"/>
              </a:rPr>
              <a:t> de l’enseignement supérieur en général, ou d’une profession</a:t>
            </a:r>
          </a:p>
          <a:p>
            <a:r>
              <a:rPr lang="fr-FR">
                <a:latin typeface="Constantia" pitchFamily="18" charset="0"/>
              </a:rPr>
              <a:t> ou  discipline en particulier.</a:t>
            </a:r>
          </a:p>
        </p:txBody>
      </p:sp>
      <p:sp>
        <p:nvSpPr>
          <p:cNvPr id="13319" name="Rectangle 7"/>
          <p:cNvSpPr>
            <a:spLocks noChangeArrowheads="1"/>
          </p:cNvSpPr>
          <p:nvPr/>
        </p:nvSpPr>
        <p:spPr bwMode="auto">
          <a:xfrm>
            <a:off x="117475" y="3386138"/>
            <a:ext cx="9026525" cy="1323975"/>
          </a:xfrm>
          <a:prstGeom prst="rect">
            <a:avLst/>
          </a:prstGeom>
          <a:noFill/>
          <a:ln w="9525">
            <a:noFill/>
            <a:miter lim="800000"/>
            <a:headEnd/>
            <a:tailEnd/>
          </a:ln>
        </p:spPr>
        <p:txBody>
          <a:bodyPr anchor="ctr">
            <a:spAutoFit/>
          </a:bodyPr>
          <a:lstStyle/>
          <a:p>
            <a:r>
              <a:rPr lang="fr-FR">
                <a:latin typeface="Constantia" pitchFamily="18" charset="0"/>
              </a:rPr>
              <a:t>L’assurance qualité interne est donc un </a:t>
            </a:r>
            <a:r>
              <a:rPr lang="fr-FR" u="sng">
                <a:latin typeface="Constantia" pitchFamily="18" charset="0"/>
              </a:rPr>
              <a:t>système</a:t>
            </a:r>
            <a:r>
              <a:rPr lang="fr-FR">
                <a:latin typeface="Constantia" pitchFamily="18" charset="0"/>
              </a:rPr>
              <a:t> constitué de </a:t>
            </a:r>
            <a:r>
              <a:rPr lang="fr-FR" u="sng">
                <a:latin typeface="Constantia" pitchFamily="18" charset="0"/>
              </a:rPr>
              <a:t>structures</a:t>
            </a:r>
            <a:r>
              <a:rPr lang="fr-FR">
                <a:latin typeface="Constantia" pitchFamily="18" charset="0"/>
              </a:rPr>
              <a:t>, et de</a:t>
            </a:r>
          </a:p>
          <a:p>
            <a:r>
              <a:rPr lang="fr-FR">
                <a:latin typeface="Constantia" pitchFamily="18" charset="0"/>
              </a:rPr>
              <a:t> </a:t>
            </a:r>
            <a:r>
              <a:rPr lang="fr-FR" u="sng">
                <a:latin typeface="Constantia" pitchFamily="18" charset="0"/>
              </a:rPr>
              <a:t>mécanismes</a:t>
            </a:r>
            <a:r>
              <a:rPr lang="fr-FR">
                <a:latin typeface="Constantia" pitchFamily="18" charset="0"/>
              </a:rPr>
              <a:t> poursuivant une ou plusieurs </a:t>
            </a:r>
            <a:r>
              <a:rPr lang="fr-FR" u="sng">
                <a:latin typeface="Constantia" pitchFamily="18" charset="0"/>
              </a:rPr>
              <a:t>finalités</a:t>
            </a:r>
            <a:r>
              <a:rPr lang="fr-FR">
                <a:latin typeface="Constantia" pitchFamily="18" charset="0"/>
              </a:rPr>
              <a:t>. </a:t>
            </a:r>
          </a:p>
          <a:p>
            <a:r>
              <a:rPr lang="fr-FR">
                <a:latin typeface="Constantia" pitchFamily="18" charset="0"/>
              </a:rPr>
              <a:t>Les pratiques de l’assurance  qualité interne s’apparentent donc au </a:t>
            </a:r>
            <a:r>
              <a:rPr lang="fr-FR" u="sng">
                <a:latin typeface="Constantia" pitchFamily="18" charset="0"/>
              </a:rPr>
              <a:t>management</a:t>
            </a:r>
            <a:r>
              <a:rPr lang="fr-FR">
                <a:latin typeface="Constantia" pitchFamily="18" charset="0"/>
              </a:rPr>
              <a:t> de la qualité.</a:t>
            </a:r>
          </a:p>
        </p:txBody>
      </p:sp>
      <p:sp>
        <p:nvSpPr>
          <p:cNvPr id="13320" name="Rectangle 8"/>
          <p:cNvSpPr>
            <a:spLocks noChangeArrowheads="1"/>
          </p:cNvSpPr>
          <p:nvPr/>
        </p:nvSpPr>
        <p:spPr bwMode="auto">
          <a:xfrm>
            <a:off x="163513" y="4724400"/>
            <a:ext cx="8464550" cy="708025"/>
          </a:xfrm>
          <a:prstGeom prst="rect">
            <a:avLst/>
          </a:prstGeom>
          <a:noFill/>
          <a:ln w="9525">
            <a:noFill/>
            <a:miter lim="800000"/>
            <a:headEnd/>
            <a:tailEnd/>
          </a:ln>
        </p:spPr>
        <p:txBody>
          <a:bodyPr wrap="none" anchor="ctr">
            <a:spAutoFit/>
          </a:bodyPr>
          <a:lstStyle/>
          <a:p>
            <a:r>
              <a:rPr lang="fr-FR">
                <a:latin typeface="Constantia" pitchFamily="18" charset="0"/>
              </a:rPr>
              <a:t>Un des objectifs fondamentaux de ‘AQI est l’instauration d’une </a:t>
            </a:r>
            <a:r>
              <a:rPr lang="fr-FR" b="1">
                <a:latin typeface="Constantia" pitchFamily="18" charset="0"/>
              </a:rPr>
              <a:t>culture</a:t>
            </a:r>
            <a:r>
              <a:rPr lang="fr-FR">
                <a:latin typeface="Constantia" pitchFamily="18" charset="0"/>
              </a:rPr>
              <a:t> qui </a:t>
            </a:r>
          </a:p>
          <a:p>
            <a:r>
              <a:rPr lang="fr-FR">
                <a:latin typeface="Constantia" pitchFamily="18" charset="0"/>
              </a:rPr>
              <a:t>reconnaisse l’importance de la qualité.</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3316"/>
                                        </p:tgtEl>
                                        <p:attrNameLst>
                                          <p:attrName>style.visibility</p:attrName>
                                        </p:attrNameLst>
                                      </p:cBhvr>
                                      <p:to>
                                        <p:strVal val="visible"/>
                                      </p:to>
                                    </p:set>
                                    <p:animEffect transition="in" filter="wipe(down)">
                                      <p:cBhvr>
                                        <p:cTn id="7" dur="500"/>
                                        <p:tgtEl>
                                          <p:spTgt spid="133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3317"/>
                                        </p:tgtEl>
                                        <p:attrNameLst>
                                          <p:attrName>style.visibility</p:attrName>
                                        </p:attrNameLst>
                                      </p:cBhvr>
                                      <p:to>
                                        <p:strVal val="visible"/>
                                      </p:to>
                                    </p:set>
                                    <p:animEffect transition="in" filter="wipe(down)">
                                      <p:cBhvr>
                                        <p:cTn id="12" dur="500"/>
                                        <p:tgtEl>
                                          <p:spTgt spid="1331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3318"/>
                                        </p:tgtEl>
                                        <p:attrNameLst>
                                          <p:attrName>style.visibility</p:attrName>
                                        </p:attrNameLst>
                                      </p:cBhvr>
                                      <p:to>
                                        <p:strVal val="visible"/>
                                      </p:to>
                                    </p:set>
                                    <p:animEffect transition="in" filter="wipe(down)">
                                      <p:cBhvr>
                                        <p:cTn id="17" dur="500"/>
                                        <p:tgtEl>
                                          <p:spTgt spid="133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3319"/>
                                        </p:tgtEl>
                                        <p:attrNameLst>
                                          <p:attrName>style.visibility</p:attrName>
                                        </p:attrNameLst>
                                      </p:cBhvr>
                                      <p:to>
                                        <p:strVal val="visible"/>
                                      </p:to>
                                    </p:set>
                                    <p:animEffect transition="in" filter="wipe(down)">
                                      <p:cBhvr>
                                        <p:cTn id="22" dur="500"/>
                                        <p:tgtEl>
                                          <p:spTgt spid="133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3320"/>
                                        </p:tgtEl>
                                        <p:attrNameLst>
                                          <p:attrName>style.visibility</p:attrName>
                                        </p:attrNameLst>
                                      </p:cBhvr>
                                      <p:to>
                                        <p:strVal val="visible"/>
                                      </p:to>
                                    </p:set>
                                    <p:animEffect transition="in" filter="wipe(down)">
                                      <p:cBhvr>
                                        <p:cTn id="27" dur="500"/>
                                        <p:tgtEl>
                                          <p:spTgt spid="133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6" grpId="0"/>
      <p:bldP spid="13317" grpId="0"/>
      <p:bldP spid="13318" grpId="0"/>
      <p:bldP spid="13319" grpId="0"/>
      <p:bldP spid="13320"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F99E0E2E-1FD7-406F-A7B3-DD50F779F9F0}" type="slidenum">
              <a:rPr lang="fr-FR"/>
              <a:pPr>
                <a:defRPr/>
              </a:pPr>
              <a:t>49</a:t>
            </a:fld>
            <a:endParaRPr lang="fr-FR"/>
          </a:p>
        </p:txBody>
      </p:sp>
      <p:sp>
        <p:nvSpPr>
          <p:cNvPr id="2" name="Rectangle 9"/>
          <p:cNvSpPr>
            <a:spLocks noChangeArrowheads="1"/>
          </p:cNvSpPr>
          <p:nvPr/>
        </p:nvSpPr>
        <p:spPr bwMode="auto">
          <a:xfrm>
            <a:off x="336550" y="549275"/>
            <a:ext cx="8605838" cy="461963"/>
          </a:xfrm>
          <a:prstGeom prst="rect">
            <a:avLst/>
          </a:prstGeom>
          <a:noFill/>
          <a:ln w="9525">
            <a:noFill/>
            <a:miter lim="800000"/>
            <a:headEnd/>
            <a:tailEnd/>
          </a:ln>
        </p:spPr>
        <p:txBody>
          <a:bodyPr wrap="none" anchor="ctr">
            <a:spAutoFit/>
          </a:bodyPr>
          <a:lstStyle/>
          <a:p>
            <a:r>
              <a:rPr lang="fr-FR" sz="2400" b="1">
                <a:latin typeface="Constantia" pitchFamily="18" charset="0"/>
              </a:rPr>
              <a:t>2.1 Mise en œuvre d’un système d’assurance qualité interne</a:t>
            </a:r>
          </a:p>
        </p:txBody>
      </p:sp>
      <p:sp>
        <p:nvSpPr>
          <p:cNvPr id="3" name="Rectangle 10"/>
          <p:cNvSpPr>
            <a:spLocks noChangeArrowheads="1"/>
          </p:cNvSpPr>
          <p:nvPr/>
        </p:nvSpPr>
        <p:spPr bwMode="auto">
          <a:xfrm>
            <a:off x="695325" y="981075"/>
            <a:ext cx="4006850" cy="461963"/>
          </a:xfrm>
          <a:prstGeom prst="rect">
            <a:avLst/>
          </a:prstGeom>
          <a:noFill/>
          <a:ln w="9525">
            <a:noFill/>
            <a:miter lim="800000"/>
            <a:headEnd/>
            <a:tailEnd/>
          </a:ln>
        </p:spPr>
        <p:txBody>
          <a:bodyPr wrap="none" anchor="ctr">
            <a:spAutoFit/>
          </a:bodyPr>
          <a:lstStyle/>
          <a:p>
            <a:r>
              <a:rPr lang="fr-FR" sz="2400" b="1">
                <a:latin typeface="Constantia" pitchFamily="18" charset="0"/>
              </a:rPr>
              <a:t>Management de la qualité</a:t>
            </a:r>
            <a:r>
              <a:rPr lang="fr-FR" sz="2400">
                <a:latin typeface="Constantia" pitchFamily="18" charset="0"/>
              </a:rPr>
              <a:t> </a:t>
            </a:r>
          </a:p>
        </p:txBody>
      </p:sp>
      <p:sp>
        <p:nvSpPr>
          <p:cNvPr id="4" name="Rectangle 11"/>
          <p:cNvSpPr>
            <a:spLocks noChangeArrowheads="1"/>
          </p:cNvSpPr>
          <p:nvPr/>
        </p:nvSpPr>
        <p:spPr bwMode="auto">
          <a:xfrm>
            <a:off x="285750" y="1397000"/>
            <a:ext cx="8650288" cy="708025"/>
          </a:xfrm>
          <a:prstGeom prst="rect">
            <a:avLst/>
          </a:prstGeom>
          <a:noFill/>
          <a:ln w="9525">
            <a:noFill/>
            <a:miter lim="800000"/>
            <a:headEnd/>
            <a:tailEnd/>
          </a:ln>
        </p:spPr>
        <p:txBody>
          <a:bodyPr anchor="ctr">
            <a:spAutoFit/>
          </a:bodyPr>
          <a:lstStyle/>
          <a:p>
            <a:r>
              <a:rPr lang="fr-FR">
                <a:latin typeface="Constantia" pitchFamily="18" charset="0"/>
              </a:rPr>
              <a:t>Avant d’évaluer la qualité, celle-ci doit préalablement exister du moins dans les  intentions. </a:t>
            </a:r>
          </a:p>
        </p:txBody>
      </p:sp>
      <p:sp>
        <p:nvSpPr>
          <p:cNvPr id="5" name="Rectangle 12"/>
          <p:cNvSpPr>
            <a:spLocks noChangeArrowheads="1"/>
          </p:cNvSpPr>
          <p:nvPr/>
        </p:nvSpPr>
        <p:spPr bwMode="auto">
          <a:xfrm>
            <a:off x="269875" y="2111375"/>
            <a:ext cx="8731250" cy="1323975"/>
          </a:xfrm>
          <a:prstGeom prst="rect">
            <a:avLst/>
          </a:prstGeom>
          <a:noFill/>
          <a:ln w="9525">
            <a:noFill/>
            <a:miter lim="800000"/>
            <a:headEnd/>
            <a:tailEnd/>
          </a:ln>
        </p:spPr>
        <p:txBody>
          <a:bodyPr anchor="ctr">
            <a:spAutoFit/>
          </a:bodyPr>
          <a:lstStyle/>
          <a:p>
            <a:r>
              <a:rPr lang="fr-FR">
                <a:latin typeface="Constantia" pitchFamily="18" charset="0"/>
              </a:rPr>
              <a:t>L’établissement soucieux d’obtenir la qualité doit pouvoir la </a:t>
            </a:r>
            <a:r>
              <a:rPr lang="fr-FR" b="1">
                <a:latin typeface="Constantia" pitchFamily="18" charset="0"/>
              </a:rPr>
              <a:t>gérer</a:t>
            </a:r>
            <a:r>
              <a:rPr lang="fr-FR">
                <a:latin typeface="Constantia" pitchFamily="18" charset="0"/>
              </a:rPr>
              <a:t> (planifier, </a:t>
            </a:r>
          </a:p>
          <a:p>
            <a:r>
              <a:rPr lang="fr-FR">
                <a:latin typeface="Constantia" pitchFamily="18" charset="0"/>
              </a:rPr>
              <a:t>organiser, diriger et </a:t>
            </a:r>
            <a:r>
              <a:rPr lang="fr-FR" u="sng">
                <a:latin typeface="Constantia" pitchFamily="18" charset="0"/>
              </a:rPr>
              <a:t>évaluer</a:t>
            </a:r>
            <a:r>
              <a:rPr lang="fr-FR">
                <a:latin typeface="Constantia" pitchFamily="18" charset="0"/>
              </a:rPr>
              <a:t>). </a:t>
            </a:r>
          </a:p>
          <a:p>
            <a:r>
              <a:rPr lang="fr-FR">
                <a:latin typeface="Constantia" pitchFamily="18" charset="0"/>
              </a:rPr>
              <a:t>Les guides de bonnes pratiques ou les lignes directrices d’un organe de régulation ou d’évaluation peuvent être d’un  grand apport.</a:t>
            </a:r>
          </a:p>
        </p:txBody>
      </p:sp>
      <p:sp>
        <p:nvSpPr>
          <p:cNvPr id="7" name="Text Box 10"/>
          <p:cNvSpPr txBox="1">
            <a:spLocks noChangeArrowheads="1"/>
          </p:cNvSpPr>
          <p:nvPr/>
        </p:nvSpPr>
        <p:spPr bwMode="auto">
          <a:xfrm>
            <a:off x="285750" y="3500438"/>
            <a:ext cx="8423275" cy="1016000"/>
          </a:xfrm>
          <a:prstGeom prst="rect">
            <a:avLst/>
          </a:prstGeom>
          <a:noFill/>
          <a:ln w="9525">
            <a:noFill/>
            <a:miter lim="800000"/>
            <a:headEnd/>
            <a:tailEnd/>
          </a:ln>
        </p:spPr>
        <p:txBody>
          <a:bodyPr>
            <a:spAutoFit/>
          </a:bodyPr>
          <a:lstStyle/>
          <a:p>
            <a:pPr>
              <a:spcBef>
                <a:spcPct val="50000"/>
              </a:spcBef>
            </a:pPr>
            <a:r>
              <a:rPr lang="fr-FR">
                <a:latin typeface="Constantia" pitchFamily="18" charset="0"/>
              </a:rPr>
              <a:t>Il est intéressant de se pencher sur les lignes directrices de l’association européenne d’assurance qualité dans l’ES (ENQA) qui engobent 7 domaines  (dédiés  à l‘AQ des filières):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wipe(down)">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wipe(down)">
                                      <p:cBhvr>
                                        <p:cTn id="2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5A3DA614-DEE2-4036-B7E9-6D6E989F21E4}" type="slidenum">
              <a:rPr lang="fr-FR"/>
              <a:pPr>
                <a:defRPr/>
              </a:pPr>
              <a:t>5</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E2C9E5CF-0809-4472-8AF2-BCE9F3D42E95}"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5</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6" name="Rectangle 5"/>
          <p:cNvSpPr/>
          <p:nvPr/>
        </p:nvSpPr>
        <p:spPr>
          <a:xfrm>
            <a:off x="971550" y="333375"/>
            <a:ext cx="4859338" cy="1476375"/>
          </a:xfrm>
          <a:prstGeom prst="rect">
            <a:avLst/>
          </a:prstGeom>
        </p:spPr>
        <p:txBody>
          <a:bodyPr>
            <a:spAutoFit/>
          </a:bodyPr>
          <a:lstStyle/>
          <a:p>
            <a:pPr>
              <a:defRPr/>
            </a:pPr>
            <a:r>
              <a:rPr lang="fr-FR" sz="1800" dirty="0">
                <a:latin typeface="+mn-lt"/>
              </a:rPr>
              <a:t>    2.1- L’audit sur la qualité </a:t>
            </a:r>
          </a:p>
          <a:p>
            <a:pPr>
              <a:defRPr/>
            </a:pPr>
            <a:r>
              <a:rPr lang="fr-FR" sz="1800" dirty="0">
                <a:latin typeface="+mn-lt"/>
              </a:rPr>
              <a:t>    2.2 - L’évaluation </a:t>
            </a:r>
          </a:p>
          <a:p>
            <a:pPr>
              <a:defRPr/>
            </a:pPr>
            <a:r>
              <a:rPr lang="fr-FR" sz="1800" dirty="0">
                <a:latin typeface="+mn-lt"/>
              </a:rPr>
              <a:t>    2.3 - L’Accréditation </a:t>
            </a:r>
          </a:p>
          <a:p>
            <a:pPr>
              <a:defRPr/>
            </a:pPr>
            <a:endParaRPr lang="fr-FR" sz="1800" dirty="0">
              <a:latin typeface="+mn-lt"/>
            </a:endParaRPr>
          </a:p>
          <a:p>
            <a:pPr>
              <a:defRPr/>
            </a:pPr>
            <a:r>
              <a:rPr lang="fr-FR" sz="1800" dirty="0">
                <a:latin typeface="+mn-lt"/>
              </a:rPr>
              <a:t> 3- La démarche qualité </a:t>
            </a:r>
          </a:p>
        </p:txBody>
      </p:sp>
      <p:sp>
        <p:nvSpPr>
          <p:cNvPr id="8" name="Rectangle 7"/>
          <p:cNvSpPr/>
          <p:nvPr/>
        </p:nvSpPr>
        <p:spPr>
          <a:xfrm>
            <a:off x="993775" y="1916113"/>
            <a:ext cx="7777163" cy="3970337"/>
          </a:xfrm>
          <a:prstGeom prst="rect">
            <a:avLst/>
          </a:prstGeom>
        </p:spPr>
        <p:txBody>
          <a:bodyPr>
            <a:spAutoFit/>
          </a:bodyPr>
          <a:lstStyle/>
          <a:p>
            <a:pPr>
              <a:defRPr/>
            </a:pPr>
            <a:r>
              <a:rPr lang="fr-FR" sz="1800" b="1" dirty="0">
                <a:latin typeface="+mn-lt"/>
              </a:rPr>
              <a:t>2eme partie :  Mise en œuvre de l’assurance qualité</a:t>
            </a:r>
          </a:p>
          <a:p>
            <a:pPr>
              <a:defRPr/>
            </a:pPr>
            <a:endParaRPr lang="fr-FR" sz="1800" b="1" dirty="0">
              <a:latin typeface="+mn-lt"/>
            </a:endParaRPr>
          </a:p>
          <a:p>
            <a:pPr>
              <a:defRPr/>
            </a:pPr>
            <a:r>
              <a:rPr lang="fr-FR" sz="1800" b="1" dirty="0">
                <a:latin typeface="+mn-lt"/>
              </a:rPr>
              <a:t>1. Principaux choix pour l’assurance qualité</a:t>
            </a:r>
          </a:p>
          <a:p>
            <a:pPr>
              <a:defRPr/>
            </a:pPr>
            <a:r>
              <a:rPr lang="fr-FR" sz="1800" dirty="0">
                <a:latin typeface="+mn-lt"/>
              </a:rPr>
              <a:t>      1.1 Objectifs généraux de l’AQ</a:t>
            </a:r>
          </a:p>
          <a:p>
            <a:pPr>
              <a:defRPr/>
            </a:pPr>
            <a:r>
              <a:rPr lang="fr-FR" sz="1800" dirty="0">
                <a:latin typeface="+mn-lt"/>
              </a:rPr>
              <a:t>      1.2 Choix des mécanismes</a:t>
            </a:r>
          </a:p>
          <a:p>
            <a:pPr>
              <a:defRPr/>
            </a:pPr>
            <a:r>
              <a:rPr lang="fr-FR" sz="1800" dirty="0">
                <a:latin typeface="+mn-lt"/>
              </a:rPr>
              <a:t>             1.2.1 L’évaluation</a:t>
            </a:r>
          </a:p>
          <a:p>
            <a:pPr>
              <a:defRPr/>
            </a:pPr>
            <a:r>
              <a:rPr lang="fr-FR" sz="1800" dirty="0">
                <a:latin typeface="+mn-lt"/>
              </a:rPr>
              <a:t>             1.2.2 L’accréditation</a:t>
            </a:r>
          </a:p>
          <a:p>
            <a:pPr>
              <a:defRPr/>
            </a:pPr>
            <a:r>
              <a:rPr lang="fr-FR" sz="1800" dirty="0">
                <a:latin typeface="+mn-lt"/>
              </a:rPr>
              <a:t>             1.2.3  L’audit de la qualité</a:t>
            </a:r>
          </a:p>
          <a:p>
            <a:pPr>
              <a:defRPr/>
            </a:pPr>
            <a:r>
              <a:rPr lang="fr-FR" sz="1800" dirty="0">
                <a:latin typeface="+mn-lt"/>
              </a:rPr>
              <a:t>     1.3 Portée des systèmes d’assurance qualité </a:t>
            </a:r>
          </a:p>
          <a:p>
            <a:pPr>
              <a:defRPr/>
            </a:pPr>
            <a:r>
              <a:rPr lang="fr-FR" sz="1800" dirty="0">
                <a:latin typeface="+mn-lt"/>
              </a:rPr>
              <a:t>            1.3.1 Établissements publics et/ou privés </a:t>
            </a:r>
          </a:p>
          <a:p>
            <a:pPr>
              <a:defRPr/>
            </a:pPr>
            <a:r>
              <a:rPr lang="fr-FR" sz="1800" dirty="0">
                <a:latin typeface="+mn-lt"/>
              </a:rPr>
              <a:t>            1.3.2 Universités et/ou établissements non universitaires</a:t>
            </a:r>
          </a:p>
          <a:p>
            <a:pPr>
              <a:defRPr/>
            </a:pPr>
            <a:r>
              <a:rPr lang="fr-FR" sz="1800" dirty="0">
                <a:latin typeface="+mn-lt"/>
              </a:rPr>
              <a:t>            1.3.3 Assurance qualité institutionnelle et/ou des filières</a:t>
            </a:r>
          </a:p>
          <a:p>
            <a:pPr>
              <a:defRPr/>
            </a:pPr>
            <a:r>
              <a:rPr lang="fr-FR" sz="1800" dirty="0">
                <a:latin typeface="+mn-lt"/>
              </a:rPr>
              <a:t>            1.3.4 Évaluer toutes les filières ou certaines seulement </a:t>
            </a:r>
          </a:p>
          <a:p>
            <a:pPr>
              <a:defRPr/>
            </a:pPr>
            <a:endParaRPr lang="fr-FR" sz="1800" dirty="0">
              <a:latin typeface="+mn-lt"/>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1390B246-6608-4075-AA7E-679671EAB16B}" type="slidenum">
              <a:rPr lang="fr-FR"/>
              <a:pPr>
                <a:defRPr/>
              </a:pPr>
              <a:t>50</a:t>
            </a:fld>
            <a:endParaRPr lang="fr-FR"/>
          </a:p>
        </p:txBody>
      </p:sp>
      <p:sp>
        <p:nvSpPr>
          <p:cNvPr id="14349" name="Rectangle 13"/>
          <p:cNvSpPr>
            <a:spLocks noChangeArrowheads="1"/>
          </p:cNvSpPr>
          <p:nvPr/>
        </p:nvSpPr>
        <p:spPr bwMode="auto">
          <a:xfrm>
            <a:off x="0" y="3071813"/>
            <a:ext cx="9064625" cy="2554287"/>
          </a:xfrm>
          <a:prstGeom prst="rect">
            <a:avLst/>
          </a:prstGeom>
          <a:noFill/>
          <a:ln w="9525">
            <a:noFill/>
            <a:miter lim="800000"/>
            <a:headEnd/>
            <a:tailEnd/>
          </a:ln>
        </p:spPr>
        <p:txBody>
          <a:bodyPr wrap="none" anchor="ctr">
            <a:spAutoFit/>
          </a:bodyPr>
          <a:lstStyle/>
          <a:p>
            <a:pPr indent="450850"/>
            <a:r>
              <a:rPr lang="fr-FR">
                <a:latin typeface="Constantia" pitchFamily="18" charset="0"/>
              </a:rPr>
              <a:t>La déclaration de politique doit inclure des propos sur :</a:t>
            </a:r>
          </a:p>
          <a:p>
            <a:pPr indent="450850"/>
            <a:r>
              <a:rPr lang="fr-FR">
                <a:latin typeface="Constantia" pitchFamily="18" charset="0"/>
              </a:rPr>
              <a:t>●  le </a:t>
            </a:r>
            <a:r>
              <a:rPr lang="fr-FR" u="sng">
                <a:latin typeface="Constantia" pitchFamily="18" charset="0"/>
              </a:rPr>
              <a:t>lien</a:t>
            </a:r>
            <a:r>
              <a:rPr lang="fr-FR">
                <a:latin typeface="Constantia" pitchFamily="18" charset="0"/>
              </a:rPr>
              <a:t> entre enseignement et recherche au sein de l’établissement ;</a:t>
            </a:r>
          </a:p>
          <a:p>
            <a:pPr indent="450850"/>
            <a:r>
              <a:rPr lang="fr-FR">
                <a:latin typeface="Constantia" pitchFamily="18" charset="0"/>
              </a:rPr>
              <a:t>●  la </a:t>
            </a:r>
            <a:r>
              <a:rPr lang="fr-FR" u="sng">
                <a:latin typeface="Constantia" pitchFamily="18" charset="0"/>
              </a:rPr>
              <a:t>stratégie</a:t>
            </a:r>
            <a:r>
              <a:rPr lang="fr-FR">
                <a:latin typeface="Constantia" pitchFamily="18" charset="0"/>
              </a:rPr>
              <a:t> de l’établissement en matière de qualité ;</a:t>
            </a:r>
          </a:p>
          <a:p>
            <a:pPr indent="450850"/>
            <a:r>
              <a:rPr lang="fr-FR">
                <a:latin typeface="Constantia" pitchFamily="18" charset="0"/>
              </a:rPr>
              <a:t>●  l’organisation du système de management de la qualité ;</a:t>
            </a:r>
          </a:p>
          <a:p>
            <a:pPr indent="450850"/>
            <a:r>
              <a:rPr lang="fr-FR">
                <a:latin typeface="Constantia" pitchFamily="18" charset="0"/>
              </a:rPr>
              <a:t>●  les </a:t>
            </a:r>
            <a:r>
              <a:rPr lang="fr-FR" u="sng">
                <a:latin typeface="Constantia" pitchFamily="18" charset="0"/>
              </a:rPr>
              <a:t>responsabilités</a:t>
            </a:r>
            <a:r>
              <a:rPr lang="fr-FR">
                <a:latin typeface="Constantia" pitchFamily="18" charset="0"/>
              </a:rPr>
              <a:t> respectives des départements, écoles, facultés et autres </a:t>
            </a:r>
          </a:p>
          <a:p>
            <a:pPr indent="450850"/>
            <a:r>
              <a:rPr lang="fr-FR">
                <a:latin typeface="Constantia" pitchFamily="18" charset="0"/>
              </a:rPr>
              <a:t>Unités  organisationnelles et celles des individus concernant le management </a:t>
            </a:r>
          </a:p>
          <a:p>
            <a:pPr indent="450850"/>
            <a:r>
              <a:rPr lang="fr-FR">
                <a:latin typeface="Constantia" pitchFamily="18" charset="0"/>
              </a:rPr>
              <a:t>de la qualité,</a:t>
            </a:r>
          </a:p>
          <a:p>
            <a:pPr indent="450850"/>
            <a:r>
              <a:rPr lang="fr-FR">
                <a:latin typeface="Constantia" pitchFamily="18" charset="0"/>
              </a:rPr>
              <a:t>●  </a:t>
            </a:r>
            <a:r>
              <a:rPr lang="fr-FR" u="sng">
                <a:latin typeface="Constantia" pitchFamily="18" charset="0"/>
              </a:rPr>
              <a:t>l’implication</a:t>
            </a:r>
            <a:r>
              <a:rPr lang="fr-FR">
                <a:latin typeface="Constantia" pitchFamily="18" charset="0"/>
              </a:rPr>
              <a:t> des étudiants dans le management de la qualité,</a:t>
            </a:r>
          </a:p>
        </p:txBody>
      </p:sp>
      <p:sp>
        <p:nvSpPr>
          <p:cNvPr id="7" name="Rectangle 9"/>
          <p:cNvSpPr>
            <a:spLocks noChangeArrowheads="1"/>
          </p:cNvSpPr>
          <p:nvPr/>
        </p:nvSpPr>
        <p:spPr bwMode="auto">
          <a:xfrm>
            <a:off x="428625" y="785813"/>
            <a:ext cx="7605713" cy="400050"/>
          </a:xfrm>
          <a:prstGeom prst="rect">
            <a:avLst/>
          </a:prstGeom>
          <a:noFill/>
          <a:ln w="9525">
            <a:noFill/>
            <a:miter lim="800000"/>
            <a:headEnd/>
            <a:tailEnd/>
          </a:ln>
        </p:spPr>
        <p:txBody>
          <a:bodyPr wrap="none" anchor="ctr">
            <a:spAutoFit/>
          </a:bodyPr>
          <a:lstStyle/>
          <a:p>
            <a:pPr marL="457200" indent="-457200">
              <a:buFont typeface="Calibri" pitchFamily="34" charset="0"/>
              <a:buAutoNum type="alphaLcPeriod"/>
            </a:pPr>
            <a:r>
              <a:rPr lang="fr-FR" b="1">
                <a:latin typeface="Constantia" pitchFamily="18" charset="0"/>
              </a:rPr>
              <a:t>Politique et procédures pour le management de la qualité</a:t>
            </a:r>
            <a:r>
              <a:rPr lang="fr-FR">
                <a:latin typeface="Constantia" pitchFamily="18" charset="0"/>
              </a:rPr>
              <a:t> </a:t>
            </a:r>
          </a:p>
        </p:txBody>
      </p:sp>
      <p:sp>
        <p:nvSpPr>
          <p:cNvPr id="8" name="Rectangle 11"/>
          <p:cNvSpPr>
            <a:spLocks noChangeArrowheads="1"/>
          </p:cNvSpPr>
          <p:nvPr/>
        </p:nvSpPr>
        <p:spPr bwMode="auto">
          <a:xfrm>
            <a:off x="285750" y="1285875"/>
            <a:ext cx="8661400" cy="708025"/>
          </a:xfrm>
          <a:prstGeom prst="rect">
            <a:avLst/>
          </a:prstGeom>
          <a:noFill/>
          <a:ln w="9525">
            <a:noFill/>
            <a:miter lim="800000"/>
            <a:headEnd/>
            <a:tailEnd/>
          </a:ln>
        </p:spPr>
        <p:txBody>
          <a:bodyPr anchor="ctr">
            <a:spAutoFit/>
          </a:bodyPr>
          <a:lstStyle/>
          <a:p>
            <a:r>
              <a:rPr lang="fr-FR">
                <a:latin typeface="Constantia" pitchFamily="18" charset="0"/>
              </a:rPr>
              <a:t>Les établissements doivent avoir une </a:t>
            </a:r>
            <a:r>
              <a:rPr lang="fr-FR" u="sng">
                <a:latin typeface="Constantia" pitchFamily="18" charset="0"/>
              </a:rPr>
              <a:t>politique</a:t>
            </a:r>
            <a:r>
              <a:rPr lang="fr-FR">
                <a:latin typeface="Constantia" pitchFamily="18" charset="0"/>
              </a:rPr>
              <a:t> et des </a:t>
            </a:r>
            <a:r>
              <a:rPr lang="fr-FR" u="sng">
                <a:latin typeface="Constantia" pitchFamily="18" charset="0"/>
              </a:rPr>
              <a:t>procédures</a:t>
            </a:r>
            <a:r>
              <a:rPr lang="fr-FR">
                <a:latin typeface="Constantia" pitchFamily="18" charset="0"/>
              </a:rPr>
              <a:t> associées pour  le management de la qualité. </a:t>
            </a:r>
          </a:p>
        </p:txBody>
      </p:sp>
      <p:sp>
        <p:nvSpPr>
          <p:cNvPr id="9" name="Rectangle 12"/>
          <p:cNvSpPr>
            <a:spLocks noChangeArrowheads="1"/>
          </p:cNvSpPr>
          <p:nvPr/>
        </p:nvSpPr>
        <p:spPr bwMode="auto">
          <a:xfrm>
            <a:off x="214313" y="2071688"/>
            <a:ext cx="8674100" cy="708025"/>
          </a:xfrm>
          <a:prstGeom prst="rect">
            <a:avLst/>
          </a:prstGeom>
          <a:noFill/>
          <a:ln w="9525">
            <a:noFill/>
            <a:miter lim="800000"/>
            <a:headEnd/>
            <a:tailEnd/>
          </a:ln>
        </p:spPr>
        <p:txBody>
          <a:bodyPr anchor="ctr">
            <a:spAutoFit/>
          </a:bodyPr>
          <a:lstStyle/>
          <a:p>
            <a:r>
              <a:rPr lang="fr-FR">
                <a:latin typeface="Constantia" pitchFamily="18" charset="0"/>
              </a:rPr>
              <a:t>La stratégie, la politique et les procédures doivent avoir un statut </a:t>
            </a:r>
            <a:r>
              <a:rPr lang="fr-FR" u="sng">
                <a:latin typeface="Constantia" pitchFamily="18" charset="0"/>
              </a:rPr>
              <a:t>officiel</a:t>
            </a:r>
            <a:r>
              <a:rPr lang="fr-FR">
                <a:latin typeface="Constantia" pitchFamily="18" charset="0"/>
              </a:rPr>
              <a:t> et être  </a:t>
            </a:r>
            <a:r>
              <a:rPr lang="fr-FR" u="sng">
                <a:latin typeface="Constantia" pitchFamily="18" charset="0"/>
              </a:rPr>
              <a:t>rendues publiques</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down)">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wipe(down)">
                                      <p:cBhvr>
                                        <p:cTn id="17" dur="500"/>
                                        <p:tgtEl>
                                          <p:spTgt spid="9"/>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4349"/>
                                        </p:tgtEl>
                                        <p:attrNameLst>
                                          <p:attrName>style.visibility</p:attrName>
                                        </p:attrNameLst>
                                      </p:cBhvr>
                                      <p:to>
                                        <p:strVal val="visible"/>
                                      </p:to>
                                    </p:set>
                                    <p:animEffect transition="in" filter="wipe(down)">
                                      <p:cBhvr>
                                        <p:cTn id="22" dur="500"/>
                                        <p:tgtEl>
                                          <p:spTgt spid="143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9" grpId="0"/>
      <p:bldP spid="7" grpId="0"/>
      <p:bldP spid="8" grpId="0"/>
      <p:bldP spid="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17"/>
          <p:cNvSpPr>
            <a:spLocks noGrp="1"/>
          </p:cNvSpPr>
          <p:nvPr>
            <p:ph type="sldNum" sz="quarter" idx="12"/>
          </p:nvPr>
        </p:nvSpPr>
        <p:spPr/>
        <p:txBody>
          <a:bodyPr/>
          <a:lstStyle/>
          <a:p>
            <a:pPr>
              <a:defRPr/>
            </a:pPr>
            <a:fld id="{E812C6F2-BEB9-4556-B8FA-6A9A3F0A46A8}" type="slidenum">
              <a:rPr lang="fr-FR"/>
              <a:pPr>
                <a:defRPr/>
              </a:pPr>
              <a:t>51</a:t>
            </a:fld>
            <a:endParaRPr lang="fr-FR"/>
          </a:p>
        </p:txBody>
      </p:sp>
      <p:sp>
        <p:nvSpPr>
          <p:cNvPr id="15364" name="Rectangle 4"/>
          <p:cNvSpPr>
            <a:spLocks noChangeArrowheads="1"/>
          </p:cNvSpPr>
          <p:nvPr/>
        </p:nvSpPr>
        <p:spPr bwMode="auto">
          <a:xfrm>
            <a:off x="206375" y="1643063"/>
            <a:ext cx="8937625" cy="5016500"/>
          </a:xfrm>
          <a:prstGeom prst="rect">
            <a:avLst/>
          </a:prstGeom>
          <a:noFill/>
          <a:ln w="9525">
            <a:noFill/>
            <a:miter lim="800000"/>
            <a:headEnd/>
            <a:tailEnd/>
          </a:ln>
        </p:spPr>
        <p:txBody>
          <a:bodyPr wrap="none" anchor="ctr">
            <a:spAutoFit/>
          </a:bodyPr>
          <a:lstStyle/>
          <a:p>
            <a:r>
              <a:rPr lang="fr-FR">
                <a:latin typeface="Constantia" pitchFamily="18" charset="0"/>
              </a:rPr>
              <a:t>●  la mise au point et la publication </a:t>
            </a:r>
            <a:r>
              <a:rPr lang="fr-FR" u="sng">
                <a:latin typeface="Constantia" pitchFamily="18" charset="0"/>
              </a:rPr>
              <a:t>d’objectifs</a:t>
            </a:r>
            <a:r>
              <a:rPr lang="fr-FR">
                <a:latin typeface="Constantia" pitchFamily="18" charset="0"/>
              </a:rPr>
              <a:t> de formation explicites ;</a:t>
            </a:r>
          </a:p>
          <a:p>
            <a:r>
              <a:rPr lang="fr-FR">
                <a:latin typeface="Constantia" pitchFamily="18" charset="0"/>
              </a:rPr>
              <a:t>●  une attention rigoureuse portée à la </a:t>
            </a:r>
            <a:r>
              <a:rPr lang="fr-FR" u="sng">
                <a:latin typeface="Constantia" pitchFamily="18" charset="0"/>
              </a:rPr>
              <a:t>conception</a:t>
            </a:r>
            <a:r>
              <a:rPr lang="fr-FR">
                <a:latin typeface="Constantia" pitchFamily="18" charset="0"/>
              </a:rPr>
              <a:t> des programmes et à leurs </a:t>
            </a:r>
          </a:p>
          <a:p>
            <a:r>
              <a:rPr lang="fr-FR">
                <a:latin typeface="Constantia" pitchFamily="18" charset="0"/>
              </a:rPr>
              <a:t>contenus ;</a:t>
            </a:r>
          </a:p>
          <a:p>
            <a:r>
              <a:rPr lang="fr-FR">
                <a:latin typeface="Constantia" pitchFamily="18" charset="0"/>
              </a:rPr>
              <a:t>●  la prise en compte des </a:t>
            </a:r>
            <a:r>
              <a:rPr lang="fr-FR" u="sng">
                <a:latin typeface="Constantia" pitchFamily="18" charset="0"/>
              </a:rPr>
              <a:t>besoins</a:t>
            </a:r>
            <a:r>
              <a:rPr lang="fr-FR">
                <a:latin typeface="Constantia" pitchFamily="18" charset="0"/>
              </a:rPr>
              <a:t> spécifiques des diverses offres (par exemple,</a:t>
            </a:r>
          </a:p>
          <a:p>
            <a:r>
              <a:rPr lang="fr-FR">
                <a:latin typeface="Constantia" pitchFamily="18" charset="0"/>
              </a:rPr>
              <a:t> formation initiale, formation continue, enseignement à distance, apprentissage</a:t>
            </a:r>
          </a:p>
          <a:p>
            <a:r>
              <a:rPr lang="fr-FR">
                <a:latin typeface="Constantia" pitchFamily="18" charset="0"/>
              </a:rPr>
              <a:t> en  ligne) et des divers types d’établissements (universitaire, technique, </a:t>
            </a:r>
          </a:p>
          <a:p>
            <a:r>
              <a:rPr lang="fr-FR">
                <a:latin typeface="Constantia" pitchFamily="18" charset="0"/>
              </a:rPr>
              <a:t>professionnel) ;</a:t>
            </a:r>
          </a:p>
          <a:p>
            <a:r>
              <a:rPr lang="fr-FR">
                <a:latin typeface="Constantia" pitchFamily="18" charset="0"/>
              </a:rPr>
              <a:t>●  la mise à disposition de </a:t>
            </a:r>
            <a:r>
              <a:rPr lang="fr-FR" u="sng">
                <a:latin typeface="Constantia" pitchFamily="18" charset="0"/>
              </a:rPr>
              <a:t>ressources</a:t>
            </a:r>
            <a:r>
              <a:rPr lang="fr-FR">
                <a:latin typeface="Constantia" pitchFamily="18" charset="0"/>
              </a:rPr>
              <a:t> pédagogiques adéquates ;</a:t>
            </a:r>
          </a:p>
          <a:p>
            <a:r>
              <a:rPr lang="fr-FR">
                <a:latin typeface="Constantia" pitchFamily="18" charset="0"/>
              </a:rPr>
              <a:t>●  des </a:t>
            </a:r>
            <a:r>
              <a:rPr lang="fr-FR" u="sng">
                <a:latin typeface="Constantia" pitchFamily="18" charset="0"/>
              </a:rPr>
              <a:t>procédures</a:t>
            </a:r>
            <a:r>
              <a:rPr lang="fr-FR">
                <a:latin typeface="Constantia" pitchFamily="18" charset="0"/>
              </a:rPr>
              <a:t> officielles </a:t>
            </a:r>
            <a:r>
              <a:rPr lang="fr-FR" u="sng">
                <a:latin typeface="Constantia" pitchFamily="18" charset="0"/>
              </a:rPr>
              <a:t>d’approbation</a:t>
            </a:r>
            <a:r>
              <a:rPr lang="fr-FR">
                <a:latin typeface="Constantia" pitchFamily="18" charset="0"/>
              </a:rPr>
              <a:t> des programmes par un organisme </a:t>
            </a:r>
          </a:p>
          <a:p>
            <a:r>
              <a:rPr lang="fr-FR">
                <a:latin typeface="Constantia" pitchFamily="18" charset="0"/>
              </a:rPr>
              <a:t>autre  que celui qui offre ces programmes ;</a:t>
            </a:r>
          </a:p>
          <a:p>
            <a:r>
              <a:rPr lang="fr-FR">
                <a:latin typeface="Constantia" pitchFamily="18" charset="0"/>
              </a:rPr>
              <a:t>●  </a:t>
            </a:r>
            <a:r>
              <a:rPr lang="fr-FR" u="sng">
                <a:latin typeface="Constantia" pitchFamily="18" charset="0"/>
              </a:rPr>
              <a:t>l’examen</a:t>
            </a:r>
            <a:r>
              <a:rPr lang="fr-FR">
                <a:latin typeface="Constantia" pitchFamily="18" charset="0"/>
              </a:rPr>
              <a:t> des progrès et des réussites des étudiants ;</a:t>
            </a:r>
          </a:p>
          <a:p>
            <a:r>
              <a:rPr lang="fr-FR">
                <a:latin typeface="Constantia" pitchFamily="18" charset="0"/>
              </a:rPr>
              <a:t>●  </a:t>
            </a:r>
            <a:r>
              <a:rPr lang="fr-FR" u="sng">
                <a:latin typeface="Constantia" pitchFamily="18" charset="0"/>
              </a:rPr>
              <a:t>l’évaluation</a:t>
            </a:r>
            <a:r>
              <a:rPr lang="fr-FR">
                <a:latin typeface="Constantia" pitchFamily="18" charset="0"/>
              </a:rPr>
              <a:t> régulière et périodique des programmes (en y faisant participer </a:t>
            </a:r>
          </a:p>
          <a:p>
            <a:r>
              <a:rPr lang="fr-FR">
                <a:latin typeface="Constantia" pitchFamily="18" charset="0"/>
              </a:rPr>
              <a:t>des membres extérieurs) ;</a:t>
            </a:r>
          </a:p>
          <a:p>
            <a:r>
              <a:rPr lang="fr-FR">
                <a:latin typeface="Constantia" pitchFamily="18" charset="0"/>
              </a:rPr>
              <a:t>●  des </a:t>
            </a:r>
            <a:r>
              <a:rPr lang="fr-FR" u="sng">
                <a:latin typeface="Constantia" pitchFamily="18" charset="0"/>
              </a:rPr>
              <a:t>réactions</a:t>
            </a:r>
            <a:r>
              <a:rPr lang="fr-FR">
                <a:latin typeface="Constantia" pitchFamily="18" charset="0"/>
              </a:rPr>
              <a:t> régulières de la part des </a:t>
            </a:r>
            <a:r>
              <a:rPr lang="fr-FR" u="sng">
                <a:latin typeface="Constantia" pitchFamily="18" charset="0"/>
              </a:rPr>
              <a:t>employeurs</a:t>
            </a:r>
            <a:r>
              <a:rPr lang="fr-FR">
                <a:latin typeface="Constantia" pitchFamily="18" charset="0"/>
              </a:rPr>
              <a:t>, des représentants du </a:t>
            </a:r>
          </a:p>
          <a:p>
            <a:r>
              <a:rPr lang="fr-FR">
                <a:latin typeface="Constantia" pitchFamily="18" charset="0"/>
              </a:rPr>
              <a:t>Marché  du travail et d’autres organismes compétents ;</a:t>
            </a:r>
          </a:p>
          <a:p>
            <a:r>
              <a:rPr lang="fr-FR">
                <a:latin typeface="Constantia" pitchFamily="18" charset="0"/>
              </a:rPr>
              <a:t>●  la </a:t>
            </a:r>
            <a:r>
              <a:rPr lang="fr-FR" u="sng">
                <a:latin typeface="Constantia" pitchFamily="18" charset="0"/>
              </a:rPr>
              <a:t>participation des étudiants</a:t>
            </a:r>
            <a:r>
              <a:rPr lang="fr-FR">
                <a:latin typeface="Constantia" pitchFamily="18" charset="0"/>
              </a:rPr>
              <a:t> aux activités de management de la qualité.</a:t>
            </a:r>
          </a:p>
        </p:txBody>
      </p:sp>
      <p:sp>
        <p:nvSpPr>
          <p:cNvPr id="4" name="Rectangle 15"/>
          <p:cNvSpPr>
            <a:spLocks noChangeArrowheads="1"/>
          </p:cNvSpPr>
          <p:nvPr/>
        </p:nvSpPr>
        <p:spPr bwMode="auto">
          <a:xfrm>
            <a:off x="234950" y="1000125"/>
            <a:ext cx="8909050" cy="708025"/>
          </a:xfrm>
          <a:prstGeom prst="rect">
            <a:avLst/>
          </a:prstGeom>
          <a:noFill/>
          <a:ln w="9525">
            <a:noFill/>
            <a:miter lim="800000"/>
            <a:headEnd/>
            <a:tailEnd/>
          </a:ln>
        </p:spPr>
        <p:txBody>
          <a:bodyPr anchor="ctr">
            <a:spAutoFit/>
          </a:bodyPr>
          <a:lstStyle/>
          <a:p>
            <a:r>
              <a:rPr lang="fr-FR">
                <a:latin typeface="Constantia" pitchFamily="18" charset="0"/>
              </a:rPr>
              <a:t>Le management de la qualité des programmes et des diplômes doit normalement  comprendre :</a:t>
            </a:r>
          </a:p>
        </p:txBody>
      </p:sp>
      <p:sp>
        <p:nvSpPr>
          <p:cNvPr id="5" name="Rectangle 14"/>
          <p:cNvSpPr>
            <a:spLocks noChangeArrowheads="1"/>
          </p:cNvSpPr>
          <p:nvPr/>
        </p:nvSpPr>
        <p:spPr bwMode="auto">
          <a:xfrm>
            <a:off x="357188" y="642938"/>
            <a:ext cx="8315325" cy="400050"/>
          </a:xfrm>
          <a:prstGeom prst="rect">
            <a:avLst/>
          </a:prstGeom>
          <a:noFill/>
          <a:ln w="9525">
            <a:noFill/>
            <a:miter lim="800000"/>
            <a:headEnd/>
            <a:tailEnd/>
          </a:ln>
        </p:spPr>
        <p:txBody>
          <a:bodyPr wrap="none" anchor="ctr">
            <a:spAutoFit/>
          </a:bodyPr>
          <a:lstStyle/>
          <a:p>
            <a:pPr marL="457200" indent="-457200">
              <a:buFont typeface="Calibri" pitchFamily="34" charset="0"/>
              <a:buAutoNum type="alphaLcPeriod" startAt="2"/>
            </a:pPr>
            <a:r>
              <a:rPr lang="fr-FR" b="1">
                <a:latin typeface="Constantia" pitchFamily="18" charset="0"/>
              </a:rPr>
              <a:t>Examen et révision périodique des programmes et des diplômes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5364"/>
                                        </p:tgtEl>
                                        <p:attrNameLst>
                                          <p:attrName>style.visibility</p:attrName>
                                        </p:attrNameLst>
                                      </p:cBhvr>
                                      <p:to>
                                        <p:strVal val="visible"/>
                                      </p:to>
                                    </p:set>
                                    <p:animEffect transition="in" filter="wipe(down)">
                                      <p:cBhvr>
                                        <p:cTn id="17" dur="500"/>
                                        <p:tgtEl>
                                          <p:spTgt spid="153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p:bldP spid="4" grpId="0"/>
      <p:bldP spid="5"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E4B03D78-528C-46A0-AD1E-A02B93173D7E}" type="slidenum">
              <a:rPr lang="fr-FR"/>
              <a:pPr>
                <a:defRPr/>
              </a:pPr>
              <a:t>52</a:t>
            </a:fld>
            <a:endParaRPr lang="fr-FR"/>
          </a:p>
        </p:txBody>
      </p:sp>
      <p:sp>
        <p:nvSpPr>
          <p:cNvPr id="2" name="Rectangle 5"/>
          <p:cNvSpPr>
            <a:spLocks noChangeArrowheads="1"/>
          </p:cNvSpPr>
          <p:nvPr/>
        </p:nvSpPr>
        <p:spPr bwMode="auto">
          <a:xfrm>
            <a:off x="500063" y="500063"/>
            <a:ext cx="3775075" cy="400050"/>
          </a:xfrm>
          <a:prstGeom prst="rect">
            <a:avLst/>
          </a:prstGeom>
          <a:noFill/>
          <a:ln w="9525">
            <a:noFill/>
            <a:miter lim="800000"/>
            <a:headEnd/>
            <a:tailEnd/>
          </a:ln>
        </p:spPr>
        <p:txBody>
          <a:bodyPr wrap="none" anchor="ctr">
            <a:spAutoFit/>
          </a:bodyPr>
          <a:lstStyle/>
          <a:p>
            <a:pPr marL="457200" indent="-457200">
              <a:buFont typeface="Calibri" pitchFamily="34" charset="0"/>
              <a:buAutoNum type="alphaLcPeriod" startAt="3"/>
            </a:pPr>
            <a:r>
              <a:rPr lang="fr-FR" b="1">
                <a:latin typeface="Constantia" pitchFamily="18" charset="0"/>
              </a:rPr>
              <a:t>-Évaluation des étudiants</a:t>
            </a:r>
            <a:r>
              <a:rPr lang="fr-FR">
                <a:latin typeface="Constantia" pitchFamily="18" charset="0"/>
              </a:rPr>
              <a:t> </a:t>
            </a:r>
          </a:p>
        </p:txBody>
      </p:sp>
      <p:sp>
        <p:nvSpPr>
          <p:cNvPr id="3" name="Rectangle 6"/>
          <p:cNvSpPr>
            <a:spLocks noChangeArrowheads="1"/>
          </p:cNvSpPr>
          <p:nvPr/>
        </p:nvSpPr>
        <p:spPr bwMode="auto">
          <a:xfrm>
            <a:off x="38100" y="857250"/>
            <a:ext cx="9105900" cy="1630363"/>
          </a:xfrm>
          <a:prstGeom prst="rect">
            <a:avLst/>
          </a:prstGeom>
          <a:noFill/>
          <a:ln w="9525">
            <a:noFill/>
            <a:miter lim="800000"/>
            <a:headEnd/>
            <a:tailEnd/>
          </a:ln>
        </p:spPr>
        <p:txBody>
          <a:bodyPr wrap="none" anchor="ctr">
            <a:spAutoFit/>
          </a:bodyPr>
          <a:lstStyle/>
          <a:p>
            <a:r>
              <a:rPr lang="fr-FR">
                <a:latin typeface="Constantia" pitchFamily="18" charset="0"/>
              </a:rPr>
              <a:t>L’évaluation des étudiants doit normalement :</a:t>
            </a:r>
          </a:p>
          <a:p>
            <a:r>
              <a:rPr lang="fr-FR">
                <a:latin typeface="Constantia" pitchFamily="18" charset="0"/>
              </a:rPr>
              <a:t>●  être conçue pour mesurer le </a:t>
            </a:r>
            <a:r>
              <a:rPr lang="fr-FR" u="sng">
                <a:latin typeface="Constantia" pitchFamily="18" charset="0"/>
              </a:rPr>
              <a:t>degré d’atteinte des objectifs</a:t>
            </a:r>
            <a:r>
              <a:rPr lang="fr-FR">
                <a:latin typeface="Constantia" pitchFamily="18" charset="0"/>
              </a:rPr>
              <a:t> de formation et des </a:t>
            </a:r>
          </a:p>
          <a:p>
            <a:r>
              <a:rPr lang="fr-FR">
                <a:latin typeface="Constantia" pitchFamily="18" charset="0"/>
              </a:rPr>
              <a:t>autres objectifs des programmes ;</a:t>
            </a:r>
          </a:p>
          <a:p>
            <a:r>
              <a:rPr lang="fr-FR">
                <a:latin typeface="Constantia" pitchFamily="18" charset="0"/>
              </a:rPr>
              <a:t>●  être adaptée au but recherché, que ce soit un bilan, l’appréciation d’un résultat </a:t>
            </a:r>
          </a:p>
          <a:p>
            <a:r>
              <a:rPr lang="fr-FR">
                <a:latin typeface="Constantia" pitchFamily="18" charset="0"/>
              </a:rPr>
              <a:t>intermédiaire ou d’un contrôle final ;</a:t>
            </a:r>
          </a:p>
        </p:txBody>
      </p:sp>
      <p:sp>
        <p:nvSpPr>
          <p:cNvPr id="4" name="Rectangle 4"/>
          <p:cNvSpPr>
            <a:spLocks noChangeArrowheads="1"/>
          </p:cNvSpPr>
          <p:nvPr/>
        </p:nvSpPr>
        <p:spPr bwMode="auto">
          <a:xfrm>
            <a:off x="188913" y="2428875"/>
            <a:ext cx="8955087" cy="4094163"/>
          </a:xfrm>
          <a:prstGeom prst="rect">
            <a:avLst/>
          </a:prstGeom>
          <a:noFill/>
          <a:ln w="9525">
            <a:noFill/>
            <a:miter lim="800000"/>
            <a:headEnd/>
            <a:tailEnd/>
          </a:ln>
        </p:spPr>
        <p:txBody>
          <a:bodyPr>
            <a:spAutoFit/>
          </a:bodyPr>
          <a:lstStyle/>
          <a:p>
            <a:r>
              <a:rPr lang="fr-FR">
                <a:latin typeface="Constantia" pitchFamily="18" charset="0"/>
              </a:rPr>
              <a:t>●  présenter des </a:t>
            </a:r>
            <a:r>
              <a:rPr lang="fr-FR" u="sng">
                <a:latin typeface="Constantia" pitchFamily="18" charset="0"/>
              </a:rPr>
              <a:t>critères clairs et publiés</a:t>
            </a:r>
            <a:r>
              <a:rPr lang="fr-FR">
                <a:latin typeface="Constantia" pitchFamily="18" charset="0"/>
              </a:rPr>
              <a:t> pour la notation ;</a:t>
            </a:r>
          </a:p>
          <a:p>
            <a:r>
              <a:rPr lang="fr-FR">
                <a:latin typeface="Constantia" pitchFamily="18" charset="0"/>
              </a:rPr>
              <a:t>●  être menée par des gens qui comprennent le rôle de l’évaluation dans la progression des étudiants vers l’acquisition des connaissances et des aptitudes relatives aux qualifications qu’ils visent ; </a:t>
            </a:r>
          </a:p>
          <a:p>
            <a:r>
              <a:rPr lang="fr-FR">
                <a:latin typeface="Constantia" pitchFamily="18" charset="0"/>
              </a:rPr>
              <a:t>●  lorsque cela est possible, ne pas se limiter au jugement d’un seul examinateur;</a:t>
            </a:r>
          </a:p>
          <a:p>
            <a:r>
              <a:rPr lang="fr-FR">
                <a:latin typeface="Constantia" pitchFamily="18" charset="0"/>
              </a:rPr>
              <a:t>●  prendre en compte toutes les conséquences possibles des règlements d’examens ;</a:t>
            </a:r>
          </a:p>
          <a:p>
            <a:r>
              <a:rPr lang="fr-FR">
                <a:latin typeface="Constantia" pitchFamily="18" charset="0"/>
              </a:rPr>
              <a:t>●  comprendre des règlements clairs quant aux absences des étudiants, la maladie et autres cas de force majeure ;</a:t>
            </a:r>
          </a:p>
          <a:p>
            <a:r>
              <a:rPr lang="fr-FR">
                <a:latin typeface="Constantia" pitchFamily="18" charset="0"/>
              </a:rPr>
              <a:t>●  s’assurer que les examens sont organisés rigoureusement en accord avec les règles en vigueur dans l’établissement ;</a:t>
            </a:r>
          </a:p>
          <a:p>
            <a:r>
              <a:rPr lang="fr-FR">
                <a:latin typeface="Constantia" pitchFamily="18" charset="0"/>
              </a:rPr>
              <a:t>●  être soumise à des mesures de contrôle administratif garantissant le respect des procédures.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down)">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Espace réservé du numéro de diapositive 17"/>
          <p:cNvSpPr>
            <a:spLocks noGrp="1"/>
          </p:cNvSpPr>
          <p:nvPr>
            <p:ph type="sldNum" sz="quarter" idx="12"/>
          </p:nvPr>
        </p:nvSpPr>
        <p:spPr/>
        <p:txBody>
          <a:bodyPr/>
          <a:lstStyle/>
          <a:p>
            <a:pPr>
              <a:defRPr/>
            </a:pPr>
            <a:fld id="{F7558770-BCC4-4D2E-BB1D-67F9D7F486EC}" type="slidenum">
              <a:rPr lang="fr-FR"/>
              <a:pPr>
                <a:defRPr/>
              </a:pPr>
              <a:t>53</a:t>
            </a:fld>
            <a:endParaRPr lang="fr-FR"/>
          </a:p>
        </p:txBody>
      </p:sp>
      <p:sp>
        <p:nvSpPr>
          <p:cNvPr id="16389" name="Rectangle 5"/>
          <p:cNvSpPr>
            <a:spLocks noChangeArrowheads="1"/>
          </p:cNvSpPr>
          <p:nvPr/>
        </p:nvSpPr>
        <p:spPr bwMode="auto">
          <a:xfrm>
            <a:off x="323850" y="333375"/>
            <a:ext cx="6088063" cy="400050"/>
          </a:xfrm>
          <a:prstGeom prst="rect">
            <a:avLst/>
          </a:prstGeom>
          <a:noFill/>
          <a:ln w="9525">
            <a:noFill/>
            <a:miter lim="800000"/>
            <a:headEnd/>
            <a:tailEnd/>
          </a:ln>
        </p:spPr>
        <p:txBody>
          <a:bodyPr wrap="none" anchor="ctr">
            <a:spAutoFit/>
          </a:bodyPr>
          <a:lstStyle/>
          <a:p>
            <a:r>
              <a:rPr lang="fr-FR" b="1">
                <a:latin typeface="Constantia" pitchFamily="18" charset="0"/>
              </a:rPr>
              <a:t>d-Management de la qualité du corps enseignant</a:t>
            </a:r>
            <a:r>
              <a:rPr lang="fr-FR">
                <a:latin typeface="Constantia" pitchFamily="18" charset="0"/>
              </a:rPr>
              <a:t> </a:t>
            </a:r>
          </a:p>
        </p:txBody>
      </p:sp>
      <p:sp>
        <p:nvSpPr>
          <p:cNvPr id="16390" name="Rectangle 6"/>
          <p:cNvSpPr>
            <a:spLocks noChangeArrowheads="1"/>
          </p:cNvSpPr>
          <p:nvPr/>
        </p:nvSpPr>
        <p:spPr bwMode="auto">
          <a:xfrm>
            <a:off x="130175" y="733425"/>
            <a:ext cx="8924925" cy="1322388"/>
          </a:xfrm>
          <a:prstGeom prst="rect">
            <a:avLst/>
          </a:prstGeom>
          <a:noFill/>
          <a:ln w="9525">
            <a:noFill/>
            <a:miter lim="800000"/>
            <a:headEnd/>
            <a:tailEnd/>
          </a:ln>
        </p:spPr>
        <p:txBody>
          <a:bodyPr wrap="none" anchor="ctr">
            <a:spAutoFit/>
          </a:bodyPr>
          <a:lstStyle/>
          <a:p>
            <a:r>
              <a:rPr lang="fr-FR">
                <a:latin typeface="Constantia" pitchFamily="18" charset="0"/>
              </a:rPr>
              <a:t>Les enseignants sont la principale </a:t>
            </a:r>
            <a:r>
              <a:rPr lang="fr-FR" u="sng">
                <a:latin typeface="Constantia" pitchFamily="18" charset="0"/>
              </a:rPr>
              <a:t>ressource</a:t>
            </a:r>
            <a:r>
              <a:rPr lang="fr-FR">
                <a:latin typeface="Constantia" pitchFamily="18" charset="0"/>
              </a:rPr>
              <a:t> de formation des étudiants. Il est </a:t>
            </a:r>
          </a:p>
          <a:p>
            <a:r>
              <a:rPr lang="fr-FR">
                <a:latin typeface="Constantia" pitchFamily="18" charset="0"/>
              </a:rPr>
              <a:t>important qu’ils aient une parfaite connaissance et une parfaite compréhension </a:t>
            </a:r>
          </a:p>
          <a:p>
            <a:r>
              <a:rPr lang="fr-FR">
                <a:latin typeface="Constantia" pitchFamily="18" charset="0"/>
              </a:rPr>
              <a:t>de la  matière qu’ils enseignent, qu’ils aient les </a:t>
            </a:r>
            <a:r>
              <a:rPr lang="fr-FR" u="sng">
                <a:latin typeface="Constantia" pitchFamily="18" charset="0"/>
              </a:rPr>
              <a:t>compétences</a:t>
            </a:r>
            <a:r>
              <a:rPr lang="fr-FR">
                <a:latin typeface="Constantia" pitchFamily="18" charset="0"/>
              </a:rPr>
              <a:t> et </a:t>
            </a:r>
            <a:r>
              <a:rPr lang="fr-FR" u="sng">
                <a:latin typeface="Constantia" pitchFamily="18" charset="0"/>
              </a:rPr>
              <a:t>l’expérience</a:t>
            </a:r>
          </a:p>
          <a:p>
            <a:r>
              <a:rPr lang="fr-FR">
                <a:latin typeface="Constantia" pitchFamily="18" charset="0"/>
              </a:rPr>
              <a:t> nécessaires  pour transmettre leurs connaissances aux étudiants .</a:t>
            </a:r>
          </a:p>
        </p:txBody>
      </p:sp>
      <p:sp>
        <p:nvSpPr>
          <p:cNvPr id="7" name="Rectangle 4"/>
          <p:cNvSpPr>
            <a:spLocks noChangeArrowheads="1"/>
          </p:cNvSpPr>
          <p:nvPr/>
        </p:nvSpPr>
        <p:spPr bwMode="auto">
          <a:xfrm>
            <a:off x="333375" y="2117725"/>
            <a:ext cx="8721725" cy="1322388"/>
          </a:xfrm>
          <a:prstGeom prst="rect">
            <a:avLst/>
          </a:prstGeom>
          <a:noFill/>
          <a:ln w="9525">
            <a:noFill/>
            <a:miter lim="800000"/>
            <a:headEnd/>
            <a:tailEnd/>
          </a:ln>
        </p:spPr>
        <p:txBody>
          <a:bodyPr anchor="ctr">
            <a:spAutoFit/>
          </a:bodyPr>
          <a:lstStyle/>
          <a:p>
            <a:r>
              <a:rPr lang="fr-FR">
                <a:latin typeface="Constantia" pitchFamily="18" charset="0"/>
              </a:rPr>
              <a:t>Les établissements doivent garantir que leurs modalités de </a:t>
            </a:r>
            <a:r>
              <a:rPr lang="fr-FR" u="sng">
                <a:latin typeface="Constantia" pitchFamily="18" charset="0"/>
              </a:rPr>
              <a:t>recrutement</a:t>
            </a:r>
            <a:r>
              <a:rPr lang="fr-FR">
                <a:latin typeface="Constantia" pitchFamily="18" charset="0"/>
              </a:rPr>
              <a:t> et leurs procédures de </a:t>
            </a:r>
            <a:r>
              <a:rPr lang="fr-FR" u="sng">
                <a:latin typeface="Constantia" pitchFamily="18" charset="0"/>
              </a:rPr>
              <a:t>nomination</a:t>
            </a:r>
            <a:r>
              <a:rPr lang="fr-FR">
                <a:latin typeface="Constantia" pitchFamily="18" charset="0"/>
              </a:rPr>
              <a:t> comprennent des moyens de s’assurer que les </a:t>
            </a:r>
          </a:p>
          <a:p>
            <a:r>
              <a:rPr lang="fr-FR">
                <a:latin typeface="Constantia" pitchFamily="18" charset="0"/>
              </a:rPr>
              <a:t>Personnels  nouvellement recrutés ont le niveau minimum de compétences</a:t>
            </a:r>
          </a:p>
          <a:p>
            <a:r>
              <a:rPr lang="fr-FR">
                <a:latin typeface="Constantia" pitchFamily="18" charset="0"/>
              </a:rPr>
              <a:t> nécessaires.</a:t>
            </a:r>
          </a:p>
        </p:txBody>
      </p:sp>
      <p:sp>
        <p:nvSpPr>
          <p:cNvPr id="8" name="Rectangle 5"/>
          <p:cNvSpPr>
            <a:spLocks noChangeArrowheads="1"/>
          </p:cNvSpPr>
          <p:nvPr/>
        </p:nvSpPr>
        <p:spPr bwMode="auto">
          <a:xfrm>
            <a:off x="285750" y="3429000"/>
            <a:ext cx="8583613" cy="708025"/>
          </a:xfrm>
          <a:prstGeom prst="rect">
            <a:avLst/>
          </a:prstGeom>
          <a:noFill/>
          <a:ln w="9525">
            <a:noFill/>
            <a:miter lim="800000"/>
            <a:headEnd/>
            <a:tailEnd/>
          </a:ln>
        </p:spPr>
        <p:txBody>
          <a:bodyPr wrap="none" anchor="ctr">
            <a:spAutoFit/>
          </a:bodyPr>
          <a:lstStyle/>
          <a:p>
            <a:r>
              <a:rPr lang="fr-FR">
                <a:latin typeface="Constantia" pitchFamily="18" charset="0"/>
              </a:rPr>
              <a:t>Le corps enseignant doit se voir offrir la possibilité d’améliorer et étendre ses </a:t>
            </a:r>
          </a:p>
          <a:p>
            <a:r>
              <a:rPr lang="fr-FR">
                <a:latin typeface="Constantia" pitchFamily="18" charset="0"/>
              </a:rPr>
              <a:t>compétences. </a:t>
            </a:r>
          </a:p>
        </p:txBody>
      </p:sp>
      <p:sp>
        <p:nvSpPr>
          <p:cNvPr id="9" name="Rectangle 6"/>
          <p:cNvSpPr>
            <a:spLocks noChangeArrowheads="1"/>
          </p:cNvSpPr>
          <p:nvPr/>
        </p:nvSpPr>
        <p:spPr bwMode="auto">
          <a:xfrm>
            <a:off x="357188" y="4214813"/>
            <a:ext cx="6042025" cy="400050"/>
          </a:xfrm>
          <a:prstGeom prst="rect">
            <a:avLst/>
          </a:prstGeom>
          <a:noFill/>
          <a:ln w="9525">
            <a:noFill/>
            <a:miter lim="800000"/>
            <a:headEnd/>
            <a:tailEnd/>
          </a:ln>
        </p:spPr>
        <p:txBody>
          <a:bodyPr wrap="none" anchor="ctr">
            <a:spAutoFit/>
          </a:bodyPr>
          <a:lstStyle/>
          <a:p>
            <a:r>
              <a:rPr lang="fr-FR" b="1">
                <a:latin typeface="Constantia" pitchFamily="18" charset="0"/>
              </a:rPr>
              <a:t>e-Outils pédagogiques et soutien des étudiants</a:t>
            </a:r>
            <a:r>
              <a:rPr lang="fr-FR">
                <a:latin typeface="Constantia" pitchFamily="18" charset="0"/>
              </a:rPr>
              <a:t> </a:t>
            </a:r>
          </a:p>
        </p:txBody>
      </p:sp>
      <p:sp>
        <p:nvSpPr>
          <p:cNvPr id="10" name="Rectangle 7"/>
          <p:cNvSpPr>
            <a:spLocks noChangeArrowheads="1"/>
          </p:cNvSpPr>
          <p:nvPr/>
        </p:nvSpPr>
        <p:spPr bwMode="auto">
          <a:xfrm>
            <a:off x="0" y="4643438"/>
            <a:ext cx="9001125" cy="2246312"/>
          </a:xfrm>
          <a:prstGeom prst="rect">
            <a:avLst/>
          </a:prstGeom>
          <a:noFill/>
          <a:ln w="9525">
            <a:noFill/>
            <a:miter lim="800000"/>
            <a:headEnd/>
            <a:tailEnd/>
          </a:ln>
        </p:spPr>
        <p:txBody>
          <a:bodyPr anchor="ctr">
            <a:spAutoFit/>
          </a:bodyPr>
          <a:lstStyle/>
          <a:p>
            <a:r>
              <a:rPr lang="fr-FR">
                <a:latin typeface="Constantia" pitchFamily="18" charset="0"/>
              </a:rPr>
              <a:t>Les outils pédagogiques  et autres moyens de soutien (du matériel – bibliothèques, parc informatique – aux ressources humaines – par exemple des tuteurs, des conseillers d’orientation ou autres) doivent être aisément </a:t>
            </a:r>
            <a:r>
              <a:rPr lang="fr-FR" u="sng">
                <a:latin typeface="Constantia" pitchFamily="18" charset="0"/>
              </a:rPr>
              <a:t>accessibles</a:t>
            </a:r>
            <a:r>
              <a:rPr lang="fr-FR">
                <a:latin typeface="Constantia" pitchFamily="18" charset="0"/>
              </a:rPr>
              <a:t> aux étudiants,  conçus selon leurs besoins et adaptés en fonction des réactions des utilisateurs. </a:t>
            </a:r>
          </a:p>
          <a:p>
            <a:r>
              <a:rPr lang="fr-FR">
                <a:latin typeface="Constantia" pitchFamily="18" charset="0"/>
              </a:rPr>
              <a:t>Les établissements doivent régulièrement contrôler et améliorer l’efficacité des</a:t>
            </a:r>
          </a:p>
          <a:p>
            <a:r>
              <a:rPr lang="fr-FR">
                <a:latin typeface="Constantia" pitchFamily="18" charset="0"/>
              </a:rPr>
              <a:t> services de soutien aux étudiants.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389"/>
                                        </p:tgtEl>
                                        <p:attrNameLst>
                                          <p:attrName>style.visibility</p:attrName>
                                        </p:attrNameLst>
                                      </p:cBhvr>
                                      <p:to>
                                        <p:strVal val="visible"/>
                                      </p:to>
                                    </p:set>
                                    <p:animEffect transition="in" filter="wipe(down)">
                                      <p:cBhvr>
                                        <p:cTn id="7" dur="500"/>
                                        <p:tgtEl>
                                          <p:spTgt spid="1638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6390"/>
                                        </p:tgtEl>
                                        <p:attrNameLst>
                                          <p:attrName>style.visibility</p:attrName>
                                        </p:attrNameLst>
                                      </p:cBhvr>
                                      <p:to>
                                        <p:strVal val="visible"/>
                                      </p:to>
                                    </p:set>
                                    <p:animEffect transition="in" filter="wipe(down)">
                                      <p:cBhvr>
                                        <p:cTn id="12" dur="500"/>
                                        <p:tgtEl>
                                          <p:spTgt spid="1639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wipe(down)">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down)">
                                      <p:cBhvr>
                                        <p:cTn id="27" dur="500"/>
                                        <p:tgtEl>
                                          <p:spTgt spid="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down)">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9" grpId="0"/>
      <p:bldP spid="16390" grpId="0"/>
      <p:bldP spid="7" grpId="0"/>
      <p:bldP spid="8" grpId="0"/>
      <p:bldP spid="9" grpId="0"/>
      <p:bldP spid="10"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C3F53DC3-BB1D-4EF6-B927-2909D4057117}" type="slidenum">
              <a:rPr lang="fr-FR"/>
              <a:pPr>
                <a:defRPr/>
              </a:pPr>
              <a:t>54</a:t>
            </a:fld>
            <a:endParaRPr lang="fr-FR"/>
          </a:p>
        </p:txBody>
      </p:sp>
      <p:sp>
        <p:nvSpPr>
          <p:cNvPr id="17416" name="Rectangle 8"/>
          <p:cNvSpPr>
            <a:spLocks noChangeArrowheads="1"/>
          </p:cNvSpPr>
          <p:nvPr/>
        </p:nvSpPr>
        <p:spPr bwMode="auto">
          <a:xfrm>
            <a:off x="214313" y="1428750"/>
            <a:ext cx="8162925" cy="708025"/>
          </a:xfrm>
          <a:prstGeom prst="rect">
            <a:avLst/>
          </a:prstGeom>
          <a:noFill/>
          <a:ln w="9525">
            <a:noFill/>
            <a:miter lim="800000"/>
            <a:headEnd/>
            <a:tailEnd/>
          </a:ln>
        </p:spPr>
        <p:txBody>
          <a:bodyPr wrap="none" anchor="ctr">
            <a:spAutoFit/>
          </a:bodyPr>
          <a:lstStyle/>
          <a:p>
            <a:r>
              <a:rPr lang="fr-FR">
                <a:latin typeface="Constantia" pitchFamily="18" charset="0"/>
              </a:rPr>
              <a:t>La connaissance d’eux-mêmes par les établissements est la base d’un bon</a:t>
            </a:r>
          </a:p>
          <a:p>
            <a:r>
              <a:rPr lang="fr-FR">
                <a:latin typeface="Constantia" pitchFamily="18" charset="0"/>
              </a:rPr>
              <a:t> management de la qualité. </a:t>
            </a:r>
          </a:p>
        </p:txBody>
      </p:sp>
      <p:sp>
        <p:nvSpPr>
          <p:cNvPr id="17417" name="Rectangle 9"/>
          <p:cNvSpPr>
            <a:spLocks noChangeArrowheads="1"/>
          </p:cNvSpPr>
          <p:nvPr/>
        </p:nvSpPr>
        <p:spPr bwMode="auto">
          <a:xfrm>
            <a:off x="500063" y="928688"/>
            <a:ext cx="3343275" cy="400050"/>
          </a:xfrm>
          <a:prstGeom prst="rect">
            <a:avLst/>
          </a:prstGeom>
          <a:noFill/>
          <a:ln w="9525">
            <a:noFill/>
            <a:miter lim="800000"/>
            <a:headEnd/>
            <a:tailEnd/>
          </a:ln>
        </p:spPr>
        <p:txBody>
          <a:bodyPr wrap="none" anchor="ctr">
            <a:spAutoFit/>
          </a:bodyPr>
          <a:lstStyle/>
          <a:p>
            <a:r>
              <a:rPr lang="fr-FR" b="1">
                <a:latin typeface="Constantia" pitchFamily="18" charset="0"/>
              </a:rPr>
              <a:t>f- Systèmes d’information</a:t>
            </a:r>
            <a:r>
              <a:rPr lang="fr-FR">
                <a:latin typeface="Constantia" pitchFamily="18" charset="0"/>
              </a:rPr>
              <a:t> </a:t>
            </a:r>
          </a:p>
        </p:txBody>
      </p:sp>
      <p:sp>
        <p:nvSpPr>
          <p:cNvPr id="17418" name="Rectangle 10"/>
          <p:cNvSpPr>
            <a:spLocks noChangeArrowheads="1"/>
          </p:cNvSpPr>
          <p:nvPr/>
        </p:nvSpPr>
        <p:spPr bwMode="auto">
          <a:xfrm>
            <a:off x="214313" y="2214563"/>
            <a:ext cx="8715375" cy="708025"/>
          </a:xfrm>
          <a:prstGeom prst="rect">
            <a:avLst/>
          </a:prstGeom>
          <a:noFill/>
          <a:ln w="9525">
            <a:noFill/>
            <a:miter lim="800000"/>
            <a:headEnd/>
            <a:tailEnd/>
          </a:ln>
        </p:spPr>
        <p:txBody>
          <a:bodyPr anchor="ctr">
            <a:spAutoFit/>
          </a:bodyPr>
          <a:lstStyle/>
          <a:p>
            <a:r>
              <a:rPr lang="fr-FR">
                <a:latin typeface="Constantia" pitchFamily="18" charset="0"/>
              </a:rPr>
              <a:t>Il est important que les établissements aient les moyens de </a:t>
            </a:r>
            <a:r>
              <a:rPr lang="fr-FR" u="sng">
                <a:latin typeface="Constantia" pitchFamily="18" charset="0"/>
              </a:rPr>
              <a:t>collecter</a:t>
            </a:r>
            <a:r>
              <a:rPr lang="fr-FR">
                <a:latin typeface="Constantia" pitchFamily="18" charset="0"/>
              </a:rPr>
              <a:t> et </a:t>
            </a:r>
            <a:r>
              <a:rPr lang="fr-FR" u="sng">
                <a:latin typeface="Constantia" pitchFamily="18" charset="0"/>
              </a:rPr>
              <a:t>analyser</a:t>
            </a:r>
            <a:r>
              <a:rPr lang="fr-FR">
                <a:latin typeface="Constantia" pitchFamily="18" charset="0"/>
              </a:rPr>
              <a:t> des  informations sur leurs propres activités </a:t>
            </a:r>
          </a:p>
        </p:txBody>
      </p:sp>
      <p:sp>
        <p:nvSpPr>
          <p:cNvPr id="17419" name="Rectangle 11"/>
          <p:cNvSpPr>
            <a:spLocks noChangeArrowheads="1"/>
          </p:cNvSpPr>
          <p:nvPr/>
        </p:nvSpPr>
        <p:spPr bwMode="auto">
          <a:xfrm>
            <a:off x="500063" y="3214688"/>
            <a:ext cx="6346825" cy="400050"/>
          </a:xfrm>
          <a:prstGeom prst="rect">
            <a:avLst/>
          </a:prstGeom>
          <a:noFill/>
          <a:ln w="9525">
            <a:noFill/>
            <a:miter lim="800000"/>
            <a:headEnd/>
            <a:tailEnd/>
          </a:ln>
        </p:spPr>
        <p:txBody>
          <a:bodyPr wrap="none" anchor="ctr">
            <a:spAutoFit/>
          </a:bodyPr>
          <a:lstStyle/>
          <a:p>
            <a:r>
              <a:rPr lang="fr-FR">
                <a:latin typeface="Constantia" pitchFamily="18" charset="0"/>
              </a:rPr>
              <a:t>Les informations doivent couvrir les domaines suivants :</a:t>
            </a:r>
          </a:p>
        </p:txBody>
      </p:sp>
      <p:sp>
        <p:nvSpPr>
          <p:cNvPr id="12" name="Rectangle 4"/>
          <p:cNvSpPr>
            <a:spLocks noChangeArrowheads="1"/>
          </p:cNvSpPr>
          <p:nvPr/>
        </p:nvSpPr>
        <p:spPr bwMode="auto">
          <a:xfrm>
            <a:off x="285750" y="3714750"/>
            <a:ext cx="8569325" cy="2247900"/>
          </a:xfrm>
          <a:prstGeom prst="rect">
            <a:avLst/>
          </a:prstGeom>
          <a:noFill/>
          <a:ln w="9525">
            <a:noFill/>
            <a:miter lim="800000"/>
            <a:headEnd/>
            <a:tailEnd/>
          </a:ln>
        </p:spPr>
        <p:txBody>
          <a:bodyPr anchor="ctr">
            <a:spAutoFit/>
          </a:bodyPr>
          <a:lstStyle/>
          <a:p>
            <a:pPr>
              <a:buFont typeface="Wingdings" pitchFamily="2" charset="2"/>
              <a:buChar char="ü"/>
            </a:pPr>
            <a:r>
              <a:rPr lang="fr-FR">
                <a:latin typeface="Constantia" pitchFamily="18" charset="0"/>
              </a:rPr>
              <a:t>progression des étudiants et taux de réussite ;</a:t>
            </a:r>
          </a:p>
          <a:p>
            <a:pPr>
              <a:buFont typeface="Wingdings" pitchFamily="2" charset="2"/>
              <a:buChar char="ü"/>
            </a:pPr>
            <a:r>
              <a:rPr lang="fr-FR" u="sng">
                <a:latin typeface="Constantia" pitchFamily="18" charset="0"/>
              </a:rPr>
              <a:t>employabilité</a:t>
            </a:r>
            <a:r>
              <a:rPr lang="fr-FR">
                <a:latin typeface="Constantia" pitchFamily="18" charset="0"/>
              </a:rPr>
              <a:t> des diplômés ;</a:t>
            </a:r>
          </a:p>
          <a:p>
            <a:pPr>
              <a:buFont typeface="Wingdings" pitchFamily="2" charset="2"/>
              <a:buChar char="ü"/>
            </a:pPr>
            <a:r>
              <a:rPr lang="fr-FR">
                <a:latin typeface="Constantia" pitchFamily="18" charset="0"/>
              </a:rPr>
              <a:t>niveau de </a:t>
            </a:r>
            <a:r>
              <a:rPr lang="fr-FR" u="sng">
                <a:latin typeface="Constantia" pitchFamily="18" charset="0"/>
              </a:rPr>
              <a:t>satisfaction</a:t>
            </a:r>
            <a:r>
              <a:rPr lang="fr-FR">
                <a:latin typeface="Constantia" pitchFamily="18" charset="0"/>
              </a:rPr>
              <a:t> des étudiants vis-à-vis des programmes ;</a:t>
            </a:r>
          </a:p>
          <a:p>
            <a:pPr>
              <a:buFont typeface="Wingdings" pitchFamily="2" charset="2"/>
              <a:buChar char="ü"/>
            </a:pPr>
            <a:r>
              <a:rPr lang="fr-FR">
                <a:latin typeface="Constantia" pitchFamily="18" charset="0"/>
              </a:rPr>
              <a:t>efficacité des enseignants ;</a:t>
            </a:r>
          </a:p>
          <a:p>
            <a:pPr>
              <a:buFont typeface="Wingdings" pitchFamily="2" charset="2"/>
              <a:buChar char="ü"/>
            </a:pPr>
            <a:r>
              <a:rPr lang="fr-FR">
                <a:latin typeface="Constantia" pitchFamily="18" charset="0"/>
              </a:rPr>
              <a:t>profil de la population étudiante ;</a:t>
            </a:r>
          </a:p>
          <a:p>
            <a:pPr>
              <a:buFont typeface="Wingdings" pitchFamily="2" charset="2"/>
              <a:buChar char="ü"/>
            </a:pPr>
            <a:r>
              <a:rPr lang="fr-FR">
                <a:latin typeface="Constantia" pitchFamily="18" charset="0"/>
              </a:rPr>
              <a:t>ressources pédagogiques disponibles et leurs coûts ;</a:t>
            </a:r>
          </a:p>
          <a:p>
            <a:pPr>
              <a:buFont typeface="Wingdings" pitchFamily="2" charset="2"/>
              <a:buChar char="ü"/>
            </a:pPr>
            <a:r>
              <a:rPr lang="fr-FR">
                <a:latin typeface="Constantia" pitchFamily="18" charset="0"/>
              </a:rPr>
              <a:t>indicateurs de performance propres à l’établissement.</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7417"/>
                                        </p:tgtEl>
                                        <p:attrNameLst>
                                          <p:attrName>style.visibility</p:attrName>
                                        </p:attrNameLst>
                                      </p:cBhvr>
                                      <p:to>
                                        <p:strVal val="visible"/>
                                      </p:to>
                                    </p:set>
                                    <p:animEffect transition="in" filter="wipe(down)">
                                      <p:cBhvr>
                                        <p:cTn id="7" dur="500"/>
                                        <p:tgtEl>
                                          <p:spTgt spid="174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7416"/>
                                        </p:tgtEl>
                                        <p:attrNameLst>
                                          <p:attrName>style.visibility</p:attrName>
                                        </p:attrNameLst>
                                      </p:cBhvr>
                                      <p:to>
                                        <p:strVal val="visible"/>
                                      </p:to>
                                    </p:set>
                                    <p:animEffect transition="in" filter="wipe(down)">
                                      <p:cBhvr>
                                        <p:cTn id="12" dur="500"/>
                                        <p:tgtEl>
                                          <p:spTgt spid="174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7418"/>
                                        </p:tgtEl>
                                        <p:attrNameLst>
                                          <p:attrName>style.visibility</p:attrName>
                                        </p:attrNameLst>
                                      </p:cBhvr>
                                      <p:to>
                                        <p:strVal val="visible"/>
                                      </p:to>
                                    </p:set>
                                    <p:animEffect transition="in" filter="wipe(down)">
                                      <p:cBhvr>
                                        <p:cTn id="17" dur="500"/>
                                        <p:tgtEl>
                                          <p:spTgt spid="1741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7419"/>
                                        </p:tgtEl>
                                        <p:attrNameLst>
                                          <p:attrName>style.visibility</p:attrName>
                                        </p:attrNameLst>
                                      </p:cBhvr>
                                      <p:to>
                                        <p:strVal val="visible"/>
                                      </p:to>
                                    </p:set>
                                    <p:animEffect transition="in" filter="wipe(down)">
                                      <p:cBhvr>
                                        <p:cTn id="22" dur="500"/>
                                        <p:tgtEl>
                                          <p:spTgt spid="1741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checkerboard(across)">
                                      <p:cBhvr>
                                        <p:cTn id="27"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6" grpId="0"/>
      <p:bldP spid="17417" grpId="0"/>
      <p:bldP spid="17418" grpId="0"/>
      <p:bldP spid="17419" grpId="0"/>
      <p:bldP spid="1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F88F3AA6-5200-4E27-87DF-E4DCE056D038}" type="slidenum">
              <a:rPr lang="fr-FR"/>
              <a:pPr>
                <a:defRPr/>
              </a:pPr>
              <a:t>55</a:t>
            </a:fld>
            <a:endParaRPr lang="fr-FR"/>
          </a:p>
        </p:txBody>
      </p:sp>
      <p:sp>
        <p:nvSpPr>
          <p:cNvPr id="18437" name="Rectangle 5"/>
          <p:cNvSpPr>
            <a:spLocks noChangeArrowheads="1"/>
          </p:cNvSpPr>
          <p:nvPr/>
        </p:nvSpPr>
        <p:spPr bwMode="auto">
          <a:xfrm>
            <a:off x="642938" y="857250"/>
            <a:ext cx="3168650" cy="400050"/>
          </a:xfrm>
          <a:prstGeom prst="rect">
            <a:avLst/>
          </a:prstGeom>
          <a:noFill/>
          <a:ln w="9525">
            <a:noFill/>
            <a:miter lim="800000"/>
            <a:headEnd/>
            <a:tailEnd/>
          </a:ln>
        </p:spPr>
        <p:txBody>
          <a:bodyPr wrap="none" anchor="ctr">
            <a:spAutoFit/>
          </a:bodyPr>
          <a:lstStyle/>
          <a:p>
            <a:r>
              <a:rPr lang="fr-FR" b="1">
                <a:latin typeface="Constantia" pitchFamily="18" charset="0"/>
              </a:rPr>
              <a:t>g-Information du public</a:t>
            </a:r>
            <a:r>
              <a:rPr lang="fr-FR">
                <a:latin typeface="Constantia" pitchFamily="18" charset="0"/>
              </a:rPr>
              <a:t> </a:t>
            </a:r>
          </a:p>
        </p:txBody>
      </p:sp>
      <p:sp>
        <p:nvSpPr>
          <p:cNvPr id="18438" name="Rectangle 6"/>
          <p:cNvSpPr>
            <a:spLocks noChangeArrowheads="1"/>
          </p:cNvSpPr>
          <p:nvPr/>
        </p:nvSpPr>
        <p:spPr bwMode="auto">
          <a:xfrm>
            <a:off x="214313" y="1357313"/>
            <a:ext cx="8715375" cy="1323975"/>
          </a:xfrm>
          <a:prstGeom prst="rect">
            <a:avLst/>
          </a:prstGeom>
          <a:noFill/>
          <a:ln w="9525">
            <a:noFill/>
            <a:miter lim="800000"/>
            <a:headEnd/>
            <a:tailEnd/>
          </a:ln>
        </p:spPr>
        <p:txBody>
          <a:bodyPr anchor="ctr">
            <a:spAutoFit/>
          </a:bodyPr>
          <a:lstStyle/>
          <a:p>
            <a:r>
              <a:rPr lang="fr-FR">
                <a:latin typeface="Constantia" pitchFamily="18" charset="0"/>
              </a:rPr>
              <a:t>Dans l’exercice de leur mission de service public, les établissements  d’E.S ont la </a:t>
            </a:r>
            <a:r>
              <a:rPr lang="fr-FR" u="sng">
                <a:latin typeface="Constantia" pitchFamily="18" charset="0"/>
              </a:rPr>
              <a:t>responsabilité</a:t>
            </a:r>
            <a:r>
              <a:rPr lang="fr-FR">
                <a:latin typeface="Constantia" pitchFamily="18" charset="0"/>
              </a:rPr>
              <a:t> de fournir des informations sur les  programmes qu’ils offrent, les objectifs de formation, les diplômes délivrés,  l’enseignement, les méthodes d’apprentissage et d’évaluation utilisées. </a:t>
            </a:r>
          </a:p>
        </p:txBody>
      </p:sp>
      <p:sp>
        <p:nvSpPr>
          <p:cNvPr id="18439" name="Rectangle 7"/>
          <p:cNvSpPr>
            <a:spLocks noChangeArrowheads="1"/>
          </p:cNvSpPr>
          <p:nvPr/>
        </p:nvSpPr>
        <p:spPr bwMode="auto">
          <a:xfrm>
            <a:off x="214313" y="3214688"/>
            <a:ext cx="8758237" cy="708025"/>
          </a:xfrm>
          <a:prstGeom prst="rect">
            <a:avLst/>
          </a:prstGeom>
          <a:noFill/>
          <a:ln w="9525">
            <a:noFill/>
            <a:miter lim="800000"/>
            <a:headEnd/>
            <a:tailEnd/>
          </a:ln>
        </p:spPr>
        <p:txBody>
          <a:bodyPr anchor="ctr">
            <a:spAutoFit/>
          </a:bodyPr>
          <a:lstStyle/>
          <a:p>
            <a:r>
              <a:rPr lang="fr-FR">
                <a:latin typeface="Constantia" pitchFamily="18" charset="0"/>
              </a:rPr>
              <a:t>Ces informations doivent être </a:t>
            </a:r>
            <a:r>
              <a:rPr lang="fr-FR" u="sng">
                <a:latin typeface="Constantia" pitchFamily="18" charset="0"/>
              </a:rPr>
              <a:t>précises, impartiales, objectives, aisément accessibles </a:t>
            </a:r>
            <a:r>
              <a:rPr lang="fr-FR">
                <a:latin typeface="Constantia" pitchFamily="18" charset="0"/>
              </a:rPr>
              <a:t> et ne pas être utilisées simplement à des fins promotionnelles.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37"/>
                                        </p:tgtEl>
                                        <p:attrNameLst>
                                          <p:attrName>style.visibility</p:attrName>
                                        </p:attrNameLst>
                                      </p:cBhvr>
                                      <p:to>
                                        <p:strVal val="visible"/>
                                      </p:to>
                                    </p:set>
                                    <p:animEffect transition="in" filter="checkerboard(across)">
                                      <p:cBhvr>
                                        <p:cTn id="7" dur="500"/>
                                        <p:tgtEl>
                                          <p:spTgt spid="184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438"/>
                                        </p:tgtEl>
                                        <p:attrNameLst>
                                          <p:attrName>style.visibility</p:attrName>
                                        </p:attrNameLst>
                                      </p:cBhvr>
                                      <p:to>
                                        <p:strVal val="visible"/>
                                      </p:to>
                                    </p:set>
                                    <p:animEffect transition="in" filter="checkerboard(across)">
                                      <p:cBhvr>
                                        <p:cTn id="12" dur="500"/>
                                        <p:tgtEl>
                                          <p:spTgt spid="1843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8439"/>
                                        </p:tgtEl>
                                        <p:attrNameLst>
                                          <p:attrName>style.visibility</p:attrName>
                                        </p:attrNameLst>
                                      </p:cBhvr>
                                      <p:to>
                                        <p:strVal val="visible"/>
                                      </p:to>
                                    </p:set>
                                    <p:animEffect transition="in" filter="checkerboard(across)">
                                      <p:cBhvr>
                                        <p:cTn id="17" dur="500"/>
                                        <p:tgtEl>
                                          <p:spTgt spid="184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7" grpId="0"/>
      <p:bldP spid="18438" grpId="0"/>
      <p:bldP spid="18439"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F07AD507-7C08-4D98-B45F-526F20F81A62}" type="slidenum">
              <a:rPr lang="fr-FR"/>
              <a:pPr>
                <a:defRPr/>
              </a:pPr>
              <a:t>56</a:t>
            </a:fld>
            <a:endParaRPr lang="fr-FR"/>
          </a:p>
        </p:txBody>
      </p:sp>
      <p:sp>
        <p:nvSpPr>
          <p:cNvPr id="19461" name="Rectangle 5"/>
          <p:cNvSpPr>
            <a:spLocks noChangeArrowheads="1"/>
          </p:cNvSpPr>
          <p:nvPr/>
        </p:nvSpPr>
        <p:spPr bwMode="auto">
          <a:xfrm>
            <a:off x="611188" y="315913"/>
            <a:ext cx="3314700" cy="461962"/>
          </a:xfrm>
          <a:prstGeom prst="rect">
            <a:avLst/>
          </a:prstGeom>
          <a:noFill/>
          <a:ln w="9525">
            <a:noFill/>
            <a:miter lim="800000"/>
            <a:headEnd/>
            <a:tailEnd/>
          </a:ln>
        </p:spPr>
        <p:txBody>
          <a:bodyPr wrap="none" anchor="ctr">
            <a:spAutoFit/>
          </a:bodyPr>
          <a:lstStyle/>
          <a:p>
            <a:r>
              <a:rPr lang="fr-FR" sz="2400" b="1">
                <a:latin typeface="Constantia" pitchFamily="18" charset="0"/>
              </a:rPr>
              <a:t>2.2- L’Auto-évaluation</a:t>
            </a:r>
          </a:p>
        </p:txBody>
      </p:sp>
      <p:sp>
        <p:nvSpPr>
          <p:cNvPr id="19462" name="Rectangle 6"/>
          <p:cNvSpPr>
            <a:spLocks noChangeArrowheads="1"/>
          </p:cNvSpPr>
          <p:nvPr/>
        </p:nvSpPr>
        <p:spPr bwMode="auto">
          <a:xfrm>
            <a:off x="0" y="785813"/>
            <a:ext cx="9144000" cy="1016000"/>
          </a:xfrm>
          <a:prstGeom prst="rect">
            <a:avLst/>
          </a:prstGeom>
          <a:noFill/>
          <a:ln w="9525">
            <a:noFill/>
            <a:miter lim="800000"/>
            <a:headEnd/>
            <a:tailEnd/>
          </a:ln>
        </p:spPr>
        <p:txBody>
          <a:bodyPr anchor="ctr">
            <a:spAutoFit/>
          </a:bodyPr>
          <a:lstStyle/>
          <a:p>
            <a:r>
              <a:rPr lang="fr-FR">
                <a:latin typeface="Constantia" pitchFamily="18" charset="0"/>
              </a:rPr>
              <a:t>Avant de définir l’autoévaluation, il est nécessaire de rappeler que celle-ci est un</a:t>
            </a:r>
          </a:p>
          <a:p>
            <a:r>
              <a:rPr lang="fr-FR">
                <a:latin typeface="Constantia" pitchFamily="18" charset="0"/>
              </a:rPr>
              <a:t> </a:t>
            </a:r>
            <a:r>
              <a:rPr lang="fr-FR" u="sng">
                <a:latin typeface="Constantia" pitchFamily="18" charset="0"/>
              </a:rPr>
              <a:t>élément</a:t>
            </a:r>
            <a:r>
              <a:rPr lang="fr-FR">
                <a:latin typeface="Constantia" pitchFamily="18" charset="0"/>
              </a:rPr>
              <a:t> essentiel du système de management et d’assurance  de la qualité </a:t>
            </a:r>
            <a:r>
              <a:rPr lang="fr-FR" u="sng">
                <a:latin typeface="Constantia" pitchFamily="18" charset="0"/>
              </a:rPr>
              <a:t>interne</a:t>
            </a:r>
            <a:r>
              <a:rPr lang="fr-FR">
                <a:latin typeface="Constantia" pitchFamily="18" charset="0"/>
              </a:rPr>
              <a:t>,  mais aussi le </a:t>
            </a:r>
            <a:r>
              <a:rPr lang="fr-FR" u="sng">
                <a:latin typeface="Constantia" pitchFamily="18" charset="0"/>
              </a:rPr>
              <a:t>point de départ</a:t>
            </a:r>
            <a:r>
              <a:rPr lang="fr-FR">
                <a:latin typeface="Constantia" pitchFamily="18" charset="0"/>
              </a:rPr>
              <a:t> de l’assurance qualité </a:t>
            </a:r>
            <a:r>
              <a:rPr lang="fr-FR" u="sng">
                <a:latin typeface="Constantia" pitchFamily="18" charset="0"/>
              </a:rPr>
              <a:t>externe</a:t>
            </a:r>
            <a:r>
              <a:rPr lang="fr-FR">
                <a:latin typeface="Constantia" pitchFamily="18" charset="0"/>
              </a:rPr>
              <a:t>.</a:t>
            </a:r>
          </a:p>
        </p:txBody>
      </p:sp>
      <p:sp>
        <p:nvSpPr>
          <p:cNvPr id="19463" name="Rectangle 7"/>
          <p:cNvSpPr>
            <a:spLocks noChangeArrowheads="1"/>
          </p:cNvSpPr>
          <p:nvPr/>
        </p:nvSpPr>
        <p:spPr bwMode="auto">
          <a:xfrm>
            <a:off x="0" y="1785938"/>
            <a:ext cx="9391650" cy="1014412"/>
          </a:xfrm>
          <a:prstGeom prst="rect">
            <a:avLst/>
          </a:prstGeom>
          <a:noFill/>
          <a:ln w="9525">
            <a:noFill/>
            <a:miter lim="800000"/>
            <a:headEnd/>
            <a:tailEnd/>
          </a:ln>
        </p:spPr>
        <p:txBody>
          <a:bodyPr wrap="none" anchor="ctr">
            <a:spAutoFit/>
          </a:bodyPr>
          <a:lstStyle/>
          <a:p>
            <a:r>
              <a:rPr lang="fr-FR">
                <a:latin typeface="Constantia" pitchFamily="18" charset="0"/>
              </a:rPr>
              <a:t>Souvent confondue à l’assurance qualité interne, l’auto-évaluation est un outil qui</a:t>
            </a:r>
          </a:p>
          <a:p>
            <a:r>
              <a:rPr lang="fr-FR">
                <a:latin typeface="Constantia" pitchFamily="18" charset="0"/>
              </a:rPr>
              <a:t> offre la possibilité de situer le niveau de qualité atteint par l’établissement et de </a:t>
            </a:r>
          </a:p>
          <a:p>
            <a:r>
              <a:rPr lang="fr-FR">
                <a:latin typeface="Constantia" pitchFamily="18" charset="0"/>
              </a:rPr>
              <a:t>travailler à l’amélioration continue de la qualité </a:t>
            </a:r>
          </a:p>
        </p:txBody>
      </p:sp>
      <p:sp>
        <p:nvSpPr>
          <p:cNvPr id="19464" name="Rectangle 8"/>
          <p:cNvSpPr>
            <a:spLocks noChangeArrowheads="1"/>
          </p:cNvSpPr>
          <p:nvPr/>
        </p:nvSpPr>
        <p:spPr bwMode="auto">
          <a:xfrm>
            <a:off x="133350" y="2782888"/>
            <a:ext cx="8869363" cy="1938337"/>
          </a:xfrm>
          <a:prstGeom prst="rect">
            <a:avLst/>
          </a:prstGeom>
          <a:noFill/>
          <a:ln w="9525">
            <a:noFill/>
            <a:miter lim="800000"/>
            <a:headEnd/>
            <a:tailEnd/>
          </a:ln>
        </p:spPr>
        <p:txBody>
          <a:bodyPr anchor="ctr">
            <a:spAutoFit/>
          </a:bodyPr>
          <a:lstStyle/>
          <a:p>
            <a:pPr algn="justLow"/>
            <a:r>
              <a:rPr lang="fr-FR">
                <a:latin typeface="Constantia" pitchFamily="18" charset="0"/>
              </a:rPr>
              <a:t>Elle est conduite par le personnel de l’établissement sur la base de la </a:t>
            </a:r>
            <a:r>
              <a:rPr lang="fr-FR" b="1">
                <a:latin typeface="Constantia" pitchFamily="18" charset="0"/>
              </a:rPr>
              <a:t>confrontation </a:t>
            </a:r>
            <a:r>
              <a:rPr lang="fr-FR">
                <a:latin typeface="Constantia" pitchFamily="18" charset="0"/>
              </a:rPr>
              <a:t> de données </a:t>
            </a:r>
            <a:r>
              <a:rPr lang="fr-FR" b="1">
                <a:latin typeface="Constantia" pitchFamily="18" charset="0"/>
              </a:rPr>
              <a:t>réelles</a:t>
            </a:r>
            <a:r>
              <a:rPr lang="fr-FR">
                <a:latin typeface="Constantia" pitchFamily="18" charset="0"/>
              </a:rPr>
              <a:t> (quantitatives et qualitatives) concernant le </a:t>
            </a:r>
            <a:r>
              <a:rPr lang="fr-FR" u="sng">
                <a:latin typeface="Constantia" pitchFamily="18" charset="0"/>
              </a:rPr>
              <a:t>processus</a:t>
            </a:r>
            <a:r>
              <a:rPr lang="fr-FR">
                <a:latin typeface="Constantia" pitchFamily="18" charset="0"/>
              </a:rPr>
              <a:t>, les  </a:t>
            </a:r>
            <a:r>
              <a:rPr lang="fr-FR" u="sng">
                <a:latin typeface="Constantia" pitchFamily="18" charset="0"/>
              </a:rPr>
              <a:t>moyens</a:t>
            </a:r>
            <a:r>
              <a:rPr lang="fr-FR">
                <a:latin typeface="Constantia" pitchFamily="18" charset="0"/>
              </a:rPr>
              <a:t> et les </a:t>
            </a:r>
            <a:r>
              <a:rPr lang="fr-FR" u="sng">
                <a:latin typeface="Constantia" pitchFamily="18" charset="0"/>
              </a:rPr>
              <a:t>résultats</a:t>
            </a:r>
            <a:r>
              <a:rPr lang="fr-FR">
                <a:latin typeface="Constantia" pitchFamily="18" charset="0"/>
              </a:rPr>
              <a:t> avec ceux </a:t>
            </a:r>
            <a:r>
              <a:rPr lang="fr-FR" b="1">
                <a:latin typeface="Constantia" pitchFamily="18" charset="0"/>
              </a:rPr>
              <a:t>déclarés</a:t>
            </a:r>
            <a:r>
              <a:rPr lang="fr-FR">
                <a:latin typeface="Constantia" pitchFamily="18" charset="0"/>
              </a:rPr>
              <a:t> (les objectifs et les standards).</a:t>
            </a:r>
          </a:p>
          <a:p>
            <a:pPr algn="justLow"/>
            <a:r>
              <a:rPr lang="fr-FR">
                <a:latin typeface="Constantia" pitchFamily="18" charset="0"/>
              </a:rPr>
              <a:t> Il est important de souligner la nécessité pour l’établissement  de se doter ou </a:t>
            </a:r>
          </a:p>
          <a:p>
            <a:pPr algn="justLow"/>
            <a:r>
              <a:rPr lang="fr-FR">
                <a:latin typeface="Constantia" pitchFamily="18" charset="0"/>
              </a:rPr>
              <a:t>d’adopter un </a:t>
            </a:r>
            <a:r>
              <a:rPr lang="fr-FR" b="1">
                <a:latin typeface="Constantia" pitchFamily="18" charset="0"/>
              </a:rPr>
              <a:t>référentiel</a:t>
            </a:r>
            <a:r>
              <a:rPr lang="fr-FR">
                <a:latin typeface="Constantia" pitchFamily="18" charset="0"/>
              </a:rPr>
              <a:t> ou </a:t>
            </a:r>
            <a:r>
              <a:rPr lang="fr-FR" b="1">
                <a:latin typeface="Constantia" pitchFamily="18" charset="0"/>
              </a:rPr>
              <a:t>charte</a:t>
            </a:r>
            <a:r>
              <a:rPr lang="fr-FR">
                <a:latin typeface="Constantia" pitchFamily="18" charset="0"/>
              </a:rPr>
              <a:t> de la qualité.</a:t>
            </a:r>
          </a:p>
        </p:txBody>
      </p:sp>
      <p:sp>
        <p:nvSpPr>
          <p:cNvPr id="19465" name="Rectangle 9"/>
          <p:cNvSpPr>
            <a:spLocks noChangeArrowheads="1"/>
          </p:cNvSpPr>
          <p:nvPr/>
        </p:nvSpPr>
        <p:spPr bwMode="auto">
          <a:xfrm>
            <a:off x="231775" y="4737100"/>
            <a:ext cx="8761413" cy="708025"/>
          </a:xfrm>
          <a:prstGeom prst="rect">
            <a:avLst/>
          </a:prstGeom>
          <a:noFill/>
          <a:ln w="9525">
            <a:noFill/>
            <a:miter lim="800000"/>
            <a:headEnd/>
            <a:tailEnd/>
          </a:ln>
        </p:spPr>
        <p:txBody>
          <a:bodyPr anchor="ctr">
            <a:spAutoFit/>
          </a:bodyPr>
          <a:lstStyle/>
          <a:p>
            <a:pPr algn="justLow"/>
            <a:r>
              <a:rPr lang="fr-FR">
                <a:latin typeface="Constantia" pitchFamily="18" charset="0"/>
              </a:rPr>
              <a:t> Les résultats (publiés ou non) de l’auto-évaluation sont utilisés dans un objectif  d’amélioration de la qualité.</a:t>
            </a:r>
          </a:p>
        </p:txBody>
      </p:sp>
      <p:sp>
        <p:nvSpPr>
          <p:cNvPr id="19466" name="Rectangle 10"/>
          <p:cNvSpPr>
            <a:spLocks noChangeArrowheads="1"/>
          </p:cNvSpPr>
          <p:nvPr/>
        </p:nvSpPr>
        <p:spPr bwMode="auto">
          <a:xfrm>
            <a:off x="642938" y="5500688"/>
            <a:ext cx="5830887" cy="400050"/>
          </a:xfrm>
          <a:prstGeom prst="rect">
            <a:avLst/>
          </a:prstGeom>
          <a:noFill/>
          <a:ln w="9525">
            <a:noFill/>
            <a:miter lim="800000"/>
            <a:headEnd/>
            <a:tailEnd/>
          </a:ln>
        </p:spPr>
        <p:txBody>
          <a:bodyPr wrap="none" anchor="ctr">
            <a:spAutoFit/>
          </a:bodyPr>
          <a:lstStyle/>
          <a:p>
            <a:r>
              <a:rPr lang="fr-FR" b="1" u="sng">
                <a:latin typeface="Constantia" pitchFamily="18" charset="0"/>
              </a:rPr>
              <a:t>Pertinence  des résultats de l’auto-évaluation ? </a:t>
            </a:r>
          </a:p>
        </p:txBody>
      </p:sp>
      <p:sp>
        <p:nvSpPr>
          <p:cNvPr id="19467" name="Rectangle 11"/>
          <p:cNvSpPr>
            <a:spLocks noChangeArrowheads="1"/>
          </p:cNvSpPr>
          <p:nvPr/>
        </p:nvSpPr>
        <p:spPr bwMode="auto">
          <a:xfrm>
            <a:off x="285750" y="5975350"/>
            <a:ext cx="8878888" cy="708025"/>
          </a:xfrm>
          <a:prstGeom prst="rect">
            <a:avLst/>
          </a:prstGeom>
          <a:noFill/>
          <a:ln w="9525">
            <a:noFill/>
            <a:miter lim="800000"/>
            <a:headEnd/>
            <a:tailEnd/>
          </a:ln>
        </p:spPr>
        <p:txBody>
          <a:bodyPr anchor="ctr">
            <a:spAutoFit/>
          </a:bodyPr>
          <a:lstStyle/>
          <a:p>
            <a:r>
              <a:rPr lang="fr-FR">
                <a:latin typeface="Constantia" pitchFamily="18" charset="0"/>
              </a:rPr>
              <a:t>Il n’est pas réaliste d’attendre que les  établissements  puissent  réaliser une </a:t>
            </a:r>
          </a:p>
          <a:p>
            <a:r>
              <a:rPr lang="fr-FR" u="sng">
                <a:latin typeface="Constantia" pitchFamily="18" charset="0"/>
              </a:rPr>
              <a:t>évaluation détaillée et autocritique</a:t>
            </a:r>
            <a:r>
              <a:rPr lang="fr-FR">
                <a:latin typeface="Constantia" pitchFamily="18" charset="0"/>
              </a:rPr>
              <a:t> d’une  manière </a:t>
            </a:r>
            <a:r>
              <a:rPr lang="fr-FR" u="sng">
                <a:latin typeface="Constantia" pitchFamily="18" charset="0"/>
              </a:rPr>
              <a:t>impartiale et objective.</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9461"/>
                                        </p:tgtEl>
                                        <p:attrNameLst>
                                          <p:attrName>style.visibility</p:attrName>
                                        </p:attrNameLst>
                                      </p:cBhvr>
                                      <p:to>
                                        <p:strVal val="visible"/>
                                      </p:to>
                                    </p:set>
                                    <p:animEffect transition="in" filter="checkerboard(across)">
                                      <p:cBhvr>
                                        <p:cTn id="7" dur="500"/>
                                        <p:tgtEl>
                                          <p:spTgt spid="194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9462"/>
                                        </p:tgtEl>
                                        <p:attrNameLst>
                                          <p:attrName>style.visibility</p:attrName>
                                        </p:attrNameLst>
                                      </p:cBhvr>
                                      <p:to>
                                        <p:strVal val="visible"/>
                                      </p:to>
                                    </p:set>
                                    <p:animEffect transition="in" filter="checkerboard(across)">
                                      <p:cBhvr>
                                        <p:cTn id="12" dur="500"/>
                                        <p:tgtEl>
                                          <p:spTgt spid="1946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9463"/>
                                        </p:tgtEl>
                                        <p:attrNameLst>
                                          <p:attrName>style.visibility</p:attrName>
                                        </p:attrNameLst>
                                      </p:cBhvr>
                                      <p:to>
                                        <p:strVal val="visible"/>
                                      </p:to>
                                    </p:set>
                                    <p:animEffect transition="in" filter="checkerboard(across)">
                                      <p:cBhvr>
                                        <p:cTn id="17" dur="500"/>
                                        <p:tgtEl>
                                          <p:spTgt spid="1946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9464"/>
                                        </p:tgtEl>
                                        <p:attrNameLst>
                                          <p:attrName>style.visibility</p:attrName>
                                        </p:attrNameLst>
                                      </p:cBhvr>
                                      <p:to>
                                        <p:strVal val="visible"/>
                                      </p:to>
                                    </p:set>
                                    <p:animEffect transition="in" filter="checkerboard(across)">
                                      <p:cBhvr>
                                        <p:cTn id="22" dur="500"/>
                                        <p:tgtEl>
                                          <p:spTgt spid="1946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19465"/>
                                        </p:tgtEl>
                                        <p:attrNameLst>
                                          <p:attrName>style.visibility</p:attrName>
                                        </p:attrNameLst>
                                      </p:cBhvr>
                                      <p:to>
                                        <p:strVal val="visible"/>
                                      </p:to>
                                    </p:set>
                                    <p:animEffect transition="in" filter="checkerboard(across)">
                                      <p:cBhvr>
                                        <p:cTn id="27" dur="500"/>
                                        <p:tgtEl>
                                          <p:spTgt spid="1946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19466"/>
                                        </p:tgtEl>
                                        <p:attrNameLst>
                                          <p:attrName>style.visibility</p:attrName>
                                        </p:attrNameLst>
                                      </p:cBhvr>
                                      <p:to>
                                        <p:strVal val="visible"/>
                                      </p:to>
                                    </p:set>
                                    <p:animEffect transition="in" filter="checkerboard(across)">
                                      <p:cBhvr>
                                        <p:cTn id="32" dur="500"/>
                                        <p:tgtEl>
                                          <p:spTgt spid="19466"/>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19467"/>
                                        </p:tgtEl>
                                        <p:attrNameLst>
                                          <p:attrName>style.visibility</p:attrName>
                                        </p:attrNameLst>
                                      </p:cBhvr>
                                      <p:to>
                                        <p:strVal val="visible"/>
                                      </p:to>
                                    </p:set>
                                    <p:animEffect transition="in" filter="checkerboard(across)">
                                      <p:cBhvr>
                                        <p:cTn id="37" dur="500"/>
                                        <p:tgtEl>
                                          <p:spTgt spid="1946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61" grpId="0"/>
      <p:bldP spid="19462" grpId="0"/>
      <p:bldP spid="19463" grpId="0"/>
      <p:bldP spid="19464" grpId="0"/>
      <p:bldP spid="19465" grpId="0"/>
      <p:bldP spid="19466" grpId="0"/>
      <p:bldP spid="19467"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352CCF9D-651F-44AE-94BB-A1E8F25E77BB}" type="slidenum">
              <a:rPr lang="fr-FR"/>
              <a:pPr>
                <a:defRPr/>
              </a:pPr>
              <a:t>57</a:t>
            </a:fld>
            <a:endParaRPr lang="fr-FR"/>
          </a:p>
        </p:txBody>
      </p:sp>
      <p:sp>
        <p:nvSpPr>
          <p:cNvPr id="20484" name="Rectangle 4"/>
          <p:cNvSpPr>
            <a:spLocks noChangeArrowheads="1"/>
          </p:cNvSpPr>
          <p:nvPr/>
        </p:nvSpPr>
        <p:spPr bwMode="auto">
          <a:xfrm>
            <a:off x="0" y="857250"/>
            <a:ext cx="9001125" cy="1323975"/>
          </a:xfrm>
          <a:prstGeom prst="rect">
            <a:avLst/>
          </a:prstGeom>
          <a:noFill/>
          <a:ln w="9525">
            <a:noFill/>
            <a:miter lim="800000"/>
            <a:headEnd/>
            <a:tailEnd/>
          </a:ln>
        </p:spPr>
        <p:txBody>
          <a:bodyPr anchor="ctr">
            <a:spAutoFit/>
          </a:bodyPr>
          <a:lstStyle/>
          <a:p>
            <a:r>
              <a:rPr lang="fr-FR">
                <a:latin typeface="Constantia" pitchFamily="18" charset="0"/>
              </a:rPr>
              <a:t>Ce qui plaide pour intégrer l’auto-évaluation dans le processus de l’AQ  </a:t>
            </a:r>
            <a:r>
              <a:rPr lang="fr-FR" b="1">
                <a:latin typeface="Constantia" pitchFamily="18" charset="0"/>
              </a:rPr>
              <a:t>externe</a:t>
            </a:r>
            <a:r>
              <a:rPr lang="fr-FR">
                <a:latin typeface="Constantia" pitchFamily="18" charset="0"/>
              </a:rPr>
              <a:t> et ce à travers l’adoption de </a:t>
            </a:r>
            <a:r>
              <a:rPr lang="fr-FR" u="sng">
                <a:latin typeface="Constantia" pitchFamily="18" charset="0"/>
              </a:rPr>
              <a:t>références</a:t>
            </a:r>
            <a:r>
              <a:rPr lang="fr-FR">
                <a:latin typeface="Constantia" pitchFamily="18" charset="0"/>
              </a:rPr>
              <a:t> (standards) établis par une institution externe (</a:t>
            </a:r>
            <a:r>
              <a:rPr lang="fr-FR" b="1">
                <a:latin typeface="Constantia" pitchFamily="18" charset="0"/>
              </a:rPr>
              <a:t>agence</a:t>
            </a:r>
            <a:r>
              <a:rPr lang="fr-FR">
                <a:latin typeface="Constantia" pitchFamily="18" charset="0"/>
              </a:rPr>
              <a:t>), d’une part, et la soumission de l’auto-évaluation  (rapport d’auto-évaluation) à </a:t>
            </a:r>
            <a:r>
              <a:rPr lang="fr-FR" u="sng">
                <a:latin typeface="Constantia" pitchFamily="18" charset="0"/>
              </a:rPr>
              <a:t>l’appréciation</a:t>
            </a:r>
            <a:r>
              <a:rPr lang="fr-FR">
                <a:latin typeface="Constantia" pitchFamily="18" charset="0"/>
              </a:rPr>
              <a:t> de cette dernière, d’autre part.</a:t>
            </a:r>
          </a:p>
        </p:txBody>
      </p:sp>
      <p:sp>
        <p:nvSpPr>
          <p:cNvPr id="20485" name="Rectangle 5"/>
          <p:cNvSpPr>
            <a:spLocks noChangeArrowheads="1"/>
          </p:cNvSpPr>
          <p:nvPr/>
        </p:nvSpPr>
        <p:spPr bwMode="auto">
          <a:xfrm>
            <a:off x="428625" y="2357438"/>
            <a:ext cx="3929063" cy="400050"/>
          </a:xfrm>
          <a:prstGeom prst="rect">
            <a:avLst/>
          </a:prstGeom>
          <a:noFill/>
          <a:ln w="9525">
            <a:noFill/>
            <a:miter lim="800000"/>
            <a:headEnd/>
            <a:tailEnd/>
          </a:ln>
        </p:spPr>
        <p:txBody>
          <a:bodyPr anchor="ctr">
            <a:spAutoFit/>
          </a:bodyPr>
          <a:lstStyle/>
          <a:p>
            <a:r>
              <a:rPr lang="fr-FR" b="1">
                <a:latin typeface="Constantia" pitchFamily="18" charset="0"/>
              </a:rPr>
              <a:t>Les raisons de l’impartialité :</a:t>
            </a:r>
          </a:p>
        </p:txBody>
      </p:sp>
      <p:sp>
        <p:nvSpPr>
          <p:cNvPr id="20486" name="Rectangle 6"/>
          <p:cNvSpPr>
            <a:spLocks noChangeArrowheads="1"/>
          </p:cNvSpPr>
          <p:nvPr/>
        </p:nvSpPr>
        <p:spPr bwMode="auto">
          <a:xfrm>
            <a:off x="184150" y="2924175"/>
            <a:ext cx="8651875" cy="1323975"/>
          </a:xfrm>
          <a:prstGeom prst="rect">
            <a:avLst/>
          </a:prstGeom>
          <a:noFill/>
          <a:ln w="9525">
            <a:noFill/>
            <a:miter lim="800000"/>
            <a:headEnd/>
            <a:tailEnd/>
          </a:ln>
        </p:spPr>
        <p:txBody>
          <a:bodyPr anchor="ctr">
            <a:spAutoFit/>
          </a:bodyPr>
          <a:lstStyle/>
          <a:p>
            <a:pPr>
              <a:buFont typeface="Times New Roman" pitchFamily="18" charset="0"/>
              <a:buChar char="-"/>
              <a:tabLst>
                <a:tab pos="381000" algn="l"/>
              </a:tabLst>
            </a:pPr>
            <a:r>
              <a:rPr lang="fr-FR">
                <a:latin typeface="Constantia" pitchFamily="18" charset="0"/>
              </a:rPr>
              <a:t> l’absence de  « </a:t>
            </a:r>
            <a:r>
              <a:rPr lang="fr-FR" b="1">
                <a:latin typeface="Constantia" pitchFamily="18" charset="0"/>
              </a:rPr>
              <a:t>culture de l’évaluation</a:t>
            </a:r>
            <a:r>
              <a:rPr lang="fr-FR">
                <a:latin typeface="Constantia" pitchFamily="18" charset="0"/>
              </a:rPr>
              <a:t> »  entraîne le risque que  l’auto-évaluation  manque d’esprit  critique.  Il  serait  donc  utile de demander un rapport d’auto-évaluation,  mais  les agences et les évaluateurs externes savent que, dans la plupart des systèmes, sa valeur est limitée ;</a:t>
            </a:r>
          </a:p>
        </p:txBody>
      </p:sp>
      <p:sp>
        <p:nvSpPr>
          <p:cNvPr id="20487" name="Rectangle 7"/>
          <p:cNvSpPr>
            <a:spLocks noChangeArrowheads="1"/>
          </p:cNvSpPr>
          <p:nvPr/>
        </p:nvSpPr>
        <p:spPr bwMode="auto">
          <a:xfrm>
            <a:off x="142875" y="4643438"/>
            <a:ext cx="8666163" cy="1323975"/>
          </a:xfrm>
          <a:prstGeom prst="rect">
            <a:avLst/>
          </a:prstGeom>
          <a:noFill/>
          <a:ln w="9525">
            <a:noFill/>
            <a:miter lim="800000"/>
            <a:headEnd/>
            <a:tailEnd/>
          </a:ln>
        </p:spPr>
        <p:txBody>
          <a:bodyPr anchor="ctr">
            <a:spAutoFit/>
          </a:bodyPr>
          <a:lstStyle/>
          <a:p>
            <a:pPr>
              <a:buFont typeface="Times New Roman" pitchFamily="18" charset="0"/>
              <a:buChar char="-"/>
              <a:tabLst>
                <a:tab pos="381000" algn="l"/>
              </a:tabLst>
            </a:pPr>
            <a:r>
              <a:rPr lang="fr-FR">
                <a:latin typeface="Constantia" pitchFamily="18" charset="0"/>
              </a:rPr>
              <a:t> des </a:t>
            </a:r>
            <a:r>
              <a:rPr lang="fr-FR" b="1">
                <a:latin typeface="Constantia" pitchFamily="18" charset="0"/>
              </a:rPr>
              <a:t>enjeux</a:t>
            </a:r>
            <a:r>
              <a:rPr lang="fr-FR">
                <a:latin typeface="Constantia" pitchFamily="18" charset="0"/>
              </a:rPr>
              <a:t>  dans le  cas,  par exemple,  où  la procédure d’assurance qualité  </a:t>
            </a:r>
          </a:p>
          <a:p>
            <a:pPr>
              <a:buFont typeface="Times New Roman" pitchFamily="18" charset="0"/>
              <a:buNone/>
              <a:tabLst>
                <a:tab pos="381000" algn="l"/>
              </a:tabLst>
            </a:pPr>
            <a:r>
              <a:rPr lang="fr-FR">
                <a:latin typeface="Constantia" pitchFamily="18" charset="0"/>
              </a:rPr>
              <a:t>entraîne  des </a:t>
            </a:r>
            <a:r>
              <a:rPr lang="fr-FR" b="1">
                <a:latin typeface="Constantia" pitchFamily="18" charset="0"/>
              </a:rPr>
              <a:t>sanctions</a:t>
            </a:r>
            <a:r>
              <a:rPr lang="fr-FR">
                <a:latin typeface="Constantia" pitchFamily="18" charset="0"/>
              </a:rPr>
              <a:t>,  ou  lorsqu’il s’agit d’une décision qui  conditionne  la  poursuite du  fonctionnement d’une  filière  ou d’un établissement, rend peu réaliste  l’attente d’une auto-analyse critique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Effect transition="in" filter="checkerboard(across)">
                                      <p:cBhvr>
                                        <p:cTn id="7" dur="500"/>
                                        <p:tgtEl>
                                          <p:spTgt spid="2048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0485"/>
                                        </p:tgtEl>
                                        <p:attrNameLst>
                                          <p:attrName>style.visibility</p:attrName>
                                        </p:attrNameLst>
                                      </p:cBhvr>
                                      <p:to>
                                        <p:strVal val="visible"/>
                                      </p:to>
                                    </p:set>
                                    <p:animEffect transition="in" filter="checkerboard(across)">
                                      <p:cBhvr>
                                        <p:cTn id="12" dur="500"/>
                                        <p:tgtEl>
                                          <p:spTgt spid="2048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0486"/>
                                        </p:tgtEl>
                                        <p:attrNameLst>
                                          <p:attrName>style.visibility</p:attrName>
                                        </p:attrNameLst>
                                      </p:cBhvr>
                                      <p:to>
                                        <p:strVal val="visible"/>
                                      </p:to>
                                    </p:set>
                                    <p:animEffect transition="in" filter="checkerboard(across)">
                                      <p:cBhvr>
                                        <p:cTn id="17" dur="500"/>
                                        <p:tgtEl>
                                          <p:spTgt spid="2048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0487"/>
                                        </p:tgtEl>
                                        <p:attrNameLst>
                                          <p:attrName>style.visibility</p:attrName>
                                        </p:attrNameLst>
                                      </p:cBhvr>
                                      <p:to>
                                        <p:strVal val="visible"/>
                                      </p:to>
                                    </p:set>
                                    <p:animEffect transition="in" filter="checkerboard(across)">
                                      <p:cBhvr>
                                        <p:cTn id="22" dur="500"/>
                                        <p:tgtEl>
                                          <p:spTgt spid="2048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20485" grpId="0"/>
      <p:bldP spid="20486" grpId="0"/>
      <p:bldP spid="20487"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17"/>
          <p:cNvSpPr>
            <a:spLocks noGrp="1"/>
          </p:cNvSpPr>
          <p:nvPr>
            <p:ph type="sldNum" sz="quarter" idx="12"/>
          </p:nvPr>
        </p:nvSpPr>
        <p:spPr/>
        <p:txBody>
          <a:bodyPr/>
          <a:lstStyle/>
          <a:p>
            <a:pPr>
              <a:defRPr/>
            </a:pPr>
            <a:fld id="{219FA39B-826A-4FE1-8A08-2E9DC90BED4A}" type="slidenum">
              <a:rPr lang="fr-FR"/>
              <a:pPr>
                <a:defRPr/>
              </a:pPr>
              <a:t>58</a:t>
            </a:fld>
            <a:endParaRPr lang="fr-FR"/>
          </a:p>
        </p:txBody>
      </p:sp>
      <p:sp>
        <p:nvSpPr>
          <p:cNvPr id="2" name="Rectangle 9"/>
          <p:cNvSpPr>
            <a:spLocks noChangeArrowheads="1"/>
          </p:cNvSpPr>
          <p:nvPr/>
        </p:nvSpPr>
        <p:spPr bwMode="auto">
          <a:xfrm>
            <a:off x="214313" y="2357438"/>
            <a:ext cx="8561387" cy="1631950"/>
          </a:xfrm>
          <a:prstGeom prst="rect">
            <a:avLst/>
          </a:prstGeom>
          <a:noFill/>
          <a:ln w="9525">
            <a:noFill/>
            <a:miter lim="800000"/>
            <a:headEnd/>
            <a:tailEnd/>
          </a:ln>
        </p:spPr>
        <p:txBody>
          <a:bodyPr anchor="ctr">
            <a:spAutoFit/>
          </a:bodyPr>
          <a:lstStyle/>
          <a:p>
            <a:r>
              <a:rPr lang="fr-FR">
                <a:latin typeface="Constantia" pitchFamily="18" charset="0"/>
                <a:cs typeface="Times New Roman" pitchFamily="18" charset="0"/>
              </a:rPr>
              <a:t>- Le socle de l’auto-évaluation est une </a:t>
            </a:r>
            <a:r>
              <a:rPr lang="fr-FR" b="1">
                <a:latin typeface="Constantia" pitchFamily="18" charset="0"/>
                <a:cs typeface="Times New Roman" pitchFamily="18" charset="0"/>
              </a:rPr>
              <a:t>grille de standards et de critères</a:t>
            </a:r>
            <a:r>
              <a:rPr lang="fr-FR">
                <a:latin typeface="Constantia" pitchFamily="18" charset="0"/>
                <a:cs typeface="Times New Roman" pitchFamily="18" charset="0"/>
              </a:rPr>
              <a:t> définie par  l’agence d’assurance qualité  qui constitue le </a:t>
            </a:r>
            <a:r>
              <a:rPr lang="fr-FR" b="1">
                <a:latin typeface="Constantia" pitchFamily="18" charset="0"/>
                <a:cs typeface="Times New Roman" pitchFamily="18" charset="0"/>
              </a:rPr>
              <a:t>référentiel </a:t>
            </a:r>
            <a:r>
              <a:rPr lang="fr-FR" i="1">
                <a:latin typeface="Constantia" pitchFamily="18" charset="0"/>
                <a:cs typeface="Times New Roman" pitchFamily="18" charset="0"/>
              </a:rPr>
              <a:t>(objet d’une prochaine  session  de formation)</a:t>
            </a:r>
            <a:r>
              <a:rPr lang="fr-FR">
                <a:latin typeface="Constantia" pitchFamily="18" charset="0"/>
                <a:cs typeface="Times New Roman" pitchFamily="18" charset="0"/>
              </a:rPr>
              <a:t> pour l’évaluation ou l’accréditation.  Ces  standards  et  critères  sont  élaborés par  les </a:t>
            </a:r>
            <a:r>
              <a:rPr lang="fr-FR" b="1">
                <a:latin typeface="Constantia" pitchFamily="18" charset="0"/>
                <a:cs typeface="Times New Roman" pitchFamily="18" charset="0"/>
              </a:rPr>
              <a:t>agences</a:t>
            </a:r>
            <a:r>
              <a:rPr lang="fr-FR">
                <a:latin typeface="Constantia" pitchFamily="18" charset="0"/>
                <a:cs typeface="Times New Roman" pitchFamily="18" charset="0"/>
              </a:rPr>
              <a:t>  dans le cadre des consultations nationales avec  </a:t>
            </a:r>
            <a:r>
              <a:rPr lang="fr-FR" u="sng">
                <a:latin typeface="Constantia" pitchFamily="18" charset="0"/>
                <a:cs typeface="Times New Roman" pitchFamily="18" charset="0"/>
              </a:rPr>
              <a:t>large participation des  parties prenantes.</a:t>
            </a:r>
            <a:endParaRPr lang="fr-FR" u="sng">
              <a:latin typeface="Constantia" pitchFamily="18" charset="0"/>
            </a:endParaRPr>
          </a:p>
        </p:txBody>
      </p:sp>
      <p:sp>
        <p:nvSpPr>
          <p:cNvPr id="3" name="Rectangle 8"/>
          <p:cNvSpPr>
            <a:spLocks noChangeArrowheads="1"/>
          </p:cNvSpPr>
          <p:nvPr/>
        </p:nvSpPr>
        <p:spPr bwMode="auto">
          <a:xfrm>
            <a:off x="214313" y="1214438"/>
            <a:ext cx="8715375" cy="1016000"/>
          </a:xfrm>
          <a:prstGeom prst="rect">
            <a:avLst/>
          </a:prstGeom>
          <a:noFill/>
          <a:ln w="9525">
            <a:noFill/>
            <a:miter lim="800000"/>
            <a:headEnd/>
            <a:tailEnd/>
          </a:ln>
        </p:spPr>
        <p:txBody>
          <a:bodyPr anchor="ctr">
            <a:spAutoFit/>
          </a:bodyPr>
          <a:lstStyle/>
          <a:p>
            <a:pPr>
              <a:buFont typeface="Times New Roman" pitchFamily="18" charset="0"/>
              <a:buChar char="-"/>
              <a:tabLst>
                <a:tab pos="381000" algn="l"/>
              </a:tabLst>
            </a:pPr>
            <a:r>
              <a:rPr lang="fr-FR">
                <a:latin typeface="Constantia" pitchFamily="18" charset="0"/>
              </a:rPr>
              <a:t> le choix des  agences,  quand elles  opèrent au niveau </a:t>
            </a:r>
            <a:r>
              <a:rPr lang="fr-FR" b="1">
                <a:latin typeface="Constantia" pitchFamily="18" charset="0"/>
              </a:rPr>
              <a:t>international: </a:t>
            </a:r>
            <a:r>
              <a:rPr lang="fr-FR">
                <a:latin typeface="Constantia" pitchFamily="18" charset="0"/>
              </a:rPr>
              <a:t>demander uniquement  des données et  de  se  charger elles-mêmes de l’évaluation.</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9CE797AC-94B0-428B-A09A-B17EA54B9102}" type="slidenum">
              <a:rPr lang="fr-FR"/>
              <a:pPr>
                <a:defRPr/>
              </a:pPr>
              <a:t>59</a:t>
            </a:fld>
            <a:endParaRPr lang="fr-FR"/>
          </a:p>
        </p:txBody>
      </p:sp>
      <p:sp>
        <p:nvSpPr>
          <p:cNvPr id="21509" name="Rectangle 5"/>
          <p:cNvSpPr>
            <a:spLocks noChangeArrowheads="1"/>
          </p:cNvSpPr>
          <p:nvPr/>
        </p:nvSpPr>
        <p:spPr bwMode="auto">
          <a:xfrm>
            <a:off x="357188" y="928688"/>
            <a:ext cx="5048250" cy="461962"/>
          </a:xfrm>
          <a:prstGeom prst="rect">
            <a:avLst/>
          </a:prstGeom>
          <a:noFill/>
          <a:ln w="9525">
            <a:noFill/>
            <a:miter lim="800000"/>
            <a:headEnd/>
            <a:tailEnd/>
          </a:ln>
        </p:spPr>
        <p:txBody>
          <a:bodyPr anchor="ctr">
            <a:spAutoFit/>
          </a:bodyPr>
          <a:lstStyle/>
          <a:p>
            <a:r>
              <a:rPr lang="fr-FR" sz="2400" b="1">
                <a:latin typeface="Constantia" pitchFamily="18" charset="0"/>
              </a:rPr>
              <a:t>2.2.1- Etapes de l’auto-évaluation</a:t>
            </a:r>
            <a:r>
              <a:rPr lang="fr-FR" sz="2400">
                <a:latin typeface="Constantia" pitchFamily="18" charset="0"/>
              </a:rPr>
              <a:t> </a:t>
            </a:r>
          </a:p>
        </p:txBody>
      </p:sp>
      <p:sp>
        <p:nvSpPr>
          <p:cNvPr id="21510" name="Rectangle 6"/>
          <p:cNvSpPr>
            <a:spLocks noChangeArrowheads="1"/>
          </p:cNvSpPr>
          <p:nvPr/>
        </p:nvSpPr>
        <p:spPr bwMode="auto">
          <a:xfrm>
            <a:off x="169863" y="1714500"/>
            <a:ext cx="8974137" cy="708025"/>
          </a:xfrm>
          <a:prstGeom prst="rect">
            <a:avLst/>
          </a:prstGeom>
          <a:noFill/>
          <a:ln w="9525">
            <a:noFill/>
            <a:miter lim="800000"/>
            <a:headEnd/>
            <a:tailEnd/>
          </a:ln>
        </p:spPr>
        <p:txBody>
          <a:bodyPr anchor="ctr">
            <a:spAutoFit/>
          </a:bodyPr>
          <a:lstStyle/>
          <a:p>
            <a:r>
              <a:rPr lang="fr-FR">
                <a:latin typeface="Constantia" pitchFamily="18" charset="0"/>
              </a:rPr>
              <a:t>- la production de </a:t>
            </a:r>
            <a:r>
              <a:rPr lang="fr-FR" b="1">
                <a:latin typeface="Constantia" pitchFamily="18" charset="0"/>
              </a:rPr>
              <a:t>données</a:t>
            </a:r>
            <a:r>
              <a:rPr lang="fr-FR">
                <a:latin typeface="Constantia" pitchFamily="18" charset="0"/>
              </a:rPr>
              <a:t> de base et d’informations pour chaque standard ou critère ; </a:t>
            </a:r>
          </a:p>
        </p:txBody>
      </p:sp>
      <p:sp>
        <p:nvSpPr>
          <p:cNvPr id="21511" name="Rectangle 7"/>
          <p:cNvSpPr>
            <a:spLocks noChangeArrowheads="1"/>
          </p:cNvSpPr>
          <p:nvPr/>
        </p:nvSpPr>
        <p:spPr bwMode="auto">
          <a:xfrm>
            <a:off x="142875" y="2571750"/>
            <a:ext cx="4473575" cy="400050"/>
          </a:xfrm>
          <a:prstGeom prst="rect">
            <a:avLst/>
          </a:prstGeom>
          <a:noFill/>
          <a:ln w="9525">
            <a:noFill/>
            <a:miter lim="800000"/>
            <a:headEnd/>
            <a:tailEnd/>
          </a:ln>
        </p:spPr>
        <p:txBody>
          <a:bodyPr anchor="ctr">
            <a:spAutoFit/>
          </a:bodyPr>
          <a:lstStyle/>
          <a:p>
            <a:r>
              <a:rPr lang="fr-FR" b="1">
                <a:latin typeface="Constantia" pitchFamily="18" charset="0"/>
              </a:rPr>
              <a:t>- l’analyse</a:t>
            </a:r>
            <a:r>
              <a:rPr lang="fr-FR">
                <a:latin typeface="Constantia" pitchFamily="18" charset="0"/>
              </a:rPr>
              <a:t> et </a:t>
            </a:r>
            <a:r>
              <a:rPr lang="fr-FR" b="1">
                <a:latin typeface="Constantia" pitchFamily="18" charset="0"/>
              </a:rPr>
              <a:t>l’évaluation</a:t>
            </a:r>
            <a:r>
              <a:rPr lang="fr-FR">
                <a:latin typeface="Constantia" pitchFamily="18" charset="0"/>
              </a:rPr>
              <a:t> ; </a:t>
            </a:r>
          </a:p>
        </p:txBody>
      </p:sp>
      <p:sp>
        <p:nvSpPr>
          <p:cNvPr id="21512" name="Rectangle 8"/>
          <p:cNvSpPr>
            <a:spLocks noChangeArrowheads="1"/>
          </p:cNvSpPr>
          <p:nvPr/>
        </p:nvSpPr>
        <p:spPr bwMode="auto">
          <a:xfrm>
            <a:off x="142875" y="3000375"/>
            <a:ext cx="7721600" cy="708025"/>
          </a:xfrm>
          <a:prstGeom prst="rect">
            <a:avLst/>
          </a:prstGeom>
          <a:noFill/>
          <a:ln w="9525">
            <a:noFill/>
            <a:miter lim="800000"/>
            <a:headEnd/>
            <a:tailEnd/>
          </a:ln>
        </p:spPr>
        <p:txBody>
          <a:bodyPr anchor="ctr">
            <a:spAutoFit/>
          </a:bodyPr>
          <a:lstStyle/>
          <a:p>
            <a:r>
              <a:rPr lang="fr-FR">
                <a:latin typeface="Constantia" pitchFamily="18" charset="0"/>
              </a:rPr>
              <a:t>- le rapport sur le degré de </a:t>
            </a:r>
            <a:r>
              <a:rPr lang="fr-FR" b="1">
                <a:latin typeface="Constantia" pitchFamily="18" charset="0"/>
              </a:rPr>
              <a:t>conformité aux standards et aux critères</a:t>
            </a:r>
            <a:r>
              <a:rPr lang="fr-FR">
                <a:latin typeface="Constantia" pitchFamily="18" charset="0"/>
              </a:rPr>
              <a:t>.</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1509"/>
                                        </p:tgtEl>
                                        <p:attrNameLst>
                                          <p:attrName>style.visibility</p:attrName>
                                        </p:attrNameLst>
                                      </p:cBhvr>
                                      <p:to>
                                        <p:strVal val="visible"/>
                                      </p:to>
                                    </p:set>
                                    <p:animEffect transition="in" filter="checkerboard(across)">
                                      <p:cBhvr>
                                        <p:cTn id="7" dur="500"/>
                                        <p:tgtEl>
                                          <p:spTgt spid="2150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1510"/>
                                        </p:tgtEl>
                                        <p:attrNameLst>
                                          <p:attrName>style.visibility</p:attrName>
                                        </p:attrNameLst>
                                      </p:cBhvr>
                                      <p:to>
                                        <p:strVal val="visible"/>
                                      </p:to>
                                    </p:set>
                                    <p:animEffect transition="in" filter="checkerboard(across)">
                                      <p:cBhvr>
                                        <p:cTn id="12" dur="500"/>
                                        <p:tgtEl>
                                          <p:spTgt spid="215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1511"/>
                                        </p:tgtEl>
                                        <p:attrNameLst>
                                          <p:attrName>style.visibility</p:attrName>
                                        </p:attrNameLst>
                                      </p:cBhvr>
                                      <p:to>
                                        <p:strVal val="visible"/>
                                      </p:to>
                                    </p:set>
                                    <p:animEffect transition="in" filter="checkerboard(across)">
                                      <p:cBhvr>
                                        <p:cTn id="17" dur="500"/>
                                        <p:tgtEl>
                                          <p:spTgt spid="215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1512"/>
                                        </p:tgtEl>
                                        <p:attrNameLst>
                                          <p:attrName>style.visibility</p:attrName>
                                        </p:attrNameLst>
                                      </p:cBhvr>
                                      <p:to>
                                        <p:strVal val="visible"/>
                                      </p:to>
                                    </p:set>
                                    <p:animEffect transition="in" filter="checkerboard(across)">
                                      <p:cBhvr>
                                        <p:cTn id="22" dur="500"/>
                                        <p:tgtEl>
                                          <p:spTgt spid="215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p:bldP spid="21510" grpId="0"/>
      <p:bldP spid="21511" grpId="0"/>
      <p:bldP spid="21512" grpId="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362E73AE-26FC-4471-9E7E-F3CAB78ECD04}" type="slidenum">
              <a:rPr lang="fr-FR"/>
              <a:pPr>
                <a:defRPr/>
              </a:pPr>
              <a:t>6</a:t>
            </a:fld>
            <a:endParaRPr lang="fr-FR"/>
          </a:p>
        </p:txBody>
      </p:sp>
      <p:sp>
        <p:nvSpPr>
          <p:cNvPr id="10243" name="Espace réservé du contenu 2"/>
          <p:cNvSpPr>
            <a:spLocks noGrp="1"/>
          </p:cNvSpPr>
          <p:nvPr>
            <p:ph idx="1"/>
          </p:nvPr>
        </p:nvSpPr>
        <p:spPr>
          <a:xfrm>
            <a:off x="457200" y="1125538"/>
            <a:ext cx="8229600" cy="646112"/>
          </a:xfrm>
        </p:spPr>
        <p:txBody>
          <a:bodyPr>
            <a:spAutoFit/>
          </a:bodyPr>
          <a:lstStyle/>
          <a:p>
            <a:pPr eaLnBrk="1" hangingPunct="1">
              <a:spcBef>
                <a:spcPct val="0"/>
              </a:spcBef>
            </a:pPr>
            <a:endParaRPr lang="fr-FR" sz="1800" smtClean="0">
              <a:cs typeface="Arial" charset="0"/>
            </a:endParaRPr>
          </a:p>
          <a:p>
            <a:pPr eaLnBrk="1" hangingPunct="1">
              <a:spcBef>
                <a:spcPct val="0"/>
              </a:spcBef>
            </a:pPr>
            <a:endParaRPr lang="fr-FR" sz="1800" smtClean="0">
              <a:cs typeface="Arial" charset="0"/>
            </a:endParaRP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2CFC5CFC-CCE4-4D1F-ABEE-8C1E139BC765}"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6</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Rectangle 4"/>
          <p:cNvSpPr/>
          <p:nvPr/>
        </p:nvSpPr>
        <p:spPr>
          <a:xfrm>
            <a:off x="1042988" y="188913"/>
            <a:ext cx="6624637" cy="3692525"/>
          </a:xfrm>
          <a:prstGeom prst="rect">
            <a:avLst/>
          </a:prstGeom>
        </p:spPr>
        <p:txBody>
          <a:bodyPr>
            <a:spAutoFit/>
          </a:bodyPr>
          <a:lstStyle/>
          <a:p>
            <a:pPr>
              <a:defRPr/>
            </a:pPr>
            <a:r>
              <a:rPr lang="fr-FR" sz="1800" b="1" dirty="0">
                <a:latin typeface="+mn-lt"/>
              </a:rPr>
              <a:t>2. Assurance Qualité Interne</a:t>
            </a:r>
          </a:p>
          <a:p>
            <a:pPr>
              <a:defRPr/>
            </a:pPr>
            <a:r>
              <a:rPr lang="fr-FR" sz="1800" dirty="0">
                <a:latin typeface="+mn-lt"/>
              </a:rPr>
              <a:t>    2.1 Mise en œuvre d’un système d’assurance qualité interne</a:t>
            </a:r>
          </a:p>
          <a:p>
            <a:pPr>
              <a:defRPr/>
            </a:pPr>
            <a:r>
              <a:rPr lang="fr-FR" sz="1800" dirty="0">
                <a:latin typeface="+mn-lt"/>
              </a:rPr>
              <a:t>          2.1.1 Management de la qualité </a:t>
            </a:r>
          </a:p>
          <a:p>
            <a:pPr>
              <a:defRPr/>
            </a:pPr>
            <a:r>
              <a:rPr lang="fr-FR" sz="1800" dirty="0">
                <a:latin typeface="+mn-lt"/>
              </a:rPr>
              <a:t>    2.2- L’Auto-évaluation</a:t>
            </a:r>
          </a:p>
          <a:p>
            <a:pPr>
              <a:defRPr/>
            </a:pPr>
            <a:r>
              <a:rPr lang="fr-FR" sz="1800" dirty="0">
                <a:latin typeface="+mn-lt"/>
              </a:rPr>
              <a:t>          2.2.1 Etapes de l’auto-évaluation</a:t>
            </a:r>
          </a:p>
          <a:p>
            <a:pPr>
              <a:defRPr/>
            </a:pPr>
            <a:r>
              <a:rPr lang="fr-FR" sz="1800" dirty="0">
                <a:latin typeface="+mn-lt"/>
              </a:rPr>
              <a:t>          2.2.2 Importance de l’auto-évaluation </a:t>
            </a:r>
          </a:p>
          <a:p>
            <a:pPr>
              <a:defRPr/>
            </a:pPr>
            <a:r>
              <a:rPr lang="fr-FR" sz="1800" dirty="0">
                <a:latin typeface="+mn-lt"/>
              </a:rPr>
              <a:t>          2.2.3 Difficultés de l’auto-évaluation</a:t>
            </a:r>
          </a:p>
          <a:p>
            <a:pPr>
              <a:defRPr/>
            </a:pPr>
            <a:r>
              <a:rPr lang="fr-FR" sz="1800" b="1" dirty="0">
                <a:latin typeface="+mn-lt"/>
              </a:rPr>
              <a:t>3. Assurance qualité externe</a:t>
            </a:r>
          </a:p>
          <a:p>
            <a:pPr>
              <a:defRPr/>
            </a:pPr>
            <a:r>
              <a:rPr lang="fr-FR" sz="1800" dirty="0">
                <a:latin typeface="+mn-lt"/>
              </a:rPr>
              <a:t>    3.1  Les fonctions de l’assurance qualité externe</a:t>
            </a:r>
          </a:p>
          <a:p>
            <a:pPr>
              <a:defRPr/>
            </a:pPr>
            <a:r>
              <a:rPr lang="fr-FR" sz="1800" dirty="0">
                <a:latin typeface="+mn-lt"/>
              </a:rPr>
              <a:t>    3.2  Structure d’assurance qualité</a:t>
            </a:r>
          </a:p>
          <a:p>
            <a:pPr>
              <a:defRPr/>
            </a:pPr>
            <a:r>
              <a:rPr lang="fr-FR" sz="1800" dirty="0">
                <a:latin typeface="+mn-lt"/>
              </a:rPr>
              <a:t>    3.3  Taille du système de l’ES</a:t>
            </a:r>
          </a:p>
          <a:p>
            <a:pPr>
              <a:defRPr/>
            </a:pPr>
            <a:r>
              <a:rPr lang="fr-FR" sz="1800" dirty="0">
                <a:latin typeface="+mn-lt"/>
              </a:rPr>
              <a:t>    3.4  Contexte national et régional</a:t>
            </a:r>
          </a:p>
          <a:p>
            <a:pPr>
              <a:defRPr/>
            </a:pPr>
            <a:endParaRPr lang="fr-FR" sz="1800" dirty="0">
              <a:latin typeface="+mn-lt"/>
            </a:endParaRPr>
          </a:p>
        </p:txBody>
      </p:sp>
      <p:sp>
        <p:nvSpPr>
          <p:cNvPr id="7" name="Rectangle 6"/>
          <p:cNvSpPr/>
          <p:nvPr/>
        </p:nvSpPr>
        <p:spPr>
          <a:xfrm>
            <a:off x="827088" y="3859213"/>
            <a:ext cx="8569325" cy="2586037"/>
          </a:xfrm>
          <a:prstGeom prst="rect">
            <a:avLst/>
          </a:prstGeom>
        </p:spPr>
        <p:txBody>
          <a:bodyPr>
            <a:spAutoFit/>
          </a:bodyPr>
          <a:lstStyle/>
          <a:p>
            <a:pPr>
              <a:defRPr/>
            </a:pPr>
            <a:r>
              <a:rPr lang="fr-FR" sz="1800" b="1" dirty="0">
                <a:latin typeface="+mn-lt"/>
              </a:rPr>
              <a:t>3. Mise en œuvre de l’AQ dans l’ES en Algérie (bilan et perspectives)</a:t>
            </a:r>
          </a:p>
          <a:p>
            <a:pPr>
              <a:defRPr/>
            </a:pPr>
            <a:r>
              <a:rPr lang="fr-FR" sz="1800" dirty="0">
                <a:latin typeface="+mn-lt"/>
              </a:rPr>
              <a:t>     4.1 Bilan</a:t>
            </a:r>
          </a:p>
          <a:p>
            <a:pPr>
              <a:defRPr/>
            </a:pPr>
            <a:r>
              <a:rPr lang="fr-FR" sz="1800" dirty="0">
                <a:latin typeface="+mn-lt"/>
              </a:rPr>
              <a:t>            4.1.1 Principaux résultats des travaux des ateliers</a:t>
            </a:r>
          </a:p>
          <a:p>
            <a:pPr>
              <a:defRPr/>
            </a:pPr>
            <a:r>
              <a:rPr lang="fr-FR" sz="1800" dirty="0">
                <a:latin typeface="+mn-lt"/>
              </a:rPr>
              <a:t>            4.1.2 Principaux résultats des travaux des experts</a:t>
            </a:r>
          </a:p>
          <a:p>
            <a:pPr>
              <a:defRPr/>
            </a:pPr>
            <a:r>
              <a:rPr lang="fr-FR" sz="1800" dirty="0">
                <a:latin typeface="+mn-lt"/>
              </a:rPr>
              <a:t>            4.1.3 La commission pour l’implémentation de l’assurance qualité dans l’enseignement supérieur (CIAQES)</a:t>
            </a:r>
          </a:p>
          <a:p>
            <a:pPr>
              <a:defRPr/>
            </a:pPr>
            <a:r>
              <a:rPr lang="fr-FR" sz="1800" dirty="0">
                <a:latin typeface="+mn-lt"/>
              </a:rPr>
              <a:t>            4.1.4 Mise en place du Comité Nationale d’Evaluation (CNE)</a:t>
            </a:r>
          </a:p>
          <a:p>
            <a:pPr>
              <a:defRPr/>
            </a:pPr>
            <a:r>
              <a:rPr lang="fr-FR" sz="1800" dirty="0">
                <a:latin typeface="+mn-lt"/>
              </a:rPr>
              <a:t>    4.2 Perspectives ou résultats attendus</a:t>
            </a:r>
          </a:p>
          <a:p>
            <a:pPr>
              <a:defRPr/>
            </a:pPr>
            <a:r>
              <a:rPr lang="fr-FR" sz="1800" dirty="0">
                <a:latin typeface="+mn-lt"/>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D3EC19F5-EFA7-45F1-A548-84169C86DA24}" type="slidenum">
              <a:rPr lang="fr-FR"/>
              <a:pPr>
                <a:defRPr/>
              </a:pPr>
              <a:t>60</a:t>
            </a:fld>
            <a:endParaRPr lang="fr-FR"/>
          </a:p>
        </p:txBody>
      </p:sp>
      <p:sp>
        <p:nvSpPr>
          <p:cNvPr id="2" name="Rectangle 9"/>
          <p:cNvSpPr>
            <a:spLocks noChangeArrowheads="1"/>
          </p:cNvSpPr>
          <p:nvPr/>
        </p:nvSpPr>
        <p:spPr bwMode="auto">
          <a:xfrm>
            <a:off x="0" y="2500313"/>
            <a:ext cx="8929688" cy="1323975"/>
          </a:xfrm>
          <a:prstGeom prst="rect">
            <a:avLst/>
          </a:prstGeom>
          <a:noFill/>
          <a:ln w="9525">
            <a:noFill/>
            <a:miter lim="800000"/>
            <a:headEnd/>
            <a:tailEnd/>
          </a:ln>
        </p:spPr>
        <p:txBody>
          <a:bodyPr anchor="ctr">
            <a:spAutoFit/>
          </a:bodyPr>
          <a:lstStyle/>
          <a:p>
            <a:r>
              <a:rPr lang="fr-FR">
                <a:latin typeface="Constantia" pitchFamily="18" charset="0"/>
              </a:rPr>
              <a:t>L’intérêt pour l’auto-évaluation réside dans le fait qu’un établissement qui se connaît vraiment, en d’autres termes qui connaît ses </a:t>
            </a:r>
            <a:r>
              <a:rPr lang="fr-FR" u="sng">
                <a:latin typeface="Constantia" pitchFamily="18" charset="0"/>
              </a:rPr>
              <a:t>forces</a:t>
            </a:r>
            <a:r>
              <a:rPr lang="fr-FR">
                <a:latin typeface="Constantia" pitchFamily="18" charset="0"/>
              </a:rPr>
              <a:t> et ses </a:t>
            </a:r>
            <a:r>
              <a:rPr lang="fr-FR" u="sng">
                <a:latin typeface="Constantia" pitchFamily="18" charset="0"/>
              </a:rPr>
              <a:t>faiblesses</a:t>
            </a:r>
            <a:r>
              <a:rPr lang="fr-FR">
                <a:latin typeface="Constantia" pitchFamily="18" charset="0"/>
              </a:rPr>
              <a:t>, ses capacités  et ses limites, a plus de chances d’accomplir sa mission éducative que celui qui n’a pas cette connaissance. </a:t>
            </a:r>
          </a:p>
        </p:txBody>
      </p:sp>
      <p:sp>
        <p:nvSpPr>
          <p:cNvPr id="3" name="Rectangle 11"/>
          <p:cNvSpPr>
            <a:spLocks noChangeArrowheads="1"/>
          </p:cNvSpPr>
          <p:nvPr/>
        </p:nvSpPr>
        <p:spPr bwMode="auto">
          <a:xfrm>
            <a:off x="0" y="1571625"/>
            <a:ext cx="8848725" cy="708025"/>
          </a:xfrm>
          <a:prstGeom prst="rect">
            <a:avLst/>
          </a:prstGeom>
          <a:noFill/>
          <a:ln w="9525">
            <a:noFill/>
            <a:miter lim="800000"/>
            <a:headEnd/>
            <a:tailEnd/>
          </a:ln>
        </p:spPr>
        <p:txBody>
          <a:bodyPr anchor="ctr">
            <a:spAutoFit/>
          </a:bodyPr>
          <a:lstStyle/>
          <a:p>
            <a:r>
              <a:rPr lang="fr-FR">
                <a:latin typeface="Constantia" pitchFamily="18" charset="0"/>
              </a:rPr>
              <a:t>L’auto-évaluation est considérée comme le pilier de la procédure d’assurance qualité. </a:t>
            </a:r>
          </a:p>
        </p:txBody>
      </p:sp>
      <p:sp>
        <p:nvSpPr>
          <p:cNvPr id="4" name="Rectangle 10"/>
          <p:cNvSpPr>
            <a:spLocks noChangeArrowheads="1"/>
          </p:cNvSpPr>
          <p:nvPr/>
        </p:nvSpPr>
        <p:spPr bwMode="auto">
          <a:xfrm>
            <a:off x="357188" y="1000125"/>
            <a:ext cx="5759450" cy="400050"/>
          </a:xfrm>
          <a:prstGeom prst="rect">
            <a:avLst/>
          </a:prstGeom>
          <a:noFill/>
          <a:ln w="9525">
            <a:noFill/>
            <a:miter lim="800000"/>
            <a:headEnd/>
            <a:tailEnd/>
          </a:ln>
        </p:spPr>
        <p:txBody>
          <a:bodyPr anchor="ctr">
            <a:spAutoFit/>
          </a:bodyPr>
          <a:lstStyle/>
          <a:p>
            <a:r>
              <a:rPr lang="fr-FR" b="1">
                <a:latin typeface="Constantia" pitchFamily="18" charset="0"/>
              </a:rPr>
              <a:t>2.2.2- Importance de l’auto-évaluation</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checkerboard(across)">
                                      <p:cBhvr>
                                        <p:cTn id="1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D11C378C-DAD4-4958-A05B-3DCCE12901DF}" type="slidenum">
              <a:rPr lang="fr-FR"/>
              <a:pPr>
                <a:defRPr/>
              </a:pPr>
              <a:t>61</a:t>
            </a:fld>
            <a:endParaRPr lang="fr-FR"/>
          </a:p>
        </p:txBody>
      </p:sp>
      <p:sp>
        <p:nvSpPr>
          <p:cNvPr id="22532" name="Rectangle 4"/>
          <p:cNvSpPr>
            <a:spLocks noChangeArrowheads="1"/>
          </p:cNvSpPr>
          <p:nvPr/>
        </p:nvSpPr>
        <p:spPr bwMode="auto">
          <a:xfrm>
            <a:off x="428625" y="714375"/>
            <a:ext cx="5349875" cy="400050"/>
          </a:xfrm>
          <a:prstGeom prst="rect">
            <a:avLst/>
          </a:prstGeom>
          <a:noFill/>
          <a:ln w="9525">
            <a:noFill/>
            <a:miter lim="800000"/>
            <a:headEnd/>
            <a:tailEnd/>
          </a:ln>
        </p:spPr>
        <p:txBody>
          <a:bodyPr anchor="ctr">
            <a:spAutoFit/>
          </a:bodyPr>
          <a:lstStyle/>
          <a:p>
            <a:r>
              <a:rPr lang="fr-FR" b="1">
                <a:latin typeface="Constantia" pitchFamily="18" charset="0"/>
              </a:rPr>
              <a:t>2.2.3- Difficultés de l’auto-évaluation</a:t>
            </a:r>
          </a:p>
        </p:txBody>
      </p:sp>
      <p:sp>
        <p:nvSpPr>
          <p:cNvPr id="22533" name="Rectangle 5"/>
          <p:cNvSpPr>
            <a:spLocks noChangeArrowheads="1"/>
          </p:cNvSpPr>
          <p:nvPr/>
        </p:nvSpPr>
        <p:spPr bwMode="auto">
          <a:xfrm>
            <a:off x="206375" y="1193800"/>
            <a:ext cx="8588375" cy="708025"/>
          </a:xfrm>
          <a:prstGeom prst="rect">
            <a:avLst/>
          </a:prstGeom>
          <a:noFill/>
          <a:ln w="9525">
            <a:noFill/>
            <a:miter lim="800000"/>
            <a:headEnd/>
            <a:tailEnd/>
          </a:ln>
        </p:spPr>
        <p:txBody>
          <a:bodyPr anchor="ctr">
            <a:spAutoFit/>
          </a:bodyPr>
          <a:lstStyle/>
          <a:p>
            <a:r>
              <a:rPr lang="fr-FR">
                <a:latin typeface="Constantia" pitchFamily="18" charset="0"/>
              </a:rPr>
              <a:t>La réalisation d’une auto-évaluation satisfaisante (surtout la 3ème étape) n’est  pas  chose aisée.</a:t>
            </a:r>
          </a:p>
        </p:txBody>
      </p:sp>
      <p:sp>
        <p:nvSpPr>
          <p:cNvPr id="22534" name="Rectangle 6"/>
          <p:cNvSpPr>
            <a:spLocks noChangeArrowheads="1"/>
          </p:cNvSpPr>
          <p:nvPr/>
        </p:nvSpPr>
        <p:spPr bwMode="auto">
          <a:xfrm>
            <a:off x="301625" y="1993900"/>
            <a:ext cx="5999163" cy="400050"/>
          </a:xfrm>
          <a:prstGeom prst="rect">
            <a:avLst/>
          </a:prstGeom>
          <a:noFill/>
          <a:ln w="9525">
            <a:noFill/>
            <a:miter lim="800000"/>
            <a:headEnd/>
            <a:tailEnd/>
          </a:ln>
        </p:spPr>
        <p:txBody>
          <a:bodyPr anchor="ctr">
            <a:spAutoFit/>
          </a:bodyPr>
          <a:lstStyle/>
          <a:p>
            <a:r>
              <a:rPr lang="fr-FR">
                <a:latin typeface="Constantia" pitchFamily="18" charset="0"/>
              </a:rPr>
              <a:t>Il y a plusieurs raisons à cela : </a:t>
            </a:r>
          </a:p>
        </p:txBody>
      </p:sp>
      <p:sp>
        <p:nvSpPr>
          <p:cNvPr id="22535" name="Rectangle 7"/>
          <p:cNvSpPr>
            <a:spLocks noChangeArrowheads="1"/>
          </p:cNvSpPr>
          <p:nvPr/>
        </p:nvSpPr>
        <p:spPr bwMode="auto">
          <a:xfrm>
            <a:off x="377825" y="3414713"/>
            <a:ext cx="8685213" cy="1016000"/>
          </a:xfrm>
          <a:prstGeom prst="rect">
            <a:avLst/>
          </a:prstGeom>
          <a:noFill/>
          <a:ln w="9525">
            <a:noFill/>
            <a:miter lim="800000"/>
            <a:headEnd/>
            <a:tailEnd/>
          </a:ln>
        </p:spPr>
        <p:txBody>
          <a:bodyPr anchor="ctr">
            <a:spAutoFit/>
          </a:bodyPr>
          <a:lstStyle/>
          <a:p>
            <a:r>
              <a:rPr lang="fr-FR">
                <a:latin typeface="Constantia" pitchFamily="18" charset="0"/>
              </a:rPr>
              <a:t> - l’absence de  </a:t>
            </a:r>
            <a:r>
              <a:rPr lang="fr-FR" b="1">
                <a:latin typeface="Constantia" pitchFamily="18" charset="0"/>
              </a:rPr>
              <a:t>conditions</a:t>
            </a:r>
            <a:r>
              <a:rPr lang="fr-FR">
                <a:latin typeface="Constantia" pitchFamily="18" charset="0"/>
              </a:rPr>
              <a:t> </a:t>
            </a:r>
            <a:r>
              <a:rPr lang="fr-FR" b="1">
                <a:latin typeface="Constantia" pitchFamily="18" charset="0"/>
              </a:rPr>
              <a:t>adéquates</a:t>
            </a:r>
            <a:r>
              <a:rPr lang="fr-FR">
                <a:latin typeface="Constantia" pitchFamily="18" charset="0"/>
              </a:rPr>
              <a:t>  (absence  de système d’information,  </a:t>
            </a:r>
          </a:p>
          <a:p>
            <a:r>
              <a:rPr lang="fr-FR">
                <a:latin typeface="Constantia" pitchFamily="18" charset="0"/>
              </a:rPr>
              <a:t>inexistence  de mécanismes participatifs,  présence  d’un nombre peu significatif   de personnels à temps plein) </a:t>
            </a:r>
          </a:p>
        </p:txBody>
      </p:sp>
      <p:sp>
        <p:nvSpPr>
          <p:cNvPr id="22536" name="Rectangle 8"/>
          <p:cNvSpPr>
            <a:spLocks noChangeArrowheads="1"/>
          </p:cNvSpPr>
          <p:nvPr/>
        </p:nvSpPr>
        <p:spPr bwMode="auto">
          <a:xfrm>
            <a:off x="411163" y="2425700"/>
            <a:ext cx="6105525" cy="400050"/>
          </a:xfrm>
          <a:prstGeom prst="rect">
            <a:avLst/>
          </a:prstGeom>
          <a:noFill/>
          <a:ln w="9525">
            <a:noFill/>
            <a:miter lim="800000"/>
            <a:headEnd/>
            <a:tailEnd/>
          </a:ln>
        </p:spPr>
        <p:txBody>
          <a:bodyPr anchor="ctr">
            <a:spAutoFit/>
          </a:bodyPr>
          <a:lstStyle/>
          <a:p>
            <a:r>
              <a:rPr lang="fr-FR">
                <a:latin typeface="Constantia" pitchFamily="18" charset="0"/>
              </a:rPr>
              <a:t>- le manque de </a:t>
            </a:r>
            <a:r>
              <a:rPr lang="fr-FR" b="1">
                <a:latin typeface="Constantia" pitchFamily="18" charset="0"/>
              </a:rPr>
              <a:t>culture d’évaluation</a:t>
            </a:r>
            <a:r>
              <a:rPr lang="fr-FR">
                <a:latin typeface="Constantia" pitchFamily="18" charset="0"/>
              </a:rPr>
              <a:t> </a:t>
            </a:r>
          </a:p>
        </p:txBody>
      </p:sp>
      <p:sp>
        <p:nvSpPr>
          <p:cNvPr id="22539" name="Rectangle 11"/>
          <p:cNvSpPr>
            <a:spLocks noChangeArrowheads="1"/>
          </p:cNvSpPr>
          <p:nvPr/>
        </p:nvSpPr>
        <p:spPr bwMode="auto">
          <a:xfrm>
            <a:off x="239713" y="4675188"/>
            <a:ext cx="8701087" cy="708025"/>
          </a:xfrm>
          <a:prstGeom prst="rect">
            <a:avLst/>
          </a:prstGeom>
          <a:noFill/>
          <a:ln w="9525">
            <a:noFill/>
            <a:miter lim="800000"/>
            <a:headEnd/>
            <a:tailEnd/>
          </a:ln>
        </p:spPr>
        <p:txBody>
          <a:bodyPr anchor="ctr">
            <a:spAutoFit/>
          </a:bodyPr>
          <a:lstStyle/>
          <a:p>
            <a:r>
              <a:rPr lang="fr-FR">
                <a:latin typeface="Constantia" pitchFamily="18" charset="0"/>
              </a:rPr>
              <a:t>Ces carences  pourraient réduire l’auto-évaluation à une simple </a:t>
            </a:r>
            <a:r>
              <a:rPr lang="fr-FR" b="1">
                <a:latin typeface="Constantia" pitchFamily="18" charset="0"/>
              </a:rPr>
              <a:t>description</a:t>
            </a:r>
            <a:r>
              <a:rPr lang="fr-FR">
                <a:latin typeface="Constantia" pitchFamily="18" charset="0"/>
              </a:rPr>
              <a:t> des  problèmes existants. </a:t>
            </a:r>
          </a:p>
        </p:txBody>
      </p:sp>
      <p:sp>
        <p:nvSpPr>
          <p:cNvPr id="22540" name="Rectangle 12"/>
          <p:cNvSpPr>
            <a:spLocks noChangeArrowheads="1"/>
          </p:cNvSpPr>
          <p:nvPr/>
        </p:nvSpPr>
        <p:spPr bwMode="auto">
          <a:xfrm>
            <a:off x="517525" y="2859088"/>
            <a:ext cx="4486275" cy="400050"/>
          </a:xfrm>
          <a:prstGeom prst="rect">
            <a:avLst/>
          </a:prstGeom>
          <a:noFill/>
          <a:ln w="9525">
            <a:noFill/>
            <a:miter lim="800000"/>
            <a:headEnd/>
            <a:tailEnd/>
          </a:ln>
        </p:spPr>
        <p:txBody>
          <a:bodyPr anchor="ctr">
            <a:spAutoFit/>
          </a:bodyPr>
          <a:lstStyle/>
          <a:p>
            <a:r>
              <a:rPr lang="fr-FR">
                <a:latin typeface="Constantia" pitchFamily="18" charset="0"/>
              </a:rPr>
              <a:t>- les </a:t>
            </a:r>
            <a:r>
              <a:rPr lang="fr-FR" b="1">
                <a:latin typeface="Constantia" pitchFamily="18" charset="0"/>
              </a:rPr>
              <a:t>enjeux (</a:t>
            </a:r>
            <a:r>
              <a:rPr lang="fr-FR">
                <a:latin typeface="Constantia" pitchFamily="18" charset="0"/>
              </a:rPr>
              <a:t>sanctions</a:t>
            </a:r>
            <a:r>
              <a:rPr lang="fr-FR" b="1">
                <a:latin typeface="Constantia" pitchFamily="18" charset="0"/>
              </a:rPr>
              <a:t>)</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checkerboard(across)">
                                      <p:cBhvr>
                                        <p:cTn id="7" dur="500"/>
                                        <p:tgtEl>
                                          <p:spTgt spid="225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2533"/>
                                        </p:tgtEl>
                                        <p:attrNameLst>
                                          <p:attrName>style.visibility</p:attrName>
                                        </p:attrNameLst>
                                      </p:cBhvr>
                                      <p:to>
                                        <p:strVal val="visible"/>
                                      </p:to>
                                    </p:set>
                                    <p:animEffect transition="in" filter="checkerboard(across)">
                                      <p:cBhvr>
                                        <p:cTn id="12" dur="500"/>
                                        <p:tgtEl>
                                          <p:spTgt spid="225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2534"/>
                                        </p:tgtEl>
                                        <p:attrNameLst>
                                          <p:attrName>style.visibility</p:attrName>
                                        </p:attrNameLst>
                                      </p:cBhvr>
                                      <p:to>
                                        <p:strVal val="visible"/>
                                      </p:to>
                                    </p:set>
                                    <p:animEffect transition="in" filter="checkerboard(across)">
                                      <p:cBhvr>
                                        <p:cTn id="17" dur="500"/>
                                        <p:tgtEl>
                                          <p:spTgt spid="22534"/>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2535"/>
                                        </p:tgtEl>
                                        <p:attrNameLst>
                                          <p:attrName>style.visibility</p:attrName>
                                        </p:attrNameLst>
                                      </p:cBhvr>
                                      <p:to>
                                        <p:strVal val="visible"/>
                                      </p:to>
                                    </p:set>
                                    <p:animEffect transition="in" filter="checkerboard(across)">
                                      <p:cBhvr>
                                        <p:cTn id="22" dur="500"/>
                                        <p:tgtEl>
                                          <p:spTgt spid="2253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2536"/>
                                        </p:tgtEl>
                                        <p:attrNameLst>
                                          <p:attrName>style.visibility</p:attrName>
                                        </p:attrNameLst>
                                      </p:cBhvr>
                                      <p:to>
                                        <p:strVal val="visible"/>
                                      </p:to>
                                    </p:set>
                                    <p:animEffect transition="in" filter="checkerboard(across)">
                                      <p:cBhvr>
                                        <p:cTn id="27" dur="500"/>
                                        <p:tgtEl>
                                          <p:spTgt spid="2253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2539"/>
                                        </p:tgtEl>
                                        <p:attrNameLst>
                                          <p:attrName>style.visibility</p:attrName>
                                        </p:attrNameLst>
                                      </p:cBhvr>
                                      <p:to>
                                        <p:strVal val="visible"/>
                                      </p:to>
                                    </p:set>
                                    <p:animEffect transition="in" filter="checkerboard(across)">
                                      <p:cBhvr>
                                        <p:cTn id="32" dur="500"/>
                                        <p:tgtEl>
                                          <p:spTgt spid="22539"/>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2540"/>
                                        </p:tgtEl>
                                        <p:attrNameLst>
                                          <p:attrName>style.visibility</p:attrName>
                                        </p:attrNameLst>
                                      </p:cBhvr>
                                      <p:to>
                                        <p:strVal val="visible"/>
                                      </p:to>
                                    </p:set>
                                    <p:animEffect transition="in" filter="checkerboard(across)">
                                      <p:cBhvr>
                                        <p:cTn id="37" dur="500"/>
                                        <p:tgtEl>
                                          <p:spTgt spid="225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2" grpId="0"/>
      <p:bldP spid="22533" grpId="0"/>
      <p:bldP spid="22534" grpId="0"/>
      <p:bldP spid="22535" grpId="0"/>
      <p:bldP spid="22536" grpId="0"/>
      <p:bldP spid="22539" grpId="0"/>
      <p:bldP spid="22540"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6ACA83C3-3EDB-479C-AF06-D1E003FDBFA0}" type="slidenum">
              <a:rPr lang="fr-FR"/>
              <a:pPr>
                <a:defRPr/>
              </a:pPr>
              <a:t>62</a:t>
            </a:fld>
            <a:endParaRPr lang="fr-FR"/>
          </a:p>
        </p:txBody>
      </p:sp>
      <p:sp>
        <p:nvSpPr>
          <p:cNvPr id="23556" name="Rectangle 4"/>
          <p:cNvSpPr>
            <a:spLocks noChangeArrowheads="1"/>
          </p:cNvSpPr>
          <p:nvPr/>
        </p:nvSpPr>
        <p:spPr bwMode="auto">
          <a:xfrm>
            <a:off x="395288" y="315913"/>
            <a:ext cx="3651250" cy="401637"/>
          </a:xfrm>
          <a:prstGeom prst="rect">
            <a:avLst/>
          </a:prstGeom>
          <a:noFill/>
          <a:ln w="9525">
            <a:noFill/>
            <a:miter lim="800000"/>
            <a:headEnd/>
            <a:tailEnd/>
          </a:ln>
        </p:spPr>
        <p:txBody>
          <a:bodyPr wrap="none" anchor="ctr">
            <a:spAutoFit/>
          </a:bodyPr>
          <a:lstStyle/>
          <a:p>
            <a:r>
              <a:rPr lang="fr-FR" b="1">
                <a:latin typeface="Constantia" pitchFamily="18" charset="0"/>
              </a:rPr>
              <a:t>3. Assurance qualité externe</a:t>
            </a:r>
          </a:p>
        </p:txBody>
      </p:sp>
      <p:sp>
        <p:nvSpPr>
          <p:cNvPr id="23557" name="Rectangle 5"/>
          <p:cNvSpPr>
            <a:spLocks noChangeArrowheads="1"/>
          </p:cNvSpPr>
          <p:nvPr/>
        </p:nvSpPr>
        <p:spPr bwMode="auto">
          <a:xfrm>
            <a:off x="250825" y="769938"/>
            <a:ext cx="8713788" cy="1323975"/>
          </a:xfrm>
          <a:prstGeom prst="rect">
            <a:avLst/>
          </a:prstGeom>
          <a:noFill/>
          <a:ln w="9525">
            <a:noFill/>
            <a:miter lim="800000"/>
            <a:headEnd/>
            <a:tailEnd/>
          </a:ln>
        </p:spPr>
        <p:txBody>
          <a:bodyPr anchor="ctr">
            <a:spAutoFit/>
          </a:bodyPr>
          <a:lstStyle/>
          <a:p>
            <a:r>
              <a:rPr lang="fr-FR">
                <a:latin typeface="Constantia" pitchFamily="18" charset="0"/>
              </a:rPr>
              <a:t>L’assurance qualité externe (AQE) se réfère aux </a:t>
            </a:r>
            <a:r>
              <a:rPr lang="fr-FR" u="sng">
                <a:latin typeface="Constantia" pitchFamily="18" charset="0"/>
              </a:rPr>
              <a:t>actions</a:t>
            </a:r>
            <a:r>
              <a:rPr lang="fr-FR">
                <a:latin typeface="Constantia" pitchFamily="18" charset="0"/>
              </a:rPr>
              <a:t> d’un organisme externe, généralement une </a:t>
            </a:r>
            <a:r>
              <a:rPr lang="fr-FR" b="1">
                <a:latin typeface="Constantia" pitchFamily="18" charset="0"/>
              </a:rPr>
              <a:t>agence</a:t>
            </a:r>
            <a:r>
              <a:rPr lang="fr-FR">
                <a:latin typeface="Constantia" pitchFamily="18" charset="0"/>
              </a:rPr>
              <a:t> d’assurance qualité, qui </a:t>
            </a:r>
            <a:r>
              <a:rPr lang="fr-FR" b="1">
                <a:latin typeface="Constantia" pitchFamily="18" charset="0"/>
              </a:rPr>
              <a:t>évalue</a:t>
            </a:r>
            <a:r>
              <a:rPr lang="fr-FR">
                <a:latin typeface="Constantia" pitchFamily="18" charset="0"/>
              </a:rPr>
              <a:t> le </a:t>
            </a:r>
            <a:r>
              <a:rPr lang="fr-FR" u="sng">
                <a:latin typeface="Constantia" pitchFamily="18" charset="0"/>
              </a:rPr>
              <a:t>fonctionnement</a:t>
            </a:r>
            <a:r>
              <a:rPr lang="fr-FR">
                <a:latin typeface="Constantia" pitchFamily="18" charset="0"/>
              </a:rPr>
              <a:t> ou les </a:t>
            </a:r>
            <a:r>
              <a:rPr lang="fr-FR" u="sng">
                <a:latin typeface="Constantia" pitchFamily="18" charset="0"/>
              </a:rPr>
              <a:t>programmes</a:t>
            </a:r>
            <a:r>
              <a:rPr lang="fr-FR">
                <a:latin typeface="Constantia" pitchFamily="18" charset="0"/>
              </a:rPr>
              <a:t> d’une institution, afin de déterminer si elle est en </a:t>
            </a:r>
            <a:r>
              <a:rPr lang="fr-FR" b="1">
                <a:latin typeface="Constantia" pitchFamily="18" charset="0"/>
              </a:rPr>
              <a:t>conformité </a:t>
            </a:r>
            <a:r>
              <a:rPr lang="fr-FR">
                <a:latin typeface="Constantia" pitchFamily="18" charset="0"/>
              </a:rPr>
              <a:t> avec les  </a:t>
            </a:r>
            <a:r>
              <a:rPr lang="fr-FR" u="sng">
                <a:latin typeface="Constantia" pitchFamily="18" charset="0"/>
              </a:rPr>
              <a:t>normes</a:t>
            </a:r>
            <a:r>
              <a:rPr lang="fr-FR">
                <a:latin typeface="Constantia" pitchFamily="18" charset="0"/>
              </a:rPr>
              <a:t> reconnues. </a:t>
            </a:r>
          </a:p>
        </p:txBody>
      </p:sp>
      <p:sp>
        <p:nvSpPr>
          <p:cNvPr id="23558" name="Rectangle 6"/>
          <p:cNvSpPr>
            <a:spLocks noChangeArrowheads="1"/>
          </p:cNvSpPr>
          <p:nvPr/>
        </p:nvSpPr>
        <p:spPr bwMode="auto">
          <a:xfrm>
            <a:off x="500063" y="2500313"/>
            <a:ext cx="6315075" cy="1323975"/>
          </a:xfrm>
          <a:prstGeom prst="rect">
            <a:avLst/>
          </a:prstGeom>
          <a:noFill/>
          <a:ln w="9525">
            <a:noFill/>
            <a:miter lim="800000"/>
            <a:headEnd/>
            <a:tailEnd/>
          </a:ln>
        </p:spPr>
        <p:txBody>
          <a:bodyPr wrap="none" anchor="ctr">
            <a:spAutoFit/>
          </a:bodyPr>
          <a:lstStyle/>
          <a:p>
            <a:r>
              <a:rPr lang="fr-FR">
                <a:latin typeface="Constantia" pitchFamily="18" charset="0"/>
              </a:rPr>
              <a:t>Les étapes  de  la  procédure  d’assurance  qualité  sont : </a:t>
            </a:r>
          </a:p>
          <a:p>
            <a:pPr>
              <a:buFont typeface="Wingdings" pitchFamily="2" charset="2"/>
              <a:buChar char="ü"/>
            </a:pPr>
            <a:r>
              <a:rPr lang="fr-FR">
                <a:latin typeface="Constantia" pitchFamily="18" charset="0"/>
              </a:rPr>
              <a:t> auto-évaluation ; </a:t>
            </a:r>
          </a:p>
          <a:p>
            <a:pPr>
              <a:buFont typeface="Wingdings" pitchFamily="2" charset="2"/>
              <a:buChar char="ü"/>
            </a:pPr>
            <a:r>
              <a:rPr lang="fr-FR">
                <a:latin typeface="Constantia" pitchFamily="18" charset="0"/>
              </a:rPr>
              <a:t> évaluation par des experts ; </a:t>
            </a:r>
          </a:p>
          <a:p>
            <a:pPr>
              <a:buFont typeface="Wingdings" pitchFamily="2" charset="2"/>
              <a:buChar char="ü"/>
            </a:pPr>
            <a:r>
              <a:rPr lang="fr-FR">
                <a:latin typeface="Constantia" pitchFamily="18" charset="0"/>
              </a:rPr>
              <a:t> prise de décision et rapport public.</a:t>
            </a:r>
          </a:p>
        </p:txBody>
      </p:sp>
      <p:sp>
        <p:nvSpPr>
          <p:cNvPr id="23559" name="Rectangle 7"/>
          <p:cNvSpPr>
            <a:spLocks noChangeArrowheads="1"/>
          </p:cNvSpPr>
          <p:nvPr/>
        </p:nvSpPr>
        <p:spPr bwMode="auto">
          <a:xfrm>
            <a:off x="642938" y="4071938"/>
            <a:ext cx="7772400" cy="401637"/>
          </a:xfrm>
          <a:prstGeom prst="rect">
            <a:avLst/>
          </a:prstGeom>
          <a:noFill/>
          <a:ln w="9525">
            <a:noFill/>
            <a:miter lim="800000"/>
            <a:headEnd/>
            <a:tailEnd/>
          </a:ln>
        </p:spPr>
        <p:txBody>
          <a:bodyPr wrap="none" anchor="ctr">
            <a:spAutoFit/>
          </a:bodyPr>
          <a:lstStyle/>
          <a:p>
            <a:r>
              <a:rPr lang="fr-FR" i="1">
                <a:latin typeface="Constantia" pitchFamily="18" charset="0"/>
              </a:rPr>
              <a:t>L’évaluation sera traitée en détail dans la session 4 de cette formation.</a:t>
            </a:r>
          </a:p>
        </p:txBody>
      </p:sp>
      <p:sp>
        <p:nvSpPr>
          <p:cNvPr id="23561" name="Rectangle 9"/>
          <p:cNvSpPr>
            <a:spLocks noChangeArrowheads="1"/>
          </p:cNvSpPr>
          <p:nvPr/>
        </p:nvSpPr>
        <p:spPr bwMode="auto">
          <a:xfrm>
            <a:off x="285750" y="4500563"/>
            <a:ext cx="5818188" cy="401637"/>
          </a:xfrm>
          <a:prstGeom prst="rect">
            <a:avLst/>
          </a:prstGeom>
          <a:noFill/>
          <a:ln w="9525">
            <a:noFill/>
            <a:miter lim="800000"/>
            <a:headEnd/>
            <a:tailEnd/>
          </a:ln>
        </p:spPr>
        <p:txBody>
          <a:bodyPr wrap="none" anchor="ctr">
            <a:spAutoFit/>
          </a:bodyPr>
          <a:lstStyle/>
          <a:p>
            <a:r>
              <a:rPr lang="fr-FR" b="1">
                <a:latin typeface="Constantia" pitchFamily="18" charset="0"/>
              </a:rPr>
              <a:t>3.1. Les fonctions de l’assurance qualité externe</a:t>
            </a:r>
          </a:p>
        </p:txBody>
      </p:sp>
      <p:sp>
        <p:nvSpPr>
          <p:cNvPr id="23562" name="Rectangle 10"/>
          <p:cNvSpPr>
            <a:spLocks noChangeArrowheads="1"/>
          </p:cNvSpPr>
          <p:nvPr/>
        </p:nvSpPr>
        <p:spPr bwMode="auto">
          <a:xfrm>
            <a:off x="500063" y="4929188"/>
            <a:ext cx="5632450" cy="401637"/>
          </a:xfrm>
          <a:prstGeom prst="rect">
            <a:avLst/>
          </a:prstGeom>
          <a:noFill/>
          <a:ln w="9525">
            <a:noFill/>
            <a:miter lim="800000"/>
            <a:headEnd/>
            <a:tailEnd/>
          </a:ln>
        </p:spPr>
        <p:txBody>
          <a:bodyPr wrap="none" anchor="ctr">
            <a:spAutoFit/>
          </a:bodyPr>
          <a:lstStyle/>
          <a:p>
            <a:r>
              <a:rPr lang="fr-FR">
                <a:latin typeface="Constantia" pitchFamily="18" charset="0"/>
              </a:rPr>
              <a:t>On recense 5 fonctions liées à l’assurance qualité :</a:t>
            </a:r>
          </a:p>
        </p:txBody>
      </p:sp>
      <p:sp>
        <p:nvSpPr>
          <p:cNvPr id="23563" name="Rectangle 11"/>
          <p:cNvSpPr>
            <a:spLocks noChangeArrowheads="1"/>
          </p:cNvSpPr>
          <p:nvPr/>
        </p:nvSpPr>
        <p:spPr bwMode="auto">
          <a:xfrm>
            <a:off x="357188" y="5429250"/>
            <a:ext cx="8597900" cy="1014413"/>
          </a:xfrm>
          <a:prstGeom prst="rect">
            <a:avLst/>
          </a:prstGeom>
          <a:noFill/>
          <a:ln w="9525">
            <a:noFill/>
            <a:miter lim="800000"/>
            <a:headEnd/>
            <a:tailEnd/>
          </a:ln>
        </p:spPr>
        <p:txBody>
          <a:bodyPr anchor="ctr">
            <a:spAutoFit/>
          </a:bodyPr>
          <a:lstStyle/>
          <a:p>
            <a:pPr>
              <a:tabLst>
                <a:tab pos="90488" algn="l"/>
              </a:tabLst>
            </a:pPr>
            <a:r>
              <a:rPr lang="fr-FR">
                <a:latin typeface="Constantia" pitchFamily="18" charset="0"/>
              </a:rPr>
              <a:t>- les évaluations pour </a:t>
            </a:r>
            <a:r>
              <a:rPr lang="fr-FR" u="sng">
                <a:latin typeface="Constantia" pitchFamily="18" charset="0"/>
              </a:rPr>
              <a:t>l’autorisation</a:t>
            </a:r>
            <a:r>
              <a:rPr lang="fr-FR">
                <a:latin typeface="Constantia" pitchFamily="18" charset="0"/>
              </a:rPr>
              <a:t> d’ouverture d’établissements, de filières de formation  (cette autorisation  conduit à l’acquisition du statut d’entité officiellement  reconnue) ;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Effect transition="in" filter="checkerboard(across)">
                                      <p:cBhvr>
                                        <p:cTn id="7" dur="500"/>
                                        <p:tgtEl>
                                          <p:spTgt spid="2355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3557"/>
                                        </p:tgtEl>
                                        <p:attrNameLst>
                                          <p:attrName>style.visibility</p:attrName>
                                        </p:attrNameLst>
                                      </p:cBhvr>
                                      <p:to>
                                        <p:strVal val="visible"/>
                                      </p:to>
                                    </p:set>
                                    <p:animEffect transition="in" filter="checkerboard(across)">
                                      <p:cBhvr>
                                        <p:cTn id="12" dur="500"/>
                                        <p:tgtEl>
                                          <p:spTgt spid="23557"/>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3558"/>
                                        </p:tgtEl>
                                        <p:attrNameLst>
                                          <p:attrName>style.visibility</p:attrName>
                                        </p:attrNameLst>
                                      </p:cBhvr>
                                      <p:to>
                                        <p:strVal val="visible"/>
                                      </p:to>
                                    </p:set>
                                    <p:animEffect transition="in" filter="checkerboard(across)">
                                      <p:cBhvr>
                                        <p:cTn id="17" dur="500"/>
                                        <p:tgtEl>
                                          <p:spTgt spid="2355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3559"/>
                                        </p:tgtEl>
                                        <p:attrNameLst>
                                          <p:attrName>style.visibility</p:attrName>
                                        </p:attrNameLst>
                                      </p:cBhvr>
                                      <p:to>
                                        <p:strVal val="visible"/>
                                      </p:to>
                                    </p:set>
                                    <p:animEffect transition="in" filter="checkerboard(across)">
                                      <p:cBhvr>
                                        <p:cTn id="22" dur="500"/>
                                        <p:tgtEl>
                                          <p:spTgt spid="2355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3561"/>
                                        </p:tgtEl>
                                        <p:attrNameLst>
                                          <p:attrName>style.visibility</p:attrName>
                                        </p:attrNameLst>
                                      </p:cBhvr>
                                      <p:to>
                                        <p:strVal val="visible"/>
                                      </p:to>
                                    </p:set>
                                    <p:animEffect transition="in" filter="checkerboard(across)">
                                      <p:cBhvr>
                                        <p:cTn id="27" dur="500"/>
                                        <p:tgtEl>
                                          <p:spTgt spid="2356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3562"/>
                                        </p:tgtEl>
                                        <p:attrNameLst>
                                          <p:attrName>style.visibility</p:attrName>
                                        </p:attrNameLst>
                                      </p:cBhvr>
                                      <p:to>
                                        <p:strVal val="visible"/>
                                      </p:to>
                                    </p:set>
                                    <p:animEffect transition="in" filter="checkerboard(across)">
                                      <p:cBhvr>
                                        <p:cTn id="32" dur="500"/>
                                        <p:tgtEl>
                                          <p:spTgt spid="23562"/>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3563"/>
                                        </p:tgtEl>
                                        <p:attrNameLst>
                                          <p:attrName>style.visibility</p:attrName>
                                        </p:attrNameLst>
                                      </p:cBhvr>
                                      <p:to>
                                        <p:strVal val="visible"/>
                                      </p:to>
                                    </p:set>
                                    <p:animEffect transition="in" filter="checkerboard(across)">
                                      <p:cBhvr>
                                        <p:cTn id="37" dur="500"/>
                                        <p:tgtEl>
                                          <p:spTgt spid="235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7" grpId="0"/>
      <p:bldP spid="23558" grpId="0"/>
      <p:bldP spid="23559" grpId="0"/>
      <p:bldP spid="23561" grpId="0"/>
      <p:bldP spid="23562" grpId="0"/>
      <p:bldP spid="23563"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FF342012-0C10-4615-916D-7789DDB4EF8D}" type="slidenum">
              <a:rPr lang="fr-FR"/>
              <a:pPr>
                <a:defRPr/>
              </a:pPr>
              <a:t>63</a:t>
            </a:fld>
            <a:endParaRPr lang="fr-FR"/>
          </a:p>
        </p:txBody>
      </p:sp>
      <p:sp>
        <p:nvSpPr>
          <p:cNvPr id="24580" name="Rectangle 4"/>
          <p:cNvSpPr>
            <a:spLocks noChangeArrowheads="1"/>
          </p:cNvSpPr>
          <p:nvPr/>
        </p:nvSpPr>
        <p:spPr bwMode="auto">
          <a:xfrm>
            <a:off x="142875" y="1000125"/>
            <a:ext cx="8715375" cy="708025"/>
          </a:xfrm>
          <a:prstGeom prst="rect">
            <a:avLst/>
          </a:prstGeom>
          <a:noFill/>
          <a:ln w="9525">
            <a:noFill/>
            <a:miter lim="800000"/>
            <a:headEnd/>
            <a:tailEnd/>
          </a:ln>
        </p:spPr>
        <p:txBody>
          <a:bodyPr anchor="ctr">
            <a:spAutoFit/>
          </a:bodyPr>
          <a:lstStyle/>
          <a:p>
            <a:pPr marL="0" lvl="4">
              <a:tabLst>
                <a:tab pos="90488" algn="l"/>
              </a:tabLst>
            </a:pPr>
            <a:r>
              <a:rPr lang="fr-FR">
                <a:latin typeface="Constantia" pitchFamily="18" charset="0"/>
              </a:rPr>
              <a:t>- le  contrôle du </a:t>
            </a:r>
            <a:r>
              <a:rPr lang="fr-FR" u="sng">
                <a:latin typeface="Constantia" pitchFamily="18" charset="0"/>
              </a:rPr>
              <a:t>fonctionnement</a:t>
            </a:r>
            <a:r>
              <a:rPr lang="fr-FR">
                <a:latin typeface="Constantia" pitchFamily="18" charset="0"/>
              </a:rPr>
              <a:t>  après l’autorisation  (relatif au  contrôle des  pratiques de base y compris le contrôle administratif et financier) ; </a:t>
            </a:r>
          </a:p>
        </p:txBody>
      </p:sp>
      <p:sp>
        <p:nvSpPr>
          <p:cNvPr id="24581" name="Rectangle 5"/>
          <p:cNvSpPr>
            <a:spLocks noChangeArrowheads="1"/>
          </p:cNvSpPr>
          <p:nvPr/>
        </p:nvSpPr>
        <p:spPr bwMode="auto">
          <a:xfrm>
            <a:off x="142875" y="2000250"/>
            <a:ext cx="6599238" cy="401638"/>
          </a:xfrm>
          <a:prstGeom prst="rect">
            <a:avLst/>
          </a:prstGeom>
          <a:noFill/>
          <a:ln w="9525">
            <a:noFill/>
            <a:miter lim="800000"/>
            <a:headEnd/>
            <a:tailEnd/>
          </a:ln>
        </p:spPr>
        <p:txBody>
          <a:bodyPr wrap="none" anchor="ctr">
            <a:spAutoFit/>
          </a:bodyPr>
          <a:lstStyle/>
          <a:p>
            <a:pPr>
              <a:tabLst>
                <a:tab pos="90488" algn="l"/>
              </a:tabLst>
            </a:pPr>
            <a:r>
              <a:rPr lang="fr-FR" u="sng">
                <a:latin typeface="Constantia" pitchFamily="18" charset="0"/>
              </a:rPr>
              <a:t>- l’accréditation</a:t>
            </a:r>
            <a:r>
              <a:rPr lang="fr-FR">
                <a:latin typeface="Constantia" pitchFamily="18" charset="0"/>
              </a:rPr>
              <a:t> (souvent des niveaux avancés de qualité) ; </a:t>
            </a:r>
          </a:p>
        </p:txBody>
      </p:sp>
      <p:sp>
        <p:nvSpPr>
          <p:cNvPr id="24582" name="Rectangle 6"/>
          <p:cNvSpPr>
            <a:spLocks noChangeArrowheads="1"/>
          </p:cNvSpPr>
          <p:nvPr/>
        </p:nvSpPr>
        <p:spPr bwMode="auto">
          <a:xfrm>
            <a:off x="142875" y="2571750"/>
            <a:ext cx="8661400" cy="708025"/>
          </a:xfrm>
          <a:prstGeom prst="rect">
            <a:avLst/>
          </a:prstGeom>
          <a:noFill/>
          <a:ln w="9525">
            <a:noFill/>
            <a:miter lim="800000"/>
            <a:headEnd/>
            <a:tailEnd/>
          </a:ln>
        </p:spPr>
        <p:txBody>
          <a:bodyPr anchor="ctr">
            <a:spAutoFit/>
          </a:bodyPr>
          <a:lstStyle/>
          <a:p>
            <a:pPr>
              <a:buFontTx/>
              <a:buChar char="-"/>
              <a:tabLst>
                <a:tab pos="90488" algn="l"/>
              </a:tabLst>
            </a:pPr>
            <a:r>
              <a:rPr lang="fr-FR">
                <a:latin typeface="Constantia" pitchFamily="18" charset="0"/>
              </a:rPr>
              <a:t>la </a:t>
            </a:r>
            <a:r>
              <a:rPr lang="fr-FR" u="sng">
                <a:latin typeface="Constantia" pitchFamily="18" charset="0"/>
              </a:rPr>
              <a:t>certification</a:t>
            </a:r>
            <a:r>
              <a:rPr lang="fr-FR">
                <a:latin typeface="Constantia" pitchFamily="18" charset="0"/>
              </a:rPr>
              <a:t> professionnelle des diplômés dans des secteurs disciplinaires choisis ; </a:t>
            </a:r>
          </a:p>
        </p:txBody>
      </p:sp>
      <p:sp>
        <p:nvSpPr>
          <p:cNvPr id="24583" name="Rectangle 7"/>
          <p:cNvSpPr>
            <a:spLocks noChangeArrowheads="1"/>
          </p:cNvSpPr>
          <p:nvPr/>
        </p:nvSpPr>
        <p:spPr bwMode="auto">
          <a:xfrm>
            <a:off x="142875" y="3429000"/>
            <a:ext cx="8801100" cy="708025"/>
          </a:xfrm>
          <a:prstGeom prst="rect">
            <a:avLst/>
          </a:prstGeom>
          <a:noFill/>
          <a:ln w="9525">
            <a:noFill/>
            <a:miter lim="800000"/>
            <a:headEnd/>
            <a:tailEnd/>
          </a:ln>
        </p:spPr>
        <p:txBody>
          <a:bodyPr anchor="ctr">
            <a:spAutoFit/>
          </a:bodyPr>
          <a:lstStyle/>
          <a:p>
            <a:pPr>
              <a:buFontTx/>
              <a:buChar char="-"/>
              <a:tabLst>
                <a:tab pos="90488" algn="l"/>
              </a:tabLst>
            </a:pPr>
            <a:r>
              <a:rPr lang="fr-FR" u="sng">
                <a:latin typeface="Constantia" pitchFamily="18" charset="0"/>
              </a:rPr>
              <a:t>l’information</a:t>
            </a:r>
            <a:r>
              <a:rPr lang="fr-FR">
                <a:latin typeface="Constantia" pitchFamily="18" charset="0"/>
              </a:rPr>
              <a:t> sur l’état de reconnaissance et d’accréditation des  filières de formation  et des établissements.</a:t>
            </a:r>
          </a:p>
        </p:txBody>
      </p:sp>
      <p:sp>
        <p:nvSpPr>
          <p:cNvPr id="24584" name="Rectangle 8"/>
          <p:cNvSpPr>
            <a:spLocks noChangeArrowheads="1"/>
          </p:cNvSpPr>
          <p:nvPr/>
        </p:nvSpPr>
        <p:spPr bwMode="auto">
          <a:xfrm>
            <a:off x="214313" y="4429125"/>
            <a:ext cx="8467725" cy="400050"/>
          </a:xfrm>
          <a:prstGeom prst="rect">
            <a:avLst/>
          </a:prstGeom>
          <a:noFill/>
          <a:ln w="9525">
            <a:noFill/>
            <a:miter lim="800000"/>
            <a:headEnd/>
            <a:tailEnd/>
          </a:ln>
        </p:spPr>
        <p:txBody>
          <a:bodyPr wrap="none" anchor="ctr">
            <a:spAutoFit/>
          </a:bodyPr>
          <a:lstStyle/>
          <a:p>
            <a:r>
              <a:rPr lang="fr-FR">
                <a:latin typeface="Constantia" pitchFamily="18" charset="0"/>
              </a:rPr>
              <a:t>Ces fonctions ne sont pas obligatoirement présentes dans tous les systèmes.</a:t>
            </a:r>
          </a:p>
        </p:txBody>
      </p:sp>
      <p:sp>
        <p:nvSpPr>
          <p:cNvPr id="24585" name="Rectangle 9"/>
          <p:cNvSpPr>
            <a:spLocks noChangeArrowheads="1"/>
          </p:cNvSpPr>
          <p:nvPr/>
        </p:nvSpPr>
        <p:spPr bwMode="auto">
          <a:xfrm>
            <a:off x="357188" y="5072063"/>
            <a:ext cx="4214812" cy="400050"/>
          </a:xfrm>
          <a:prstGeom prst="rect">
            <a:avLst/>
          </a:prstGeom>
          <a:noFill/>
          <a:ln w="9525">
            <a:noFill/>
            <a:miter lim="800000"/>
            <a:headEnd/>
            <a:tailEnd/>
          </a:ln>
        </p:spPr>
        <p:txBody>
          <a:bodyPr wrap="none" anchor="ctr">
            <a:spAutoFit/>
          </a:bodyPr>
          <a:lstStyle/>
          <a:p>
            <a:r>
              <a:rPr lang="fr-FR" b="1">
                <a:latin typeface="Constantia" pitchFamily="18" charset="0"/>
              </a:rPr>
              <a:t>3.2 Structure d’assurance qualité</a:t>
            </a:r>
          </a:p>
        </p:txBody>
      </p:sp>
      <p:sp>
        <p:nvSpPr>
          <p:cNvPr id="24586" name="Rectangle 10"/>
          <p:cNvSpPr>
            <a:spLocks noChangeArrowheads="1"/>
          </p:cNvSpPr>
          <p:nvPr/>
        </p:nvSpPr>
        <p:spPr bwMode="auto">
          <a:xfrm>
            <a:off x="85725" y="5572125"/>
            <a:ext cx="9058275" cy="708025"/>
          </a:xfrm>
          <a:prstGeom prst="rect">
            <a:avLst/>
          </a:prstGeom>
          <a:noFill/>
          <a:ln w="9525">
            <a:noFill/>
            <a:miter lim="800000"/>
            <a:headEnd/>
            <a:tailEnd/>
          </a:ln>
        </p:spPr>
        <p:txBody>
          <a:bodyPr wrap="none" anchor="ctr">
            <a:spAutoFit/>
          </a:bodyPr>
          <a:lstStyle/>
          <a:p>
            <a:r>
              <a:rPr lang="fr-FR">
                <a:latin typeface="Constantia" pitchFamily="18" charset="0"/>
              </a:rPr>
              <a:t>Les  fonctions de l’AQE peuvent être assumées soit par des autorités</a:t>
            </a:r>
          </a:p>
          <a:p>
            <a:r>
              <a:rPr lang="fr-FR">
                <a:latin typeface="Constantia" pitchFamily="18" charset="0"/>
              </a:rPr>
              <a:t> </a:t>
            </a:r>
            <a:r>
              <a:rPr lang="fr-FR" b="1">
                <a:latin typeface="Constantia" pitchFamily="18" charset="0"/>
              </a:rPr>
              <a:t>gouvernementales</a:t>
            </a:r>
            <a:r>
              <a:rPr lang="fr-FR">
                <a:latin typeface="Constantia" pitchFamily="18" charset="0"/>
              </a:rPr>
              <a:t> ou </a:t>
            </a:r>
            <a:r>
              <a:rPr lang="fr-FR" b="1">
                <a:latin typeface="Constantia" pitchFamily="18" charset="0"/>
              </a:rPr>
              <a:t>non gouvernementales</a:t>
            </a:r>
            <a:r>
              <a:rPr lang="fr-FR">
                <a:latin typeface="Constantia" pitchFamily="18" charset="0"/>
              </a:rPr>
              <a:t> et souvent les deux à la fois.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4580"/>
                                        </p:tgtEl>
                                        <p:attrNameLst>
                                          <p:attrName>style.visibility</p:attrName>
                                        </p:attrNameLst>
                                      </p:cBhvr>
                                      <p:to>
                                        <p:strVal val="visible"/>
                                      </p:to>
                                    </p:set>
                                    <p:animEffect transition="in" filter="checkerboard(across)">
                                      <p:cBhvr>
                                        <p:cTn id="7" dur="500"/>
                                        <p:tgtEl>
                                          <p:spTgt spid="2458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4581"/>
                                        </p:tgtEl>
                                        <p:attrNameLst>
                                          <p:attrName>style.visibility</p:attrName>
                                        </p:attrNameLst>
                                      </p:cBhvr>
                                      <p:to>
                                        <p:strVal val="visible"/>
                                      </p:to>
                                    </p:set>
                                    <p:animEffect transition="in" filter="checkerboard(across)">
                                      <p:cBhvr>
                                        <p:cTn id="12" dur="500"/>
                                        <p:tgtEl>
                                          <p:spTgt spid="2458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4582"/>
                                        </p:tgtEl>
                                        <p:attrNameLst>
                                          <p:attrName>style.visibility</p:attrName>
                                        </p:attrNameLst>
                                      </p:cBhvr>
                                      <p:to>
                                        <p:strVal val="visible"/>
                                      </p:to>
                                    </p:set>
                                    <p:animEffect transition="in" filter="checkerboard(across)">
                                      <p:cBhvr>
                                        <p:cTn id="17" dur="500"/>
                                        <p:tgtEl>
                                          <p:spTgt spid="2458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24583"/>
                                        </p:tgtEl>
                                        <p:attrNameLst>
                                          <p:attrName>style.visibility</p:attrName>
                                        </p:attrNameLst>
                                      </p:cBhvr>
                                      <p:to>
                                        <p:strVal val="visible"/>
                                      </p:to>
                                    </p:set>
                                    <p:animEffect transition="in" filter="checkerboard(across)">
                                      <p:cBhvr>
                                        <p:cTn id="22" dur="500"/>
                                        <p:tgtEl>
                                          <p:spTgt spid="2458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24584"/>
                                        </p:tgtEl>
                                        <p:attrNameLst>
                                          <p:attrName>style.visibility</p:attrName>
                                        </p:attrNameLst>
                                      </p:cBhvr>
                                      <p:to>
                                        <p:strVal val="visible"/>
                                      </p:to>
                                    </p:set>
                                    <p:animEffect transition="in" filter="checkerboard(across)">
                                      <p:cBhvr>
                                        <p:cTn id="27" dur="500"/>
                                        <p:tgtEl>
                                          <p:spTgt spid="2458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24585"/>
                                        </p:tgtEl>
                                        <p:attrNameLst>
                                          <p:attrName>style.visibility</p:attrName>
                                        </p:attrNameLst>
                                      </p:cBhvr>
                                      <p:to>
                                        <p:strVal val="visible"/>
                                      </p:to>
                                    </p:set>
                                    <p:animEffect transition="in" filter="checkerboard(across)">
                                      <p:cBhvr>
                                        <p:cTn id="32" dur="500"/>
                                        <p:tgtEl>
                                          <p:spTgt spid="2458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24586"/>
                                        </p:tgtEl>
                                        <p:attrNameLst>
                                          <p:attrName>style.visibility</p:attrName>
                                        </p:attrNameLst>
                                      </p:cBhvr>
                                      <p:to>
                                        <p:strVal val="visible"/>
                                      </p:to>
                                    </p:set>
                                    <p:animEffect transition="in" filter="checkerboard(across)">
                                      <p:cBhvr>
                                        <p:cTn id="37" dur="500"/>
                                        <p:tgtEl>
                                          <p:spTgt spid="245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p:bldP spid="24581" grpId="0"/>
      <p:bldP spid="24582" grpId="0"/>
      <p:bldP spid="24583" grpId="0"/>
      <p:bldP spid="24584" grpId="0"/>
      <p:bldP spid="24585" grpId="0"/>
      <p:bldP spid="24586"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EF540E43-CF41-40B7-BB5E-5C91F49A6CD2}" type="slidenum">
              <a:rPr lang="fr-FR"/>
              <a:pPr>
                <a:defRPr/>
              </a:pPr>
              <a:t>64</a:t>
            </a:fld>
            <a:endParaRPr lang="fr-FR"/>
          </a:p>
        </p:txBody>
      </p:sp>
      <p:sp>
        <p:nvSpPr>
          <p:cNvPr id="2" name="Rectangle 11"/>
          <p:cNvSpPr>
            <a:spLocks noChangeArrowheads="1"/>
          </p:cNvSpPr>
          <p:nvPr/>
        </p:nvSpPr>
        <p:spPr bwMode="auto">
          <a:xfrm>
            <a:off x="55563" y="476250"/>
            <a:ext cx="7689850" cy="400050"/>
          </a:xfrm>
          <a:prstGeom prst="rect">
            <a:avLst/>
          </a:prstGeom>
          <a:noFill/>
          <a:ln w="9525">
            <a:noFill/>
            <a:miter lim="800000"/>
            <a:headEnd/>
            <a:tailEnd/>
          </a:ln>
        </p:spPr>
        <p:txBody>
          <a:bodyPr anchor="ctr">
            <a:spAutoFit/>
          </a:bodyPr>
          <a:lstStyle/>
          <a:p>
            <a:r>
              <a:rPr lang="fr-FR">
                <a:latin typeface="Constantia" pitchFamily="18" charset="0"/>
              </a:rPr>
              <a:t>Il existe quatre principaux types de statut légal pour une structure :  </a:t>
            </a:r>
          </a:p>
        </p:txBody>
      </p:sp>
      <p:sp>
        <p:nvSpPr>
          <p:cNvPr id="3" name="Rectangle 12"/>
          <p:cNvSpPr>
            <a:spLocks noChangeArrowheads="1"/>
          </p:cNvSpPr>
          <p:nvPr/>
        </p:nvSpPr>
        <p:spPr bwMode="auto">
          <a:xfrm>
            <a:off x="214313" y="1196975"/>
            <a:ext cx="8602662" cy="1631950"/>
          </a:xfrm>
          <a:prstGeom prst="rect">
            <a:avLst/>
          </a:prstGeom>
          <a:noFill/>
          <a:ln w="9525">
            <a:noFill/>
            <a:miter lim="800000"/>
            <a:headEnd/>
            <a:tailEnd/>
          </a:ln>
        </p:spPr>
        <p:txBody>
          <a:bodyPr anchor="ctr">
            <a:spAutoFit/>
          </a:bodyPr>
          <a:lstStyle/>
          <a:p>
            <a:pPr marL="355600" indent="-355600">
              <a:buFont typeface="Wingdings" pitchFamily="2" charset="2"/>
              <a:buChar char="ü"/>
              <a:defRPr/>
            </a:pPr>
            <a:r>
              <a:rPr lang="fr-FR" dirty="0">
                <a:latin typeface="Constantia" pitchFamily="18" charset="0"/>
              </a:rPr>
              <a:t>Organisme  </a:t>
            </a:r>
            <a:r>
              <a:rPr lang="fr-FR" u="sng" dirty="0">
                <a:latin typeface="Constantia" pitchFamily="18" charset="0"/>
              </a:rPr>
              <a:t>d’État</a:t>
            </a:r>
            <a:r>
              <a:rPr lang="fr-FR" dirty="0">
                <a:latin typeface="Constantia" pitchFamily="18" charset="0"/>
              </a:rPr>
              <a:t>  (ou  unité  intégrée  dans  une  administration  d’État, comme  le ministère de l’enseignement supérieur, par exemple ; </a:t>
            </a:r>
          </a:p>
          <a:p>
            <a:pPr indent="355600">
              <a:buFont typeface="Wingdings" pitchFamily="2" charset="2"/>
              <a:buChar char="ü"/>
              <a:defRPr/>
            </a:pPr>
            <a:r>
              <a:rPr lang="fr-FR" dirty="0">
                <a:latin typeface="Constantia" pitchFamily="18" charset="0"/>
              </a:rPr>
              <a:t>Organisme </a:t>
            </a:r>
            <a:r>
              <a:rPr lang="fr-FR" u="sng" dirty="0">
                <a:latin typeface="Constantia" pitchFamily="18" charset="0"/>
              </a:rPr>
              <a:t>paraétatique</a:t>
            </a:r>
            <a:r>
              <a:rPr lang="fr-FR" dirty="0">
                <a:latin typeface="Constantia" pitchFamily="18" charset="0"/>
              </a:rPr>
              <a:t> ou organisme public indépendant ; </a:t>
            </a:r>
          </a:p>
          <a:p>
            <a:pPr indent="355600">
              <a:buFont typeface="Wingdings" pitchFamily="2" charset="2"/>
              <a:buChar char="ü"/>
              <a:defRPr/>
            </a:pPr>
            <a:r>
              <a:rPr lang="fr-FR" dirty="0">
                <a:latin typeface="Constantia" pitchFamily="18" charset="0"/>
              </a:rPr>
              <a:t>Organisme appartenant à des établissements d’enseignement supérieur ; </a:t>
            </a:r>
          </a:p>
          <a:p>
            <a:pPr indent="355600">
              <a:buFont typeface="Wingdings" pitchFamily="2" charset="2"/>
              <a:buChar char="ü"/>
              <a:defRPr/>
            </a:pPr>
            <a:r>
              <a:rPr lang="fr-FR" dirty="0">
                <a:latin typeface="Constantia" pitchFamily="18" charset="0"/>
              </a:rPr>
              <a:t>Organisme appartenant à des groupes </a:t>
            </a:r>
            <a:r>
              <a:rPr lang="fr-FR" u="sng" dirty="0">
                <a:latin typeface="Constantia" pitchFamily="18" charset="0"/>
              </a:rPr>
              <a:t>privés</a:t>
            </a:r>
            <a:r>
              <a:rPr lang="fr-FR" dirty="0">
                <a:latin typeface="Constantia" pitchFamily="18" charset="0"/>
              </a:rPr>
              <a:t>.</a:t>
            </a:r>
          </a:p>
        </p:txBody>
      </p:sp>
      <p:sp>
        <p:nvSpPr>
          <p:cNvPr id="4" name="Rectangle 4"/>
          <p:cNvSpPr>
            <a:spLocks noChangeArrowheads="1"/>
          </p:cNvSpPr>
          <p:nvPr/>
        </p:nvSpPr>
        <p:spPr bwMode="auto">
          <a:xfrm>
            <a:off x="539750" y="3151188"/>
            <a:ext cx="3651250" cy="400050"/>
          </a:xfrm>
          <a:prstGeom prst="rect">
            <a:avLst/>
          </a:prstGeom>
          <a:noFill/>
          <a:ln w="9525">
            <a:noFill/>
            <a:miter lim="800000"/>
            <a:headEnd/>
            <a:tailEnd/>
          </a:ln>
        </p:spPr>
        <p:txBody>
          <a:bodyPr wrap="none" anchor="ctr">
            <a:spAutoFit/>
          </a:bodyPr>
          <a:lstStyle/>
          <a:p>
            <a:r>
              <a:rPr lang="fr-FR" b="1">
                <a:latin typeface="Constantia" pitchFamily="18" charset="0"/>
              </a:rPr>
              <a:t>l’autonomie</a:t>
            </a:r>
            <a:r>
              <a:rPr lang="fr-FR">
                <a:latin typeface="Constantia" pitchFamily="18" charset="0"/>
              </a:rPr>
              <a:t>  de  la  structure ?</a:t>
            </a:r>
          </a:p>
        </p:txBody>
      </p:sp>
      <p:sp>
        <p:nvSpPr>
          <p:cNvPr id="5" name="Rectangle 5"/>
          <p:cNvSpPr>
            <a:spLocks noChangeArrowheads="1"/>
          </p:cNvSpPr>
          <p:nvPr/>
        </p:nvSpPr>
        <p:spPr bwMode="auto">
          <a:xfrm>
            <a:off x="395288" y="3716338"/>
            <a:ext cx="8421687" cy="1016000"/>
          </a:xfrm>
          <a:prstGeom prst="rect">
            <a:avLst/>
          </a:prstGeom>
          <a:noFill/>
          <a:ln w="9525">
            <a:noFill/>
            <a:miter lim="800000"/>
            <a:headEnd/>
            <a:tailEnd/>
          </a:ln>
        </p:spPr>
        <p:txBody>
          <a:bodyPr anchor="ctr">
            <a:spAutoFit/>
          </a:bodyPr>
          <a:lstStyle/>
          <a:p>
            <a:r>
              <a:rPr lang="fr-FR">
                <a:latin typeface="Constantia" pitchFamily="18" charset="0"/>
              </a:rPr>
              <a:t>La  plupart  des  structures  d’agences  d’assurances  qualité, même celles  qui  ont  été  créées  par  </a:t>
            </a:r>
            <a:r>
              <a:rPr lang="fr-FR" u="sng">
                <a:latin typeface="Constantia" pitchFamily="18" charset="0"/>
              </a:rPr>
              <a:t>l’État</a:t>
            </a:r>
            <a:r>
              <a:rPr lang="fr-FR">
                <a:latin typeface="Constantia" pitchFamily="18" charset="0"/>
              </a:rPr>
              <a:t>,  revendiquent un  certain  degré d</a:t>
            </a:r>
            <a:r>
              <a:rPr lang="fr-FR" u="sng">
                <a:latin typeface="Constantia" pitchFamily="18" charset="0"/>
              </a:rPr>
              <a:t>’autonomie</a:t>
            </a:r>
            <a:r>
              <a:rPr lang="fr-FR">
                <a:latin typeface="Constantia" pitchFamily="18" charset="0"/>
              </a:rPr>
              <a:t>. </a:t>
            </a:r>
          </a:p>
        </p:txBody>
      </p:sp>
      <p:sp>
        <p:nvSpPr>
          <p:cNvPr id="6" name="Rectangle 6"/>
          <p:cNvSpPr>
            <a:spLocks noChangeArrowheads="1"/>
          </p:cNvSpPr>
          <p:nvPr/>
        </p:nvSpPr>
        <p:spPr bwMode="auto">
          <a:xfrm>
            <a:off x="504825" y="4868863"/>
            <a:ext cx="7027863" cy="646112"/>
          </a:xfrm>
          <a:prstGeom prst="rect">
            <a:avLst/>
          </a:prstGeom>
          <a:noFill/>
          <a:ln w="9525">
            <a:noFill/>
            <a:miter lim="800000"/>
            <a:headEnd/>
            <a:tailEnd/>
          </a:ln>
        </p:spPr>
        <p:txBody>
          <a:bodyPr wrap="none" anchor="ctr">
            <a:spAutoFit/>
          </a:bodyPr>
          <a:lstStyle/>
          <a:p>
            <a:r>
              <a:rPr lang="fr-FR">
                <a:latin typeface="Constantia" pitchFamily="18" charset="0"/>
              </a:rPr>
              <a:t>Les  structures  </a:t>
            </a:r>
            <a:r>
              <a:rPr lang="fr-FR" b="1">
                <a:latin typeface="Constantia" pitchFamily="18" charset="0"/>
              </a:rPr>
              <a:t>non  étatiques</a:t>
            </a:r>
            <a:r>
              <a:rPr lang="fr-FR">
                <a:latin typeface="Constantia" pitchFamily="18" charset="0"/>
              </a:rPr>
              <a:t>  sont censées  avoir  une   plus grande</a:t>
            </a:r>
          </a:p>
          <a:p>
            <a:r>
              <a:rPr lang="fr-FR">
                <a:latin typeface="Constantia" pitchFamily="18" charset="0"/>
              </a:rPr>
              <a:t> </a:t>
            </a:r>
            <a:r>
              <a:rPr lang="fr-FR" b="1">
                <a:latin typeface="Constantia" pitchFamily="18" charset="0"/>
              </a:rPr>
              <a:t>indépendance</a:t>
            </a:r>
            <a:r>
              <a:rPr lang="fr-FR">
                <a:latin typeface="Constantia" pitchFamily="18" charset="0"/>
              </a:rPr>
              <a:t> pour la prise de décision. </a:t>
            </a:r>
          </a:p>
        </p:txBody>
      </p:sp>
      <p:sp>
        <p:nvSpPr>
          <p:cNvPr id="7" name="Rectangle 7"/>
          <p:cNvSpPr>
            <a:spLocks noChangeArrowheads="1"/>
          </p:cNvSpPr>
          <p:nvPr/>
        </p:nvSpPr>
        <p:spPr bwMode="auto">
          <a:xfrm>
            <a:off x="301625" y="5661025"/>
            <a:ext cx="8628063" cy="708025"/>
          </a:xfrm>
          <a:prstGeom prst="rect">
            <a:avLst/>
          </a:prstGeom>
          <a:noFill/>
          <a:ln w="9525">
            <a:noFill/>
            <a:miter lim="800000"/>
            <a:headEnd/>
            <a:tailEnd/>
          </a:ln>
        </p:spPr>
        <p:txBody>
          <a:bodyPr anchor="ctr">
            <a:spAutoFit/>
          </a:bodyPr>
          <a:lstStyle/>
          <a:p>
            <a:r>
              <a:rPr lang="fr-FR">
                <a:latin typeface="Constantia" pitchFamily="18" charset="0"/>
              </a:rPr>
              <a:t>On peut considérer  le statut d’organisme </a:t>
            </a:r>
            <a:r>
              <a:rPr lang="fr-FR" b="1">
                <a:latin typeface="Constantia" pitchFamily="18" charset="0"/>
              </a:rPr>
              <a:t>d’État</a:t>
            </a:r>
            <a:r>
              <a:rPr lang="fr-FR">
                <a:latin typeface="Constantia" pitchFamily="18" charset="0"/>
              </a:rPr>
              <a:t> comme </a:t>
            </a:r>
            <a:r>
              <a:rPr lang="fr-FR" b="1">
                <a:latin typeface="Constantia" pitchFamily="18" charset="0"/>
              </a:rPr>
              <a:t>bureaucratique</a:t>
            </a:r>
            <a:r>
              <a:rPr lang="fr-FR">
                <a:latin typeface="Constantia" pitchFamily="18" charset="0"/>
              </a:rPr>
              <a:t> et que l’évaluation de  la qualité  vise  principalement  le  </a:t>
            </a:r>
            <a:r>
              <a:rPr lang="fr-FR" b="1">
                <a:latin typeface="Constantia" pitchFamily="18" charset="0"/>
              </a:rPr>
              <a:t>contrôle</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heckerboard(across)">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checkerboard(across)">
                                      <p:cBhvr>
                                        <p:cTn id="17" dur="500"/>
                                        <p:tgtEl>
                                          <p:spTgt spid="4"/>
                                        </p:tgtEl>
                                      </p:cBhvr>
                                    </p:animEffect>
                                  </p:childTnLst>
                                </p:cTn>
                              </p:par>
                              <p:par>
                                <p:cTn id="18" presetID="5" presetClass="entr" presetSubtype="10" fill="hold" grpId="0"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checkerboard(across)">
                                      <p:cBhvr>
                                        <p:cTn id="20" dur="500"/>
                                        <p:tgtEl>
                                          <p:spTgt spid="5"/>
                                        </p:tgtEl>
                                      </p:cBhvr>
                                    </p:animEffect>
                                  </p:childTnLst>
                                </p:cTn>
                              </p:par>
                              <p:par>
                                <p:cTn id="21" presetID="5" presetClass="entr" presetSubtype="1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checkerboard(across)">
                                      <p:cBhvr>
                                        <p:cTn id="23" dur="500"/>
                                        <p:tgtEl>
                                          <p:spTgt spid="6"/>
                                        </p:tgtEl>
                                      </p:cBhvr>
                                    </p:animEffect>
                                  </p:childTnLst>
                                </p:cTn>
                              </p:par>
                              <p:par>
                                <p:cTn id="24" presetID="5" presetClass="entr" presetSubtype="10" fill="hold" grpId="0" nodeType="with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checkerboard(across)">
                                      <p:cBhvr>
                                        <p:cTn id="26"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5" grpId="0"/>
      <p:bldP spid="6" grpId="0"/>
      <p:bldP spid="7"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823D2510-69AF-4888-BCAF-357D08214146}" type="slidenum">
              <a:rPr lang="fr-FR"/>
              <a:pPr>
                <a:defRPr/>
              </a:pPr>
              <a:t>65</a:t>
            </a:fld>
            <a:endParaRPr lang="fr-FR"/>
          </a:p>
        </p:txBody>
      </p:sp>
      <p:sp>
        <p:nvSpPr>
          <p:cNvPr id="25608" name="Rectangle 8"/>
          <p:cNvSpPr>
            <a:spLocks noChangeArrowheads="1"/>
          </p:cNvSpPr>
          <p:nvPr/>
        </p:nvSpPr>
        <p:spPr bwMode="auto">
          <a:xfrm>
            <a:off x="214313" y="571500"/>
            <a:ext cx="8634412" cy="1323975"/>
          </a:xfrm>
          <a:prstGeom prst="rect">
            <a:avLst/>
          </a:prstGeom>
          <a:noFill/>
          <a:ln w="9525">
            <a:noFill/>
            <a:miter lim="800000"/>
            <a:headEnd/>
            <a:tailEnd/>
          </a:ln>
        </p:spPr>
        <p:txBody>
          <a:bodyPr anchor="ctr">
            <a:spAutoFit/>
          </a:bodyPr>
          <a:lstStyle/>
          <a:p>
            <a:r>
              <a:rPr lang="fr-FR">
                <a:latin typeface="Constantia" pitchFamily="18" charset="0"/>
              </a:rPr>
              <a:t>À  l’opposé,  les  organismes  d’assurance qualité  qui appartiennent à  des </a:t>
            </a:r>
          </a:p>
          <a:p>
            <a:r>
              <a:rPr lang="fr-FR">
                <a:latin typeface="Constantia" pitchFamily="18" charset="0"/>
              </a:rPr>
              <a:t> </a:t>
            </a:r>
            <a:r>
              <a:rPr lang="fr-FR" b="1">
                <a:latin typeface="Constantia" pitchFamily="18" charset="0"/>
              </a:rPr>
              <a:t>établissements</a:t>
            </a:r>
            <a:r>
              <a:rPr lang="fr-FR">
                <a:latin typeface="Constantia" pitchFamily="18" charset="0"/>
              </a:rPr>
              <a:t>  sont  considérés comme  des  </a:t>
            </a:r>
            <a:r>
              <a:rPr lang="fr-FR" b="1">
                <a:latin typeface="Constantia" pitchFamily="18" charset="0"/>
              </a:rPr>
              <a:t>structures internes</a:t>
            </a:r>
            <a:r>
              <a:rPr lang="fr-FR">
                <a:latin typeface="Constantia" pitchFamily="18" charset="0"/>
              </a:rPr>
              <a:t>  au  système dont  l’activité vise </a:t>
            </a:r>
            <a:r>
              <a:rPr lang="fr-FR" b="1">
                <a:latin typeface="Constantia" pitchFamily="18" charset="0"/>
              </a:rPr>
              <a:t>l’amélioration  de la qualité</a:t>
            </a:r>
            <a:r>
              <a:rPr lang="fr-FR">
                <a:latin typeface="Constantia" pitchFamily="18" charset="0"/>
              </a:rPr>
              <a:t> plutôt que le contrôle. </a:t>
            </a:r>
          </a:p>
        </p:txBody>
      </p:sp>
      <p:sp>
        <p:nvSpPr>
          <p:cNvPr id="25609" name="Rectangle 9"/>
          <p:cNvSpPr>
            <a:spLocks noChangeArrowheads="1"/>
          </p:cNvSpPr>
          <p:nvPr/>
        </p:nvSpPr>
        <p:spPr bwMode="auto">
          <a:xfrm>
            <a:off x="142875" y="1928813"/>
            <a:ext cx="7464425" cy="400050"/>
          </a:xfrm>
          <a:prstGeom prst="rect">
            <a:avLst/>
          </a:prstGeom>
          <a:noFill/>
          <a:ln w="9525">
            <a:noFill/>
            <a:miter lim="800000"/>
            <a:headEnd/>
            <a:tailEnd/>
          </a:ln>
        </p:spPr>
        <p:txBody>
          <a:bodyPr wrap="none" anchor="ctr">
            <a:spAutoFit/>
          </a:bodyPr>
          <a:lstStyle/>
          <a:p>
            <a:r>
              <a:rPr lang="fr-FR">
                <a:latin typeface="Constantia" pitchFamily="18" charset="0"/>
              </a:rPr>
              <a:t>Il  convient  de  préciser  les  raisons  du  choix  de  chaque  option </a:t>
            </a:r>
          </a:p>
        </p:txBody>
      </p:sp>
      <p:sp>
        <p:nvSpPr>
          <p:cNvPr id="25610" name="Rectangle 10"/>
          <p:cNvSpPr>
            <a:spLocks noChangeArrowheads="1"/>
          </p:cNvSpPr>
          <p:nvPr/>
        </p:nvSpPr>
        <p:spPr bwMode="auto">
          <a:xfrm>
            <a:off x="161925" y="2420938"/>
            <a:ext cx="8801100" cy="1631950"/>
          </a:xfrm>
          <a:prstGeom prst="rect">
            <a:avLst/>
          </a:prstGeom>
          <a:noFill/>
          <a:ln w="9525">
            <a:noFill/>
            <a:miter lim="800000"/>
            <a:headEnd/>
            <a:tailEnd/>
          </a:ln>
        </p:spPr>
        <p:txBody>
          <a:bodyPr anchor="ctr">
            <a:spAutoFit/>
          </a:bodyPr>
          <a:lstStyle/>
          <a:p>
            <a:r>
              <a:rPr lang="fr-FR">
                <a:latin typeface="Constantia" pitchFamily="18" charset="0"/>
              </a:rPr>
              <a:t>- Si  l’organisme d’assurance qualité doit avoir un </a:t>
            </a:r>
            <a:r>
              <a:rPr lang="fr-FR" b="1">
                <a:latin typeface="Constantia" pitchFamily="18" charset="0"/>
              </a:rPr>
              <a:t>rôle central</a:t>
            </a:r>
            <a:r>
              <a:rPr lang="fr-FR">
                <a:latin typeface="Constantia" pitchFamily="18" charset="0"/>
              </a:rPr>
              <a:t> au sein du système  d’ E.S,  notamment  en  matière  de  </a:t>
            </a:r>
            <a:r>
              <a:rPr lang="fr-FR" b="1">
                <a:latin typeface="Constantia" pitchFamily="18" charset="0"/>
              </a:rPr>
              <a:t>reconnaissance</a:t>
            </a:r>
            <a:r>
              <a:rPr lang="fr-FR">
                <a:latin typeface="Constantia" pitchFamily="18" charset="0"/>
              </a:rPr>
              <a:t>  de  statut  pour  les établissements et d’habilitation des diplômes, il doit être créé par </a:t>
            </a:r>
            <a:r>
              <a:rPr lang="fr-FR" b="1">
                <a:latin typeface="Constantia" pitchFamily="18" charset="0"/>
              </a:rPr>
              <a:t>l’État</a:t>
            </a:r>
            <a:r>
              <a:rPr lang="fr-FR">
                <a:latin typeface="Constantia" pitchFamily="18" charset="0"/>
              </a:rPr>
              <a:t> et avoir un statut  </a:t>
            </a:r>
            <a:r>
              <a:rPr lang="fr-FR" b="1">
                <a:latin typeface="Constantia" pitchFamily="18" charset="0"/>
              </a:rPr>
              <a:t>public</a:t>
            </a:r>
            <a:r>
              <a:rPr lang="fr-FR">
                <a:latin typeface="Constantia" pitchFamily="18" charset="0"/>
              </a:rPr>
              <a:t>  dont  les  caractéristiques  particulières  sont à  définir en  fonction  du contexte. </a:t>
            </a:r>
          </a:p>
        </p:txBody>
      </p:sp>
      <p:sp>
        <p:nvSpPr>
          <p:cNvPr id="11" name="Rectangle 4"/>
          <p:cNvSpPr>
            <a:spLocks noChangeArrowheads="1"/>
          </p:cNvSpPr>
          <p:nvPr/>
        </p:nvSpPr>
        <p:spPr bwMode="auto">
          <a:xfrm>
            <a:off x="185738" y="4210050"/>
            <a:ext cx="8634412" cy="1323975"/>
          </a:xfrm>
          <a:prstGeom prst="rect">
            <a:avLst/>
          </a:prstGeom>
          <a:noFill/>
          <a:ln w="9525">
            <a:noFill/>
            <a:miter lim="800000"/>
            <a:headEnd/>
            <a:tailEnd/>
          </a:ln>
        </p:spPr>
        <p:txBody>
          <a:bodyPr anchor="ctr">
            <a:spAutoFit/>
          </a:bodyPr>
          <a:lstStyle/>
          <a:p>
            <a:r>
              <a:rPr lang="fr-FR">
                <a:latin typeface="Constantia" pitchFamily="18" charset="0"/>
              </a:rPr>
              <a:t>il existe cependant des agences d’assurance qualité, reconnues au niveau </a:t>
            </a:r>
          </a:p>
          <a:p>
            <a:r>
              <a:rPr lang="fr-FR">
                <a:latin typeface="Constantia" pitchFamily="18" charset="0"/>
              </a:rPr>
              <a:t>national et international qui ne sont </a:t>
            </a:r>
            <a:r>
              <a:rPr lang="fr-FR" b="1">
                <a:latin typeface="Constantia" pitchFamily="18" charset="0"/>
              </a:rPr>
              <a:t>pas publiques</a:t>
            </a:r>
            <a:r>
              <a:rPr lang="fr-FR">
                <a:latin typeface="Constantia" pitchFamily="18" charset="0"/>
              </a:rPr>
              <a:t>. </a:t>
            </a:r>
          </a:p>
          <a:p>
            <a:r>
              <a:rPr lang="fr-FR">
                <a:latin typeface="Constantia" pitchFamily="18" charset="0"/>
              </a:rPr>
              <a:t>C’est le cas des agences  </a:t>
            </a:r>
            <a:r>
              <a:rPr lang="fr-FR" b="1">
                <a:latin typeface="Constantia" pitchFamily="18" charset="0"/>
              </a:rPr>
              <a:t>d’accréditation</a:t>
            </a:r>
            <a:r>
              <a:rPr lang="fr-FR">
                <a:latin typeface="Constantia" pitchFamily="18" charset="0"/>
              </a:rPr>
              <a:t> aux  Etats-Unis,  dont  les  décisions  </a:t>
            </a:r>
          </a:p>
          <a:p>
            <a:r>
              <a:rPr lang="fr-FR">
                <a:latin typeface="Constantia" pitchFamily="18" charset="0"/>
              </a:rPr>
              <a:t>conditionnent  le  </a:t>
            </a:r>
            <a:r>
              <a:rPr lang="fr-FR" b="1">
                <a:latin typeface="Constantia" pitchFamily="18" charset="0"/>
              </a:rPr>
              <a:t>droit   au  financement  des établissements par l’État.</a:t>
            </a:r>
            <a:r>
              <a:rPr lang="fr-FR">
                <a:latin typeface="Constantia" pitchFamily="18" charset="0"/>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 presetClass="entr" presetSubtype="10" fill="hold" grpId="0" nodeType="withEffect">
                                  <p:stCondLst>
                                    <p:cond delay="0"/>
                                  </p:stCondLst>
                                  <p:childTnLst>
                                    <p:set>
                                      <p:cBhvr>
                                        <p:cTn id="6" dur="1" fill="hold">
                                          <p:stCondLst>
                                            <p:cond delay="0"/>
                                          </p:stCondLst>
                                        </p:cTn>
                                        <p:tgtEl>
                                          <p:spTgt spid="25608"/>
                                        </p:tgtEl>
                                        <p:attrNameLst>
                                          <p:attrName>style.visibility</p:attrName>
                                        </p:attrNameLst>
                                      </p:cBhvr>
                                      <p:to>
                                        <p:strVal val="visible"/>
                                      </p:to>
                                    </p:set>
                                    <p:animEffect transition="in" filter="checkerboard(across)">
                                      <p:cBhvr>
                                        <p:cTn id="7" dur="500"/>
                                        <p:tgtEl>
                                          <p:spTgt spid="2560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5609"/>
                                        </p:tgtEl>
                                        <p:attrNameLst>
                                          <p:attrName>style.visibility</p:attrName>
                                        </p:attrNameLst>
                                      </p:cBhvr>
                                      <p:to>
                                        <p:strVal val="visible"/>
                                      </p:to>
                                    </p:set>
                                    <p:animEffect transition="in" filter="checkerboard(across)">
                                      <p:cBhvr>
                                        <p:cTn id="12" dur="500"/>
                                        <p:tgtEl>
                                          <p:spTgt spid="256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25610"/>
                                        </p:tgtEl>
                                        <p:attrNameLst>
                                          <p:attrName>style.visibility</p:attrName>
                                        </p:attrNameLst>
                                      </p:cBhvr>
                                      <p:to>
                                        <p:strVal val="visible"/>
                                      </p:to>
                                    </p:set>
                                    <p:animEffect transition="in" filter="checkerboard(across)">
                                      <p:cBhvr>
                                        <p:cTn id="17" dur="500"/>
                                        <p:tgtEl>
                                          <p:spTgt spid="2561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checkerboard(across)">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8" grpId="0"/>
      <p:bldP spid="25609" grpId="0"/>
      <p:bldP spid="25610" grpId="0"/>
      <p:bldP spid="11"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2150644B-6E29-4FA8-9487-656E0CCB43BB}" type="slidenum">
              <a:rPr lang="fr-FR"/>
              <a:pPr>
                <a:defRPr/>
              </a:pPr>
              <a:t>66</a:t>
            </a:fld>
            <a:endParaRPr lang="fr-FR"/>
          </a:p>
        </p:txBody>
      </p:sp>
      <p:sp>
        <p:nvSpPr>
          <p:cNvPr id="26629" name="Rectangle 5"/>
          <p:cNvSpPr>
            <a:spLocks noChangeArrowheads="1"/>
          </p:cNvSpPr>
          <p:nvPr/>
        </p:nvSpPr>
        <p:spPr bwMode="auto">
          <a:xfrm>
            <a:off x="0" y="1643063"/>
            <a:ext cx="9185275" cy="708025"/>
          </a:xfrm>
          <a:prstGeom prst="rect">
            <a:avLst/>
          </a:prstGeom>
          <a:noFill/>
          <a:ln>
            <a:noFill/>
          </a:ln>
          <a:effectLst/>
          <a:extLst/>
        </p:spPr>
        <p:txBody>
          <a:bodyPr wrap="none" anchor="ctr">
            <a:spAutoFit/>
          </a:bodyPr>
          <a:lstStyle/>
          <a:p>
            <a:pPr marL="342900" indent="-342900">
              <a:buFontTx/>
              <a:buChar char="-"/>
              <a:defRPr/>
            </a:pPr>
            <a:r>
              <a:rPr lang="fr-FR" dirty="0">
                <a:latin typeface="Constantia" pitchFamily="18" charset="0"/>
              </a:rPr>
              <a:t>Quand le but principal de l’assurance qualité est </a:t>
            </a:r>
            <a:r>
              <a:rPr lang="fr-FR" b="1" dirty="0">
                <a:latin typeface="Constantia" pitchFamily="18" charset="0"/>
              </a:rPr>
              <a:t>l’amélioration de la qualité</a:t>
            </a:r>
            <a:r>
              <a:rPr lang="fr-FR" dirty="0">
                <a:latin typeface="Constantia" pitchFamily="18" charset="0"/>
              </a:rPr>
              <a:t>,</a:t>
            </a:r>
          </a:p>
          <a:p>
            <a:pPr>
              <a:defRPr/>
            </a:pPr>
            <a:r>
              <a:rPr lang="fr-FR" dirty="0">
                <a:latin typeface="Constantia" pitchFamily="18" charset="0"/>
              </a:rPr>
              <a:t> le rôle des  </a:t>
            </a:r>
            <a:r>
              <a:rPr lang="fr-FR" b="1" dirty="0">
                <a:latin typeface="Constantia" pitchFamily="18" charset="0"/>
              </a:rPr>
              <a:t>établissements</a:t>
            </a:r>
            <a:r>
              <a:rPr lang="fr-FR" dirty="0">
                <a:latin typeface="Constantia" pitchFamily="18" charset="0"/>
              </a:rPr>
              <a:t>  d’E.S devient primordial .</a:t>
            </a:r>
          </a:p>
        </p:txBody>
      </p:sp>
      <p:sp>
        <p:nvSpPr>
          <p:cNvPr id="26630" name="Rectangle 6"/>
          <p:cNvSpPr>
            <a:spLocks noChangeArrowheads="1"/>
          </p:cNvSpPr>
          <p:nvPr/>
        </p:nvSpPr>
        <p:spPr bwMode="auto">
          <a:xfrm>
            <a:off x="247650" y="2571750"/>
            <a:ext cx="8896350" cy="1016000"/>
          </a:xfrm>
          <a:prstGeom prst="rect">
            <a:avLst/>
          </a:prstGeom>
          <a:noFill/>
          <a:ln w="9525">
            <a:noFill/>
            <a:miter lim="800000"/>
            <a:headEnd/>
            <a:tailEnd/>
          </a:ln>
        </p:spPr>
        <p:txBody>
          <a:bodyPr wrap="none" anchor="ctr">
            <a:spAutoFit/>
          </a:bodyPr>
          <a:lstStyle/>
          <a:p>
            <a:pPr>
              <a:buFontTx/>
              <a:buChar char="-"/>
            </a:pPr>
            <a:r>
              <a:rPr lang="fr-FR">
                <a:latin typeface="Constantia" pitchFamily="18" charset="0"/>
              </a:rPr>
              <a:t>Enfin, lorsqu’il s’agit de garantir la </a:t>
            </a:r>
            <a:r>
              <a:rPr lang="fr-FR" b="1">
                <a:latin typeface="Constantia" pitchFamily="18" charset="0"/>
              </a:rPr>
              <a:t>qualité</a:t>
            </a:r>
            <a:r>
              <a:rPr lang="fr-FR">
                <a:latin typeface="Constantia" pitchFamily="18" charset="0"/>
              </a:rPr>
              <a:t> des </a:t>
            </a:r>
            <a:r>
              <a:rPr lang="fr-FR" b="1">
                <a:latin typeface="Constantia" pitchFamily="18" charset="0"/>
              </a:rPr>
              <a:t>cursus</a:t>
            </a:r>
            <a:r>
              <a:rPr lang="fr-FR">
                <a:latin typeface="Constantia" pitchFamily="18" charset="0"/>
              </a:rPr>
              <a:t> de formation </a:t>
            </a:r>
          </a:p>
          <a:p>
            <a:r>
              <a:rPr lang="fr-FR">
                <a:latin typeface="Constantia" pitchFamily="18" charset="0"/>
              </a:rPr>
              <a:t>conformément aux  normes  de  certains  </a:t>
            </a:r>
            <a:r>
              <a:rPr lang="fr-FR" b="1">
                <a:latin typeface="Constantia" pitchFamily="18" charset="0"/>
              </a:rPr>
              <a:t>corps  professionnels</a:t>
            </a:r>
            <a:r>
              <a:rPr lang="fr-FR">
                <a:latin typeface="Constantia" pitchFamily="18" charset="0"/>
              </a:rPr>
              <a:t>,  l’initiative </a:t>
            </a:r>
          </a:p>
          <a:p>
            <a:r>
              <a:rPr lang="fr-FR">
                <a:latin typeface="Constantia" pitchFamily="18" charset="0"/>
              </a:rPr>
              <a:t> appartient  aux </a:t>
            </a:r>
            <a:r>
              <a:rPr lang="fr-FR" b="1">
                <a:latin typeface="Constantia" pitchFamily="18" charset="0"/>
              </a:rPr>
              <a:t>associations</a:t>
            </a:r>
            <a:r>
              <a:rPr lang="fr-FR">
                <a:latin typeface="Constantia" pitchFamily="18" charset="0"/>
              </a:rPr>
              <a:t> professionnelles.</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6629"/>
                                        </p:tgtEl>
                                        <p:attrNameLst>
                                          <p:attrName>style.visibility</p:attrName>
                                        </p:attrNameLst>
                                      </p:cBhvr>
                                      <p:to>
                                        <p:strVal val="visible"/>
                                      </p:to>
                                    </p:set>
                                    <p:animEffect transition="in" filter="checkerboard(across)">
                                      <p:cBhvr>
                                        <p:cTn id="7" dur="500"/>
                                        <p:tgtEl>
                                          <p:spTgt spid="2662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6630"/>
                                        </p:tgtEl>
                                        <p:attrNameLst>
                                          <p:attrName>style.visibility</p:attrName>
                                        </p:attrNameLst>
                                      </p:cBhvr>
                                      <p:to>
                                        <p:strVal val="visible"/>
                                      </p:to>
                                    </p:set>
                                    <p:animEffect transition="in" filter="checkerboard(across)">
                                      <p:cBhvr>
                                        <p:cTn id="12" dur="500"/>
                                        <p:tgtEl>
                                          <p:spTgt spid="266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9" grpId="0"/>
      <p:bldP spid="26630"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numéro de diapositive 17"/>
          <p:cNvSpPr>
            <a:spLocks noGrp="1"/>
          </p:cNvSpPr>
          <p:nvPr>
            <p:ph type="sldNum" sz="quarter" idx="12"/>
          </p:nvPr>
        </p:nvSpPr>
        <p:spPr/>
        <p:txBody>
          <a:bodyPr/>
          <a:lstStyle/>
          <a:p>
            <a:pPr>
              <a:defRPr/>
            </a:pPr>
            <a:fld id="{39CE73A0-E0AA-485B-AA1D-16656CB2F167}" type="slidenum">
              <a:rPr lang="fr-FR"/>
              <a:pPr>
                <a:defRPr/>
              </a:pPr>
              <a:t>67</a:t>
            </a:fld>
            <a:endParaRPr lang="fr-FR"/>
          </a:p>
        </p:txBody>
      </p:sp>
      <p:sp>
        <p:nvSpPr>
          <p:cNvPr id="28676" name="Rectangle 4"/>
          <p:cNvSpPr>
            <a:spLocks noChangeArrowheads="1"/>
          </p:cNvSpPr>
          <p:nvPr/>
        </p:nvSpPr>
        <p:spPr bwMode="auto">
          <a:xfrm>
            <a:off x="500063" y="357188"/>
            <a:ext cx="8429625" cy="830262"/>
          </a:xfrm>
          <a:prstGeom prst="rect">
            <a:avLst/>
          </a:prstGeom>
          <a:noFill/>
          <a:ln>
            <a:noFill/>
          </a:ln>
          <a:effectLst/>
          <a:extLst/>
        </p:spPr>
        <p:txBody>
          <a:bodyPr anchor="ctr">
            <a:spAutoFit/>
          </a:bodyPr>
          <a:lstStyle/>
          <a:p>
            <a:pPr>
              <a:defRPr/>
            </a:pPr>
            <a:r>
              <a:rPr lang="fr-FR" sz="2400" b="1" dirty="0">
                <a:latin typeface="+mn-lt"/>
              </a:rPr>
              <a:t>4 - Mise en œuvre de l’AQ dans l’ES en Algérie </a:t>
            </a:r>
          </a:p>
          <a:p>
            <a:pPr>
              <a:defRPr/>
            </a:pPr>
            <a:r>
              <a:rPr lang="fr-FR" sz="2400" b="1" dirty="0">
                <a:latin typeface="+mn-lt"/>
              </a:rPr>
              <a:t>(bilan et perspectives)</a:t>
            </a:r>
          </a:p>
        </p:txBody>
      </p:sp>
      <p:sp>
        <p:nvSpPr>
          <p:cNvPr id="2" name="Rectangle 1"/>
          <p:cNvSpPr/>
          <p:nvPr/>
        </p:nvSpPr>
        <p:spPr>
          <a:xfrm>
            <a:off x="428625" y="1214438"/>
            <a:ext cx="1439863" cy="400050"/>
          </a:xfrm>
          <a:prstGeom prst="rect">
            <a:avLst/>
          </a:prstGeom>
        </p:spPr>
        <p:txBody>
          <a:bodyPr wrap="none">
            <a:spAutoFit/>
          </a:bodyPr>
          <a:lstStyle/>
          <a:p>
            <a:pPr>
              <a:defRPr/>
            </a:pPr>
            <a:r>
              <a:rPr lang="fr-FR" b="1" dirty="0">
                <a:latin typeface="+mn-lt"/>
              </a:rPr>
              <a:t>4.1  </a:t>
            </a:r>
            <a:r>
              <a:rPr lang="fr-FR" b="1" u="sng" dirty="0">
                <a:latin typeface="+mn-lt"/>
              </a:rPr>
              <a:t>Bilan</a:t>
            </a:r>
            <a:r>
              <a:rPr lang="fr-FR" b="1" dirty="0">
                <a:latin typeface="+mn-lt"/>
              </a:rPr>
              <a:t> : </a:t>
            </a:r>
            <a:endParaRPr lang="fr-FR" dirty="0">
              <a:latin typeface="+mn-lt"/>
            </a:endParaRPr>
          </a:p>
        </p:txBody>
      </p:sp>
      <p:sp>
        <p:nvSpPr>
          <p:cNvPr id="3" name="Rectangle 2"/>
          <p:cNvSpPr/>
          <p:nvPr/>
        </p:nvSpPr>
        <p:spPr>
          <a:xfrm>
            <a:off x="179388" y="1636713"/>
            <a:ext cx="8785225" cy="1016000"/>
          </a:xfrm>
          <a:prstGeom prst="rect">
            <a:avLst/>
          </a:prstGeom>
        </p:spPr>
        <p:txBody>
          <a:bodyPr>
            <a:spAutoFit/>
          </a:bodyPr>
          <a:lstStyle/>
          <a:p>
            <a:pPr>
              <a:defRPr/>
            </a:pPr>
            <a:r>
              <a:rPr lang="fr-FR" dirty="0">
                <a:latin typeface="+mn-lt"/>
              </a:rPr>
              <a:t>Comment doit-on procéder pour réussir la mise en place d’un Système Assurance-Qualité au niveau des établissements d’enseignement supérieur en Algérie ?</a:t>
            </a:r>
          </a:p>
        </p:txBody>
      </p:sp>
      <p:sp>
        <p:nvSpPr>
          <p:cNvPr id="4" name="Rectangle 3"/>
          <p:cNvSpPr/>
          <p:nvPr/>
        </p:nvSpPr>
        <p:spPr>
          <a:xfrm>
            <a:off x="207963" y="2725738"/>
            <a:ext cx="8793162" cy="1938337"/>
          </a:xfrm>
          <a:prstGeom prst="rect">
            <a:avLst/>
          </a:prstGeom>
        </p:spPr>
        <p:txBody>
          <a:bodyPr>
            <a:spAutoFit/>
          </a:bodyPr>
          <a:lstStyle/>
          <a:p>
            <a:pPr>
              <a:defRPr/>
            </a:pPr>
            <a:r>
              <a:rPr lang="fr-FR" dirty="0">
                <a:latin typeface="+mn-lt"/>
              </a:rPr>
              <a:t>Cette question a fait l’objet d’un Colloque International organisé par le Ministère de l’Enseignement Supérieur, en collaboration avec la Banque Mondiale, les 1</a:t>
            </a:r>
            <a:r>
              <a:rPr lang="fr-FR" baseline="30000" dirty="0">
                <a:latin typeface="+mn-lt"/>
              </a:rPr>
              <a:t>er</a:t>
            </a:r>
            <a:r>
              <a:rPr lang="fr-FR" dirty="0">
                <a:latin typeface="+mn-lt"/>
              </a:rPr>
              <a:t> et  2 </a:t>
            </a:r>
            <a:r>
              <a:rPr lang="fr-FR" b="1" dirty="0">
                <a:latin typeface="+mn-lt"/>
              </a:rPr>
              <a:t>juin 2008 </a:t>
            </a:r>
            <a:r>
              <a:rPr lang="fr-FR" dirty="0">
                <a:latin typeface="+mn-lt"/>
              </a:rPr>
              <a:t>à Alger, et auquel ont participé tous les chefs d’établissements du supérieur, accompagnés des enseignants désignés pour assister les chefs d’établissement à la mise en place et à la promotion des dispositifs d’assurance qualité. </a:t>
            </a:r>
          </a:p>
        </p:txBody>
      </p:sp>
      <p:sp>
        <p:nvSpPr>
          <p:cNvPr id="5" name="Rectangle 4"/>
          <p:cNvSpPr/>
          <p:nvPr/>
        </p:nvSpPr>
        <p:spPr>
          <a:xfrm>
            <a:off x="179388" y="4868863"/>
            <a:ext cx="8640762" cy="1016000"/>
          </a:xfrm>
          <a:prstGeom prst="rect">
            <a:avLst/>
          </a:prstGeom>
        </p:spPr>
        <p:txBody>
          <a:bodyPr>
            <a:spAutoFit/>
          </a:bodyPr>
          <a:lstStyle/>
          <a:p>
            <a:pPr>
              <a:defRPr/>
            </a:pPr>
            <a:r>
              <a:rPr lang="fr-FR" dirty="0">
                <a:latin typeface="+mn-lt"/>
              </a:rPr>
              <a:t>Ce colloque a réuni aussi des chercheurs de l’OCDE (Organisation de Coopération et de Développement Economique), de l’UNESCO et des responsables de systèmes d’assurance qualité dans le monde arabe.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676"/>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6" grpId="0"/>
      <p:bldP spid="2" grpId="0"/>
      <p:bldP spid="3" grpId="0"/>
      <p:bldP spid="4" grpId="0"/>
      <p:bldP spid="5"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0EB7887D-561F-42C8-B0B1-AFFCC90FE81D}" type="slidenum">
              <a:rPr lang="fr-FR"/>
              <a:pPr>
                <a:defRPr/>
              </a:pPr>
              <a:t>68</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4A66E332-1F9C-4EF6-A7E3-D5FBF9E6589F}"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68</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Rectangle 4"/>
          <p:cNvSpPr/>
          <p:nvPr/>
        </p:nvSpPr>
        <p:spPr>
          <a:xfrm>
            <a:off x="107950" y="461963"/>
            <a:ext cx="8712200" cy="1938337"/>
          </a:xfrm>
          <a:prstGeom prst="rect">
            <a:avLst/>
          </a:prstGeom>
        </p:spPr>
        <p:txBody>
          <a:bodyPr>
            <a:spAutoFit/>
          </a:bodyPr>
          <a:lstStyle/>
          <a:p>
            <a:pPr>
              <a:defRPr/>
            </a:pPr>
            <a:r>
              <a:rPr lang="fr-FR" dirty="0">
                <a:latin typeface="+mn-lt"/>
              </a:rPr>
              <a:t>Les travaux de ce colloque ont été suivi par l’organisation de trois grands ateliers qui ont travaillé sur : </a:t>
            </a:r>
          </a:p>
          <a:p>
            <a:pPr marL="342900" indent="-342900">
              <a:buFont typeface="Arial" pitchFamily="34" charset="0"/>
              <a:buChar char="•"/>
              <a:defRPr/>
            </a:pPr>
            <a:r>
              <a:rPr lang="fr-FR" dirty="0">
                <a:latin typeface="+mn-lt"/>
              </a:rPr>
              <a:t>L’Assurance –Qualité des programmes (atelier N° 1)</a:t>
            </a:r>
          </a:p>
          <a:p>
            <a:pPr marL="342900" indent="-342900">
              <a:buFont typeface="Arial" pitchFamily="34" charset="0"/>
              <a:buChar char="•"/>
              <a:defRPr/>
            </a:pPr>
            <a:r>
              <a:rPr lang="fr-FR" dirty="0">
                <a:latin typeface="+mn-lt"/>
              </a:rPr>
              <a:t>L’Assurance –Qualité institutionnelle (atelier N° 2)</a:t>
            </a:r>
          </a:p>
          <a:p>
            <a:pPr marL="342900" indent="-342900">
              <a:buFont typeface="Arial" pitchFamily="34" charset="0"/>
              <a:buChar char="•"/>
              <a:defRPr/>
            </a:pPr>
            <a:r>
              <a:rPr lang="fr-FR" dirty="0">
                <a:latin typeface="+mn-lt"/>
              </a:rPr>
              <a:t>Conditions de mise en œuvre de l’Assurance -Qualité en Algérie à la lumière des expériences internationales (atelier N°3).</a:t>
            </a:r>
          </a:p>
        </p:txBody>
      </p:sp>
      <p:sp>
        <p:nvSpPr>
          <p:cNvPr id="6" name="Rectangle 5"/>
          <p:cNvSpPr/>
          <p:nvPr/>
        </p:nvSpPr>
        <p:spPr>
          <a:xfrm>
            <a:off x="287338" y="2492375"/>
            <a:ext cx="8353425" cy="2247900"/>
          </a:xfrm>
          <a:prstGeom prst="rect">
            <a:avLst/>
          </a:prstGeom>
        </p:spPr>
        <p:txBody>
          <a:bodyPr>
            <a:spAutoFit/>
          </a:bodyPr>
          <a:lstStyle/>
          <a:p>
            <a:pPr>
              <a:defRPr/>
            </a:pPr>
            <a:r>
              <a:rPr lang="fr-FR" b="1" dirty="0">
                <a:latin typeface="+mn-lt"/>
              </a:rPr>
              <a:t>4.1.1  Principaux résultats des travaux des ateliers :</a:t>
            </a:r>
            <a:endParaRPr lang="fr-FR" dirty="0">
              <a:latin typeface="+mn-lt"/>
            </a:endParaRPr>
          </a:p>
          <a:p>
            <a:pPr>
              <a:defRPr/>
            </a:pPr>
            <a:r>
              <a:rPr lang="fr-FR" u="sng" dirty="0">
                <a:latin typeface="+mn-lt"/>
              </a:rPr>
              <a:t>Concernant les programmes de formation</a:t>
            </a:r>
            <a:r>
              <a:rPr lang="fr-FR" dirty="0">
                <a:latin typeface="+mn-lt"/>
              </a:rPr>
              <a:t> : </a:t>
            </a:r>
          </a:p>
          <a:p>
            <a:pPr>
              <a:defRPr/>
            </a:pPr>
            <a:r>
              <a:rPr lang="fr-FR" dirty="0">
                <a:latin typeface="+mn-lt"/>
              </a:rPr>
              <a:t>Les processus appelés « assurance-qualité » ou  « démarche qualité » sont de plus en plus présents dans les institutions d’enseignement supérieur à travers le monde. Ces processus d’A.Q sont soutenus par des textes réglementaires et font nécessairement intervenir </a:t>
            </a:r>
            <a:r>
              <a:rPr lang="fr-FR" b="1" dirty="0">
                <a:latin typeface="+mn-lt"/>
              </a:rPr>
              <a:t>: </a:t>
            </a:r>
            <a:endParaRPr lang="fr-FR" dirty="0">
              <a:latin typeface="+mn-lt"/>
            </a:endParaRPr>
          </a:p>
          <a:p>
            <a:pPr>
              <a:defRPr/>
            </a:pPr>
            <a:r>
              <a:rPr lang="fr-FR" dirty="0">
                <a:latin typeface="+mn-lt"/>
              </a:rPr>
              <a:t> </a:t>
            </a:r>
          </a:p>
        </p:txBody>
      </p:sp>
      <p:sp>
        <p:nvSpPr>
          <p:cNvPr id="7" name="Rectangle 6"/>
          <p:cNvSpPr/>
          <p:nvPr/>
        </p:nvSpPr>
        <p:spPr>
          <a:xfrm>
            <a:off x="287338" y="4508500"/>
            <a:ext cx="8569325" cy="2247900"/>
          </a:xfrm>
          <a:prstGeom prst="rect">
            <a:avLst/>
          </a:prstGeom>
        </p:spPr>
        <p:txBody>
          <a:bodyPr>
            <a:spAutoFit/>
          </a:bodyPr>
          <a:lstStyle/>
          <a:p>
            <a:pPr marL="342900" indent="-342900">
              <a:buFont typeface="Wingdings" pitchFamily="2" charset="2"/>
              <a:buChar char="§"/>
              <a:defRPr/>
            </a:pPr>
            <a:r>
              <a:rPr lang="fr-FR" dirty="0">
                <a:latin typeface="+mn-lt"/>
              </a:rPr>
              <a:t>les équipes de formation ;</a:t>
            </a:r>
          </a:p>
          <a:p>
            <a:pPr marL="342900" indent="-342900">
              <a:buFont typeface="Wingdings" pitchFamily="2" charset="2"/>
              <a:buChar char="§"/>
              <a:defRPr/>
            </a:pPr>
            <a:r>
              <a:rPr lang="fr-FR" dirty="0">
                <a:latin typeface="+mn-lt"/>
              </a:rPr>
              <a:t>les étudiants ;</a:t>
            </a:r>
          </a:p>
          <a:p>
            <a:pPr marL="342900" indent="-342900">
              <a:buFont typeface="Wingdings" pitchFamily="2" charset="2"/>
              <a:buChar char="§"/>
              <a:defRPr/>
            </a:pPr>
            <a:r>
              <a:rPr lang="fr-FR" dirty="0">
                <a:latin typeface="+mn-lt"/>
              </a:rPr>
              <a:t>les établissements ;</a:t>
            </a:r>
          </a:p>
          <a:p>
            <a:pPr marL="342900" indent="-342900">
              <a:buFont typeface="Wingdings" pitchFamily="2" charset="2"/>
              <a:buChar char="§"/>
              <a:defRPr/>
            </a:pPr>
            <a:r>
              <a:rPr lang="fr-FR" dirty="0">
                <a:latin typeface="+mn-lt"/>
              </a:rPr>
              <a:t>les partenaires socio-économiques ;</a:t>
            </a:r>
          </a:p>
          <a:p>
            <a:pPr marL="342900" indent="-342900">
              <a:buFont typeface="Wingdings" pitchFamily="2" charset="2"/>
              <a:buChar char="§"/>
              <a:defRPr/>
            </a:pPr>
            <a:r>
              <a:rPr lang="fr-FR" dirty="0">
                <a:latin typeface="+mn-lt"/>
              </a:rPr>
              <a:t>des agences (ou conseils publics ou indépendants) chargés de cette mission.</a:t>
            </a:r>
          </a:p>
          <a:p>
            <a:pPr>
              <a:defRPr/>
            </a:pPr>
            <a:r>
              <a:rPr lang="fr-FR" dirty="0">
                <a:latin typeface="+mn-lt"/>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numéro de diapositive 17"/>
          <p:cNvSpPr>
            <a:spLocks noGrp="1"/>
          </p:cNvSpPr>
          <p:nvPr>
            <p:ph type="sldNum" sz="quarter" idx="12"/>
          </p:nvPr>
        </p:nvSpPr>
        <p:spPr/>
        <p:txBody>
          <a:bodyPr/>
          <a:lstStyle/>
          <a:p>
            <a:pPr>
              <a:defRPr/>
            </a:pPr>
            <a:fld id="{74D32A79-61B0-45B0-B3EA-EA907C3B30FB}" type="slidenum">
              <a:rPr lang="fr-FR"/>
              <a:pPr>
                <a:defRPr/>
              </a:pPr>
              <a:t>69</a:t>
            </a:fld>
            <a:endParaRPr lang="fr-F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C56C310C-BCC4-423D-8AF4-845B3717A601}"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69</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5" name="Rectangle 4"/>
          <p:cNvSpPr/>
          <p:nvPr/>
        </p:nvSpPr>
        <p:spPr>
          <a:xfrm>
            <a:off x="214313" y="1428750"/>
            <a:ext cx="8569325" cy="1631950"/>
          </a:xfrm>
          <a:prstGeom prst="rect">
            <a:avLst/>
          </a:prstGeom>
        </p:spPr>
        <p:txBody>
          <a:bodyPr>
            <a:spAutoFit/>
          </a:bodyPr>
          <a:lstStyle/>
          <a:p>
            <a:pPr>
              <a:defRPr/>
            </a:pPr>
            <a:r>
              <a:rPr lang="fr-FR" dirty="0">
                <a:latin typeface="+mn-lt"/>
              </a:rPr>
              <a:t>L’évaluation </a:t>
            </a:r>
            <a:r>
              <a:rPr lang="fr-FR" b="1" dirty="0">
                <a:latin typeface="+mn-lt"/>
              </a:rPr>
              <a:t>interne </a:t>
            </a:r>
            <a:r>
              <a:rPr lang="fr-FR" dirty="0">
                <a:latin typeface="+mn-lt"/>
              </a:rPr>
              <a:t>et </a:t>
            </a:r>
            <a:r>
              <a:rPr lang="fr-FR" b="1" dirty="0">
                <a:latin typeface="+mn-lt"/>
              </a:rPr>
              <a:t>externe</a:t>
            </a:r>
            <a:r>
              <a:rPr lang="fr-FR" dirty="0">
                <a:latin typeface="+mn-lt"/>
              </a:rPr>
              <a:t> des programmes de formation doit passer par </a:t>
            </a:r>
            <a:r>
              <a:rPr lang="fr-FR" b="1" dirty="0">
                <a:latin typeface="+mn-lt"/>
              </a:rPr>
              <a:t>:</a:t>
            </a:r>
            <a:endParaRPr lang="fr-FR" dirty="0">
              <a:latin typeface="+mn-lt"/>
            </a:endParaRPr>
          </a:p>
          <a:p>
            <a:pPr marL="342900" indent="-342900">
              <a:buFont typeface="Arial" pitchFamily="34" charset="0"/>
              <a:buChar char="•"/>
              <a:defRPr/>
            </a:pPr>
            <a:r>
              <a:rPr lang="fr-FR" b="1" dirty="0">
                <a:latin typeface="+mn-lt"/>
              </a:rPr>
              <a:t> </a:t>
            </a:r>
            <a:r>
              <a:rPr lang="fr-FR" dirty="0">
                <a:latin typeface="+mn-lt"/>
              </a:rPr>
              <a:t>une description de l’existant ;</a:t>
            </a:r>
          </a:p>
          <a:p>
            <a:pPr marL="342900" indent="-342900">
              <a:buFont typeface="Arial" pitchFamily="34" charset="0"/>
              <a:buChar char="•"/>
              <a:defRPr/>
            </a:pPr>
            <a:r>
              <a:rPr lang="fr-FR" dirty="0">
                <a:latin typeface="+mn-lt"/>
              </a:rPr>
              <a:t>une expression du degré de satisfaction ;</a:t>
            </a:r>
          </a:p>
          <a:p>
            <a:pPr marL="342900" indent="-342900">
              <a:buFont typeface="Arial" pitchFamily="34" charset="0"/>
              <a:buChar char="•"/>
              <a:defRPr/>
            </a:pPr>
            <a:r>
              <a:rPr lang="fr-FR" dirty="0">
                <a:latin typeface="+mn-lt"/>
              </a:rPr>
              <a:t>une définition du but à atteindre ; </a:t>
            </a:r>
          </a:p>
        </p:txBody>
      </p:sp>
      <p:sp>
        <p:nvSpPr>
          <p:cNvPr id="6" name="Rectangle 5"/>
          <p:cNvSpPr/>
          <p:nvPr/>
        </p:nvSpPr>
        <p:spPr>
          <a:xfrm>
            <a:off x="214313" y="3214688"/>
            <a:ext cx="8643937" cy="1016000"/>
          </a:xfrm>
          <a:prstGeom prst="rect">
            <a:avLst/>
          </a:prstGeom>
        </p:spPr>
        <p:txBody>
          <a:bodyPr>
            <a:spAutoFit/>
          </a:bodyPr>
          <a:lstStyle/>
          <a:p>
            <a:pPr>
              <a:defRPr/>
            </a:pPr>
            <a:r>
              <a:rPr lang="fr-FR" dirty="0">
                <a:latin typeface="+mn-lt"/>
              </a:rPr>
              <a:t>Dans le contexte algérien, même si des organes et des textes existent pour garantir la qualité des formations, « la culture de l’évaluation » et de </a:t>
            </a:r>
            <a:r>
              <a:rPr lang="fr-FR" b="1" dirty="0">
                <a:latin typeface="+mn-lt"/>
              </a:rPr>
              <a:t>« la qualité »</a:t>
            </a:r>
            <a:r>
              <a:rPr lang="fr-FR" dirty="0">
                <a:latin typeface="+mn-lt"/>
              </a:rPr>
              <a:t> ne font pas encore partie du paysage de l’enseignement supérieur.</a:t>
            </a:r>
          </a:p>
        </p:txBody>
      </p:sp>
      <p:sp>
        <p:nvSpPr>
          <p:cNvPr id="7" name="Rectangle 6"/>
          <p:cNvSpPr/>
          <p:nvPr/>
        </p:nvSpPr>
        <p:spPr>
          <a:xfrm>
            <a:off x="285750" y="4429125"/>
            <a:ext cx="8424863" cy="708025"/>
          </a:xfrm>
          <a:prstGeom prst="rect">
            <a:avLst/>
          </a:prstGeom>
        </p:spPr>
        <p:txBody>
          <a:bodyPr>
            <a:spAutoFit/>
          </a:bodyPr>
          <a:lstStyle/>
          <a:p>
            <a:pPr>
              <a:defRPr/>
            </a:pPr>
            <a:r>
              <a:rPr lang="fr-FR" u="sng" dirty="0">
                <a:latin typeface="+mn-lt"/>
              </a:rPr>
              <a:t>Concernant les principales étapes et processus de la mise en place de l’Assurance qualité</a:t>
            </a:r>
            <a:r>
              <a:rPr lang="fr-FR" dirty="0">
                <a:latin typeface="+mn-lt"/>
              </a:rPr>
              <a:t> :</a:t>
            </a:r>
            <a:endParaRPr lang="fr-FR" b="1" dirty="0">
              <a:latin typeface="+mn-lt"/>
            </a:endParaRPr>
          </a:p>
        </p:txBody>
      </p:sp>
      <p:sp>
        <p:nvSpPr>
          <p:cNvPr id="8" name="Rectangle 7"/>
          <p:cNvSpPr/>
          <p:nvPr/>
        </p:nvSpPr>
        <p:spPr>
          <a:xfrm>
            <a:off x="214313" y="5357813"/>
            <a:ext cx="8785225" cy="1016000"/>
          </a:xfrm>
          <a:prstGeom prst="rect">
            <a:avLst/>
          </a:prstGeom>
        </p:spPr>
        <p:txBody>
          <a:bodyPr>
            <a:spAutoFit/>
          </a:bodyPr>
          <a:lstStyle/>
          <a:p>
            <a:pPr>
              <a:defRPr/>
            </a:pPr>
            <a:r>
              <a:rPr lang="fr-FR" dirty="0">
                <a:latin typeface="+mn-lt"/>
              </a:rPr>
              <a:t>Le principe de  « </a:t>
            </a:r>
            <a:r>
              <a:rPr lang="fr-FR" u="sng" dirty="0">
                <a:latin typeface="+mn-lt"/>
              </a:rPr>
              <a:t>contextualisation</a:t>
            </a:r>
            <a:r>
              <a:rPr lang="fr-FR" dirty="0">
                <a:latin typeface="+mn-lt"/>
              </a:rPr>
              <a:t> » doit être mis en exergue dans la procédure de mise en place du système assurance – qualité dans l’enseignement supérieur algérien.</a:t>
            </a:r>
            <a:endParaRPr lang="fr-FR" b="1" dirty="0">
              <a:latin typeface="+mn-lt"/>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ABF1244C-C001-4487-8607-EB91EDF0AB94}" type="slidenum">
              <a:rPr lang="fr-FR"/>
              <a:pPr>
                <a:defRPr/>
              </a:pPr>
              <a:t>7</a:t>
            </a:fld>
            <a:endParaRPr lang="fr-FR"/>
          </a:p>
        </p:txBody>
      </p:sp>
      <p:sp>
        <p:nvSpPr>
          <p:cNvPr id="3" name="Espace réservé du contenu 2"/>
          <p:cNvSpPr>
            <a:spLocks noGrp="1"/>
          </p:cNvSpPr>
          <p:nvPr>
            <p:ph idx="1"/>
          </p:nvPr>
        </p:nvSpPr>
        <p:spPr>
          <a:xfrm>
            <a:off x="214313" y="1143000"/>
            <a:ext cx="8929687" cy="5214938"/>
          </a:xfrm>
        </p:spPr>
        <p:txBody>
          <a:bodyPr>
            <a:noAutofit/>
          </a:bodyPr>
          <a:lstStyle/>
          <a:p>
            <a:pPr marL="274320" indent="-274320" eaLnBrk="1" fontAlgn="auto" hangingPunct="1">
              <a:spcAft>
                <a:spcPts val="0"/>
              </a:spcAft>
              <a:buClr>
                <a:schemeClr val="accent3"/>
              </a:buClr>
              <a:buFont typeface="Wingdings 2"/>
              <a:buNone/>
              <a:defRPr/>
            </a:pPr>
            <a:r>
              <a:rPr lang="fr-FR" sz="2400" b="1" dirty="0" smtClean="0"/>
              <a:t>Introduction : </a:t>
            </a:r>
            <a:r>
              <a:rPr lang="fr-FR" sz="2400" dirty="0" smtClean="0"/>
              <a:t> </a:t>
            </a:r>
          </a:p>
          <a:p>
            <a:pPr marL="0" indent="361950" eaLnBrk="1" fontAlgn="auto" hangingPunct="1">
              <a:spcAft>
                <a:spcPts val="0"/>
              </a:spcAft>
              <a:buClr>
                <a:schemeClr val="accent3"/>
              </a:buClr>
              <a:buFont typeface="Wingdings" pitchFamily="2" charset="2"/>
              <a:buChar char="Ø"/>
              <a:defRPr/>
            </a:pPr>
            <a:r>
              <a:rPr lang="fr-FR" sz="2000" dirty="0" smtClean="0"/>
              <a:t>La rapidité du progrès scientifique et technologique et celle de l’évolution des métiers et des savoirs font que les besoins socio-économiques actuels exigent des </a:t>
            </a:r>
            <a:r>
              <a:rPr lang="fr-FR" sz="2000" u="sng" dirty="0" smtClean="0"/>
              <a:t>qualifications de plus en plus élevées</a:t>
            </a:r>
            <a:r>
              <a:rPr lang="fr-FR" sz="2000" dirty="0" smtClean="0"/>
              <a:t>;</a:t>
            </a:r>
          </a:p>
          <a:p>
            <a:pPr marL="0" indent="361950" eaLnBrk="1" fontAlgn="auto" hangingPunct="1">
              <a:spcAft>
                <a:spcPts val="0"/>
              </a:spcAft>
              <a:buClr>
                <a:schemeClr val="accent3"/>
              </a:buClr>
              <a:buFont typeface="Wingdings" pitchFamily="2" charset="2"/>
              <a:buChar char="Ø"/>
              <a:defRPr/>
            </a:pPr>
            <a:r>
              <a:rPr lang="fr-FR" sz="2000" dirty="0" smtClean="0"/>
              <a:t>un consensus se dégage quant à l’importance fondamentale de la </a:t>
            </a:r>
            <a:r>
              <a:rPr lang="fr-FR" sz="2000" u="sng" dirty="0" smtClean="0"/>
              <a:t>connaissance</a:t>
            </a:r>
            <a:r>
              <a:rPr lang="fr-FR" sz="2000" dirty="0" smtClean="0"/>
              <a:t> en tant qu’élément incontournable du développement et de la compétitivité au niveau international;</a:t>
            </a:r>
          </a:p>
          <a:p>
            <a:pPr marL="0" indent="361950" eaLnBrk="1" fontAlgn="auto" hangingPunct="1">
              <a:spcAft>
                <a:spcPts val="0"/>
              </a:spcAft>
              <a:buClr>
                <a:schemeClr val="accent3"/>
              </a:buClr>
              <a:buFont typeface="Wingdings" pitchFamily="2" charset="2"/>
              <a:buChar char="Ø"/>
              <a:defRPr/>
            </a:pPr>
            <a:r>
              <a:rPr lang="fr-FR" sz="2000" dirty="0" smtClean="0"/>
              <a:t>les pays riches qui ne représentent que 15 % de la population mondiale sont à l’origine de 90 % des brevets;</a:t>
            </a:r>
          </a:p>
          <a:p>
            <a:pPr marL="0" indent="361950" eaLnBrk="1" fontAlgn="auto" hangingPunct="1">
              <a:spcAft>
                <a:spcPts val="0"/>
              </a:spcAft>
              <a:buClr>
                <a:schemeClr val="accent3"/>
              </a:buClr>
              <a:buFont typeface="Wingdings 2"/>
              <a:buNone/>
              <a:defRPr/>
            </a:pPr>
            <a:r>
              <a:rPr lang="fr-FR" sz="2000" dirty="0" smtClean="0">
                <a:solidFill>
                  <a:schemeClr val="tx1">
                    <a:lumMod val="95000"/>
                    <a:lumOff val="5000"/>
                  </a:schemeClr>
                </a:solidFill>
              </a:rPr>
              <a:t>Ce qui suppose l’existence d’un système d’enseignement supérieur hautement performant et de qualité;</a:t>
            </a:r>
          </a:p>
          <a:p>
            <a:pPr marL="274320" indent="-274320" eaLnBrk="1" fontAlgn="auto" hangingPunct="1">
              <a:spcAft>
                <a:spcPts val="0"/>
              </a:spcAft>
              <a:buClr>
                <a:schemeClr val="accent3"/>
              </a:buClr>
              <a:buFont typeface="Wingdings" pitchFamily="2" charset="2"/>
              <a:buChar char="Ø"/>
              <a:defRPr/>
            </a:pPr>
            <a:r>
              <a:rPr lang="fr-FR" sz="2000" dirty="0" smtClean="0"/>
              <a:t>« </a:t>
            </a:r>
            <a:r>
              <a:rPr lang="fr-FR" sz="2000" b="1" dirty="0" smtClean="0"/>
              <a:t>la qualité</a:t>
            </a:r>
            <a:r>
              <a:rPr lang="fr-FR" sz="2000" dirty="0" smtClean="0"/>
              <a:t> » de l’enseignement supérieur devient de plus en plus </a:t>
            </a:r>
            <a:r>
              <a:rPr lang="fr-FR" sz="2000" b="1" dirty="0" smtClean="0"/>
              <a:t>une exigence accrue</a:t>
            </a:r>
            <a:r>
              <a:rPr lang="fr-FR" sz="2000" dirty="0" smtClean="0"/>
              <a:t> de la part des différentes parties prenantes</a:t>
            </a:r>
            <a:endParaRPr lang="fr-FR" sz="2000" dirty="0"/>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6B637C28-1AC6-423A-8408-88B1DCE44B5A}"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7" name="ZoneTexte 6"/>
          <p:cNvSpPr txBox="1"/>
          <p:nvPr/>
        </p:nvSpPr>
        <p:spPr>
          <a:xfrm>
            <a:off x="428625" y="428625"/>
            <a:ext cx="8501063" cy="479425"/>
          </a:xfrm>
          <a:prstGeom prst="rect">
            <a:avLst/>
          </a:prstGeom>
          <a:blipFill>
            <a:blip r:embed="rId2"/>
            <a:tile tx="0" ty="0" sx="100000" sy="100000" flip="none" algn="tl"/>
          </a:blipFill>
        </p:spPr>
        <p:txBody>
          <a:bodyPr>
            <a:spAutoFit/>
          </a:bodyPr>
          <a:lstStyle/>
          <a:p>
            <a:pPr>
              <a:lnSpc>
                <a:spcPct val="90000"/>
              </a:lnSpc>
              <a:spcBef>
                <a:spcPct val="20000"/>
              </a:spcBef>
              <a:buClr>
                <a:schemeClr val="hlink"/>
              </a:buClr>
              <a:buFont typeface="Wingdings" pitchFamily="2" charset="2"/>
              <a:buNone/>
              <a:defRPr/>
            </a:pPr>
            <a:r>
              <a:rPr lang="fr-FR" sz="2800" b="1" dirty="0">
                <a:effectLst>
                  <a:outerShdw blurRad="38100" dist="38100" dir="2700000" algn="tl">
                    <a:srgbClr val="000000">
                      <a:alpha val="43137"/>
                    </a:srgbClr>
                  </a:outerShdw>
                </a:effectLst>
                <a:cs typeface="+mn-cs"/>
              </a:rPr>
              <a:t>1</a:t>
            </a:r>
            <a:r>
              <a:rPr lang="fr-FR" sz="2800" b="1" baseline="30000" dirty="0">
                <a:effectLst>
                  <a:outerShdw blurRad="38100" dist="38100" dir="2700000" algn="tl">
                    <a:srgbClr val="000000">
                      <a:alpha val="43137"/>
                    </a:srgbClr>
                  </a:outerShdw>
                </a:effectLst>
                <a:cs typeface="+mn-cs"/>
              </a:rPr>
              <a:t>ère</a:t>
            </a:r>
            <a:r>
              <a:rPr lang="fr-FR" sz="2800" b="1" dirty="0">
                <a:effectLst>
                  <a:outerShdw blurRad="38100" dist="38100" dir="2700000" algn="tl">
                    <a:srgbClr val="000000">
                      <a:alpha val="43137"/>
                    </a:srgbClr>
                  </a:outerShdw>
                </a:effectLst>
                <a:cs typeface="+mn-cs"/>
              </a:rPr>
              <a:t> partie: Tendances et orientations de l’E.S :</a:t>
            </a:r>
            <a:endParaRPr lang="fr-FR" sz="2800" dirty="0">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 calcmode="lin" valueType="num">
                                      <p:cBhvr additive="base">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 calcmode="lin" valueType="num">
                                      <p:cBhvr additive="base">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5" dur="10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10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 calcmode="lin" valueType="num">
                                      <p:cBhvr additive="base">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7" dur="10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additive="base">
                                        <p:cTn id="4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3" dur="10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17"/>
          <p:cNvSpPr>
            <a:spLocks noGrp="1"/>
          </p:cNvSpPr>
          <p:nvPr>
            <p:ph type="sldNum" sz="quarter" idx="12"/>
          </p:nvPr>
        </p:nvSpPr>
        <p:spPr/>
        <p:txBody>
          <a:bodyPr/>
          <a:lstStyle/>
          <a:p>
            <a:pPr>
              <a:defRPr/>
            </a:pPr>
            <a:fld id="{5B78DAFE-090A-45EA-B3B7-29E34A471059}" type="slidenum">
              <a:rPr lang="fr-FR"/>
              <a:pPr>
                <a:defRPr/>
              </a:pPr>
              <a:t>70</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79CCECE2-D043-4D49-98EC-2C397B1722DE}"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70</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142875" y="1000125"/>
            <a:ext cx="8855075" cy="3170238"/>
          </a:xfrm>
          <a:prstGeom prst="rect">
            <a:avLst/>
          </a:prstGeom>
        </p:spPr>
        <p:txBody>
          <a:bodyPr>
            <a:spAutoFit/>
          </a:bodyPr>
          <a:lstStyle/>
          <a:p>
            <a:pPr>
              <a:defRPr/>
            </a:pPr>
            <a:r>
              <a:rPr lang="fr-FR" b="1" dirty="0">
                <a:latin typeface="+mn-lt"/>
              </a:rPr>
              <a:t>Etapes :</a:t>
            </a:r>
          </a:p>
          <a:p>
            <a:pPr>
              <a:defRPr/>
            </a:pPr>
            <a:r>
              <a:rPr lang="fr-FR" dirty="0">
                <a:latin typeface="+mn-lt"/>
              </a:rPr>
              <a:t> </a:t>
            </a:r>
          </a:p>
          <a:p>
            <a:pPr marL="177800" indent="-177800">
              <a:buFont typeface="Arial" pitchFamily="34" charset="0"/>
              <a:buChar char="•"/>
              <a:defRPr/>
            </a:pPr>
            <a:r>
              <a:rPr lang="fr-FR" dirty="0">
                <a:latin typeface="+mn-lt"/>
              </a:rPr>
              <a:t>La qualité est entendue comme </a:t>
            </a:r>
            <a:r>
              <a:rPr lang="fr-FR" b="1" dirty="0">
                <a:latin typeface="+mn-lt"/>
              </a:rPr>
              <a:t>« satisfaction aux standards »</a:t>
            </a:r>
            <a:r>
              <a:rPr lang="fr-FR" dirty="0">
                <a:latin typeface="+mn-lt"/>
              </a:rPr>
              <a:t> (bonnes  pratiques), ce qui devrait pousser chaque université à   déterminer son référentiel de qualité ;</a:t>
            </a:r>
          </a:p>
          <a:p>
            <a:pPr marL="177800" indent="-177800">
              <a:buFont typeface="Arial" pitchFamily="34" charset="0"/>
              <a:buChar char="•"/>
              <a:defRPr/>
            </a:pPr>
            <a:r>
              <a:rPr lang="fr-FR" dirty="0">
                <a:latin typeface="+mn-lt"/>
              </a:rPr>
              <a:t>Développement d’un modèle de qualité adapté des modèles internationaux existants ;</a:t>
            </a:r>
          </a:p>
          <a:p>
            <a:pPr marL="177800" indent="-177800">
              <a:buFont typeface="Arial" pitchFamily="34" charset="0"/>
              <a:buChar char="•"/>
              <a:defRPr/>
            </a:pPr>
            <a:r>
              <a:rPr lang="fr-FR" dirty="0">
                <a:latin typeface="+mn-lt"/>
              </a:rPr>
              <a:t> les buts</a:t>
            </a:r>
            <a:r>
              <a:rPr lang="fr-FR" b="1" dirty="0">
                <a:latin typeface="+mn-lt"/>
              </a:rPr>
              <a:t> :</a:t>
            </a:r>
            <a:r>
              <a:rPr lang="fr-FR" dirty="0">
                <a:latin typeface="+mn-lt"/>
              </a:rPr>
              <a:t> l’amélioration continue de la qualité et la transparence ;</a:t>
            </a:r>
          </a:p>
          <a:p>
            <a:pPr marL="177800" indent="-177800">
              <a:buFont typeface="Arial" pitchFamily="34" charset="0"/>
              <a:buChar char="•"/>
              <a:defRPr/>
            </a:pPr>
            <a:r>
              <a:rPr lang="fr-FR" dirty="0">
                <a:latin typeface="+mn-lt"/>
              </a:rPr>
              <a:t> les processus</a:t>
            </a:r>
            <a:r>
              <a:rPr lang="fr-FR" b="1" dirty="0">
                <a:latin typeface="+mn-lt"/>
              </a:rPr>
              <a:t> :</a:t>
            </a:r>
            <a:r>
              <a:rPr lang="fr-FR" dirty="0">
                <a:latin typeface="+mn-lt"/>
              </a:rPr>
              <a:t> l’auto évaluation et l’évaluation externe sont à systématiser .</a:t>
            </a:r>
          </a:p>
          <a:p>
            <a:pPr>
              <a:defRPr/>
            </a:pPr>
            <a:r>
              <a:rPr lang="fr-FR" dirty="0">
                <a:latin typeface="+mn-lt"/>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17"/>
          <p:cNvSpPr>
            <a:spLocks noGrp="1"/>
          </p:cNvSpPr>
          <p:nvPr>
            <p:ph type="sldNum" sz="quarter" idx="12"/>
          </p:nvPr>
        </p:nvSpPr>
        <p:spPr/>
        <p:txBody>
          <a:bodyPr/>
          <a:lstStyle/>
          <a:p>
            <a:pPr>
              <a:defRPr/>
            </a:pPr>
            <a:fld id="{872CDB01-4403-49D3-918F-9526F52CC211}" type="slidenum">
              <a:rPr lang="fr-FR"/>
              <a:pPr>
                <a:defRPr/>
              </a:pPr>
              <a:t>71</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3F07A151-EA4B-4D7D-AC0C-93C32FC4A3E4}"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71</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214313" y="1428750"/>
            <a:ext cx="8715375" cy="3478213"/>
          </a:xfrm>
          <a:prstGeom prst="rect">
            <a:avLst/>
          </a:prstGeom>
        </p:spPr>
        <p:txBody>
          <a:bodyPr>
            <a:spAutoFit/>
          </a:bodyPr>
          <a:lstStyle/>
          <a:p>
            <a:pPr marL="342900" indent="-342900">
              <a:buFont typeface="Arial" pitchFamily="34" charset="0"/>
              <a:buChar char="•"/>
              <a:defRPr/>
            </a:pPr>
            <a:r>
              <a:rPr lang="fr-FR" b="1" dirty="0">
                <a:latin typeface="+mn-lt"/>
              </a:rPr>
              <a:t>les moyens :   </a:t>
            </a:r>
          </a:p>
          <a:p>
            <a:pPr>
              <a:defRPr/>
            </a:pPr>
            <a:r>
              <a:rPr lang="fr-FR" dirty="0">
                <a:latin typeface="+mn-lt"/>
              </a:rPr>
              <a:t>-    législation (cf. loi d’orientation) ;</a:t>
            </a:r>
          </a:p>
          <a:p>
            <a:pPr>
              <a:defRPr/>
            </a:pPr>
            <a:r>
              <a:rPr lang="fr-FR" dirty="0">
                <a:latin typeface="+mn-lt"/>
              </a:rPr>
              <a:t>-    financement ;</a:t>
            </a:r>
          </a:p>
          <a:p>
            <a:pPr>
              <a:defRPr/>
            </a:pPr>
            <a:r>
              <a:rPr lang="fr-FR" dirty="0">
                <a:latin typeface="+mn-lt"/>
              </a:rPr>
              <a:t>-    création d’un système d’information en vue d’une meilleure circulation de l’information ;</a:t>
            </a:r>
          </a:p>
          <a:p>
            <a:pPr>
              <a:defRPr/>
            </a:pPr>
            <a:r>
              <a:rPr lang="fr-FR" dirty="0">
                <a:latin typeface="+mn-lt"/>
              </a:rPr>
              <a:t>-    Infrastructures ;</a:t>
            </a:r>
          </a:p>
          <a:p>
            <a:pPr>
              <a:defRPr/>
            </a:pPr>
            <a:r>
              <a:rPr lang="fr-FR" dirty="0">
                <a:latin typeface="+mn-lt"/>
              </a:rPr>
              <a:t>-    être à l’écoute de l’environnement pour comprendre ses exigences ;</a:t>
            </a:r>
          </a:p>
          <a:p>
            <a:pPr>
              <a:defRPr/>
            </a:pPr>
            <a:r>
              <a:rPr lang="fr-FR" dirty="0">
                <a:latin typeface="+mn-lt"/>
              </a:rPr>
              <a:t>-   organes à redynamiser : comité pédagogique (CP), comité et conseil scientifique (CS) ;</a:t>
            </a:r>
          </a:p>
          <a:p>
            <a:pPr>
              <a:defRPr/>
            </a:pPr>
            <a:r>
              <a:rPr lang="fr-FR" dirty="0">
                <a:latin typeface="+mn-lt"/>
              </a:rPr>
              <a:t>-   organes à créer : cellules d’assurance - qualité au niveau du </a:t>
            </a:r>
            <a:r>
              <a:rPr lang="fr-FR" u="sng" dirty="0">
                <a:latin typeface="+mn-lt"/>
              </a:rPr>
              <a:t>département</a:t>
            </a:r>
            <a:r>
              <a:rPr lang="fr-FR" dirty="0">
                <a:latin typeface="+mn-lt"/>
              </a:rPr>
              <a:t>, de la </a:t>
            </a:r>
            <a:r>
              <a:rPr lang="fr-FR" u="sng" dirty="0">
                <a:latin typeface="+mn-lt"/>
              </a:rPr>
              <a:t>faculté</a:t>
            </a:r>
            <a:r>
              <a:rPr lang="fr-FR" dirty="0">
                <a:latin typeface="+mn-lt"/>
              </a:rPr>
              <a:t> et de </a:t>
            </a:r>
            <a:r>
              <a:rPr lang="fr-FR" u="sng" dirty="0">
                <a:latin typeface="+mn-lt"/>
              </a:rPr>
              <a:t>l’université</a:t>
            </a:r>
            <a:r>
              <a:rPr lang="fr-FR" dirty="0">
                <a:latin typeface="+mn-lt"/>
              </a:rPr>
              <a:t>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8571E1C3-2D3B-4D9A-8EDE-8800974B711E}" type="slidenum">
              <a:rPr lang="fr-FR"/>
              <a:pPr>
                <a:defRPr/>
              </a:pPr>
              <a:t>72</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7590E0BF-6A68-417E-A5F5-6FDD992F0088}"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72</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428625" y="714375"/>
            <a:ext cx="8247063" cy="461963"/>
          </a:xfrm>
          <a:prstGeom prst="rect">
            <a:avLst/>
          </a:prstGeom>
        </p:spPr>
        <p:txBody>
          <a:bodyPr>
            <a:spAutoFit/>
          </a:bodyPr>
          <a:lstStyle/>
          <a:p>
            <a:pPr>
              <a:defRPr/>
            </a:pPr>
            <a:r>
              <a:rPr lang="fr-FR" sz="2400" b="1" dirty="0">
                <a:latin typeface="+mn-lt"/>
              </a:rPr>
              <a:t>4.2.1 Principaux résultats des travaux des experts :</a:t>
            </a:r>
            <a:endParaRPr lang="fr-FR" sz="2400" dirty="0">
              <a:latin typeface="+mn-lt"/>
            </a:endParaRPr>
          </a:p>
        </p:txBody>
      </p:sp>
      <p:sp>
        <p:nvSpPr>
          <p:cNvPr id="4" name="Rectangle 3"/>
          <p:cNvSpPr/>
          <p:nvPr/>
        </p:nvSpPr>
        <p:spPr>
          <a:xfrm>
            <a:off x="250825" y="1268413"/>
            <a:ext cx="8497888" cy="400050"/>
          </a:xfrm>
          <a:prstGeom prst="rect">
            <a:avLst/>
          </a:prstGeom>
        </p:spPr>
        <p:txBody>
          <a:bodyPr>
            <a:spAutoFit/>
          </a:bodyPr>
          <a:lstStyle/>
          <a:p>
            <a:pPr>
              <a:defRPr/>
            </a:pPr>
            <a:r>
              <a:rPr lang="fr-FR" dirty="0">
                <a:latin typeface="+mn-lt"/>
              </a:rPr>
              <a:t>A- </a:t>
            </a:r>
            <a:r>
              <a:rPr lang="fr-FR" u="sng" dirty="0">
                <a:latin typeface="+mn-lt"/>
              </a:rPr>
              <a:t>Précision des objectifs actuels de l’enseignement supérieur en Algérie:</a:t>
            </a:r>
            <a:r>
              <a:rPr lang="fr-FR" dirty="0">
                <a:latin typeface="+mn-lt"/>
              </a:rPr>
              <a:t> </a:t>
            </a:r>
          </a:p>
        </p:txBody>
      </p:sp>
      <p:sp>
        <p:nvSpPr>
          <p:cNvPr id="5" name="Rectangle 4"/>
          <p:cNvSpPr/>
          <p:nvPr/>
        </p:nvSpPr>
        <p:spPr>
          <a:xfrm>
            <a:off x="258763" y="2000250"/>
            <a:ext cx="8640762" cy="3478213"/>
          </a:xfrm>
          <a:prstGeom prst="rect">
            <a:avLst/>
          </a:prstGeom>
        </p:spPr>
        <p:txBody>
          <a:bodyPr>
            <a:spAutoFit/>
          </a:bodyPr>
          <a:lstStyle/>
          <a:p>
            <a:pPr marL="342900" indent="-342900">
              <a:buFont typeface="Arial" pitchFamily="34" charset="0"/>
              <a:buChar char="•"/>
              <a:defRPr/>
            </a:pPr>
            <a:r>
              <a:rPr lang="fr-FR" dirty="0">
                <a:latin typeface="+mn-lt"/>
              </a:rPr>
              <a:t>Améliorer la gouvernance de nos établissements d’E.S ;</a:t>
            </a:r>
          </a:p>
          <a:p>
            <a:pPr marL="342900" indent="-342900">
              <a:buFont typeface="Arial" pitchFamily="34" charset="0"/>
              <a:buChar char="•"/>
              <a:defRPr/>
            </a:pPr>
            <a:r>
              <a:rPr lang="fr-FR" dirty="0">
                <a:latin typeface="+mn-lt"/>
              </a:rPr>
              <a:t>Mettre en place </a:t>
            </a:r>
            <a:r>
              <a:rPr lang="fr-FR" b="1" dirty="0">
                <a:latin typeface="+mn-lt"/>
              </a:rPr>
              <a:t>« un système d’évaluation »</a:t>
            </a:r>
            <a:r>
              <a:rPr lang="fr-FR" dirty="0">
                <a:latin typeface="+mn-lt"/>
              </a:rPr>
              <a:t> destiné à améliorer la qualité de l’enseignement supérieur en Algérie ;</a:t>
            </a:r>
          </a:p>
          <a:p>
            <a:pPr marL="342900" indent="-342900">
              <a:buFont typeface="Arial" pitchFamily="34" charset="0"/>
              <a:buChar char="•"/>
              <a:defRPr/>
            </a:pPr>
            <a:r>
              <a:rPr lang="fr-FR" dirty="0">
                <a:latin typeface="+mn-lt"/>
              </a:rPr>
              <a:t>Répondre aux besoins socio-économiques et permettre une meilleure insertion professionnelle et une meilleure employabilité des diplômés ;</a:t>
            </a:r>
          </a:p>
          <a:p>
            <a:pPr marL="342900" indent="-342900">
              <a:buFont typeface="Arial" pitchFamily="34" charset="0"/>
              <a:buChar char="•"/>
              <a:defRPr/>
            </a:pPr>
            <a:r>
              <a:rPr lang="fr-FR" dirty="0">
                <a:latin typeface="+mn-lt"/>
              </a:rPr>
              <a:t>Introduire un système d’assurance-qualité qui doit soutenir le dynamisme de la réforme en cours (le LMD) .</a:t>
            </a:r>
          </a:p>
          <a:p>
            <a:pPr marL="342900" indent="-342900">
              <a:buFont typeface="Arial" pitchFamily="34" charset="0"/>
              <a:buChar char="•"/>
              <a:defRPr/>
            </a:pPr>
            <a:r>
              <a:rPr lang="fr-FR" dirty="0">
                <a:latin typeface="+mn-lt"/>
              </a:rPr>
              <a:t>Assurer une meilleure gestion de la massification actuelle dans      l’enseignement supérieur en tenant compte de la priorité nationale : « offrir une place pédagogique à l’université à tout bachelier (démocratisation de l’enseignement supérieur).</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0BD2BDB8-1DD1-4EE9-BD0D-FC51ECD2E9F4}" type="slidenum">
              <a:rPr lang="fr-FR"/>
              <a:pPr>
                <a:defRPr/>
              </a:pPr>
              <a:t>73</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4A50D8F8-6E7F-49DB-A2FB-2095A852E61D}"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73</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428625" y="857250"/>
            <a:ext cx="7920038" cy="400050"/>
          </a:xfrm>
          <a:prstGeom prst="rect">
            <a:avLst/>
          </a:prstGeom>
        </p:spPr>
        <p:txBody>
          <a:bodyPr>
            <a:spAutoFit/>
          </a:bodyPr>
          <a:lstStyle/>
          <a:p>
            <a:pPr>
              <a:defRPr/>
            </a:pPr>
            <a:r>
              <a:rPr lang="fr-FR" b="1" dirty="0">
                <a:latin typeface="+mn-lt"/>
              </a:rPr>
              <a:t> B – </a:t>
            </a:r>
            <a:r>
              <a:rPr lang="fr-FR" b="1" u="sng" dirty="0">
                <a:latin typeface="+mn-lt"/>
              </a:rPr>
              <a:t>Cadre de mise en place du système d’assurance qualité</a:t>
            </a:r>
            <a:r>
              <a:rPr lang="fr-FR" b="1" dirty="0">
                <a:latin typeface="+mn-lt"/>
              </a:rPr>
              <a:t> :   </a:t>
            </a:r>
          </a:p>
        </p:txBody>
      </p:sp>
      <p:sp>
        <p:nvSpPr>
          <p:cNvPr id="4" name="Rectangle 3"/>
          <p:cNvSpPr/>
          <p:nvPr/>
        </p:nvSpPr>
        <p:spPr>
          <a:xfrm>
            <a:off x="357188" y="1500188"/>
            <a:ext cx="8424862" cy="3170237"/>
          </a:xfrm>
          <a:prstGeom prst="rect">
            <a:avLst/>
          </a:prstGeom>
        </p:spPr>
        <p:txBody>
          <a:bodyPr>
            <a:spAutoFit/>
          </a:bodyPr>
          <a:lstStyle/>
          <a:p>
            <a:pPr>
              <a:defRPr/>
            </a:pPr>
            <a:r>
              <a:rPr lang="fr-FR" dirty="0">
                <a:latin typeface="+mn-lt"/>
              </a:rPr>
              <a:t>Etant intéressés aussi bien par « l’</a:t>
            </a:r>
            <a:r>
              <a:rPr lang="fr-FR" b="1" dirty="0">
                <a:latin typeface="+mn-lt"/>
              </a:rPr>
              <a:t>évaluation institutionnelle</a:t>
            </a:r>
            <a:r>
              <a:rPr lang="fr-FR" dirty="0">
                <a:latin typeface="+mn-lt"/>
              </a:rPr>
              <a:t> » que par «</a:t>
            </a:r>
            <a:r>
              <a:rPr lang="fr-FR" b="1" dirty="0">
                <a:latin typeface="+mn-lt"/>
              </a:rPr>
              <a:t>celle des programmes </a:t>
            </a:r>
            <a:r>
              <a:rPr lang="fr-FR" dirty="0">
                <a:latin typeface="+mn-lt"/>
              </a:rPr>
              <a:t>» : 05 segments sont retenus pour l’évaluation institutionnelle (en rapport avec la pédagogie). </a:t>
            </a:r>
          </a:p>
          <a:p>
            <a:pPr>
              <a:defRPr/>
            </a:pPr>
            <a:endParaRPr lang="fr-FR" dirty="0">
              <a:latin typeface="+mn-lt"/>
            </a:endParaRPr>
          </a:p>
          <a:p>
            <a:pPr>
              <a:defRPr/>
            </a:pPr>
            <a:r>
              <a:rPr lang="fr-FR" dirty="0">
                <a:latin typeface="+mn-lt"/>
              </a:rPr>
              <a:t>Les 05 segments en question sont : </a:t>
            </a:r>
          </a:p>
          <a:p>
            <a:pPr marL="355600" indent="-355600">
              <a:defRPr/>
            </a:pPr>
            <a:r>
              <a:rPr lang="fr-FR" dirty="0">
                <a:latin typeface="+mn-lt"/>
              </a:rPr>
              <a:t>•	Gestion pédagogique ;</a:t>
            </a:r>
          </a:p>
          <a:p>
            <a:pPr marL="355600" indent="-355600">
              <a:defRPr/>
            </a:pPr>
            <a:r>
              <a:rPr lang="fr-FR" dirty="0">
                <a:latin typeface="+mn-lt"/>
              </a:rPr>
              <a:t>•	Système d’information ;</a:t>
            </a:r>
          </a:p>
          <a:p>
            <a:pPr marL="355600" indent="-355600">
              <a:defRPr/>
            </a:pPr>
            <a:r>
              <a:rPr lang="fr-FR" dirty="0">
                <a:latin typeface="+mn-lt"/>
              </a:rPr>
              <a:t>•	Problématique de l’employabilité ;</a:t>
            </a:r>
          </a:p>
          <a:p>
            <a:pPr marL="355600" indent="-355600">
              <a:defRPr/>
            </a:pPr>
            <a:r>
              <a:rPr lang="fr-FR" dirty="0">
                <a:latin typeface="+mn-lt"/>
              </a:rPr>
              <a:t>•	Cadre de vie des étudiants ;</a:t>
            </a:r>
          </a:p>
          <a:p>
            <a:pPr marL="355600" indent="-355600">
              <a:defRPr/>
            </a:pPr>
            <a:r>
              <a:rPr lang="fr-FR" dirty="0">
                <a:latin typeface="+mn-lt"/>
              </a:rPr>
              <a:t>•	Centre de ressources (bibliothèques, cyberespaces, multimédia).</a:t>
            </a:r>
          </a:p>
        </p:txBody>
      </p:sp>
      <p:sp>
        <p:nvSpPr>
          <p:cNvPr id="5" name="Rectangle 4"/>
          <p:cNvSpPr/>
          <p:nvPr/>
        </p:nvSpPr>
        <p:spPr>
          <a:xfrm>
            <a:off x="393700" y="5216525"/>
            <a:ext cx="8353425" cy="708025"/>
          </a:xfrm>
          <a:prstGeom prst="rect">
            <a:avLst/>
          </a:prstGeom>
        </p:spPr>
        <p:txBody>
          <a:bodyPr>
            <a:spAutoFit/>
          </a:bodyPr>
          <a:lstStyle/>
          <a:p>
            <a:pPr>
              <a:defRPr/>
            </a:pPr>
            <a:r>
              <a:rPr lang="fr-FR" dirty="0">
                <a:latin typeface="+mn-lt"/>
              </a:rPr>
              <a:t>(L’ensemble des établissements du supérieur sera concerné par l’évaluation des 05 différents segments).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17"/>
          <p:cNvSpPr>
            <a:spLocks noGrp="1"/>
          </p:cNvSpPr>
          <p:nvPr>
            <p:ph type="sldNum" sz="quarter" idx="12"/>
          </p:nvPr>
        </p:nvSpPr>
        <p:spPr/>
        <p:txBody>
          <a:bodyPr/>
          <a:lstStyle/>
          <a:p>
            <a:pPr>
              <a:defRPr/>
            </a:pPr>
            <a:fld id="{068CDEBE-3927-4FE8-9DB9-C2F6D99C9FA6}" type="slidenum">
              <a:rPr lang="fr-FR"/>
              <a:pPr>
                <a:defRPr/>
              </a:pPr>
              <a:t>74</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BAD9591B-8429-49DC-AFB0-DB4996782610}"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74</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0" y="714375"/>
            <a:ext cx="8975725" cy="5632450"/>
          </a:xfrm>
          <a:prstGeom prst="rect">
            <a:avLst/>
          </a:prstGeom>
        </p:spPr>
        <p:txBody>
          <a:bodyPr>
            <a:spAutoFit/>
          </a:bodyPr>
          <a:lstStyle/>
          <a:p>
            <a:pPr>
              <a:defRPr/>
            </a:pPr>
            <a:r>
              <a:rPr lang="fr-FR" b="1" dirty="0">
                <a:latin typeface="+mn-lt"/>
              </a:rPr>
              <a:t>Approches :  </a:t>
            </a:r>
          </a:p>
          <a:p>
            <a:pPr marL="177800" indent="-177800">
              <a:defRPr/>
            </a:pPr>
            <a:r>
              <a:rPr lang="fr-FR" dirty="0">
                <a:latin typeface="+mn-lt"/>
              </a:rPr>
              <a:t>•	Une </a:t>
            </a:r>
            <a:r>
              <a:rPr lang="fr-FR" u="sng" dirty="0">
                <a:latin typeface="+mn-lt"/>
              </a:rPr>
              <a:t>évaluation externe</a:t>
            </a:r>
            <a:r>
              <a:rPr lang="fr-FR" dirty="0">
                <a:latin typeface="+mn-lt"/>
              </a:rPr>
              <a:t> précédée par des procédures systématiques d’auto  évaluation au sein des établissements d’enseignement supérieur ;</a:t>
            </a:r>
          </a:p>
          <a:p>
            <a:pPr marL="177800" indent="-177800">
              <a:defRPr/>
            </a:pPr>
            <a:r>
              <a:rPr lang="fr-FR" dirty="0">
                <a:latin typeface="+mn-lt"/>
              </a:rPr>
              <a:t>•	L’</a:t>
            </a:r>
            <a:r>
              <a:rPr lang="fr-FR" u="sng" dirty="0">
                <a:latin typeface="+mn-lt"/>
              </a:rPr>
              <a:t>accréditation</a:t>
            </a:r>
            <a:r>
              <a:rPr lang="fr-FR" dirty="0">
                <a:latin typeface="+mn-lt"/>
              </a:rPr>
              <a:t> n’est pas à l’ordre du jour parce qu’elle peut aboutir à la fermeture d’un établissement, ce qui n’est pas envisageable actuellement dans l’enseignement supérieur public algérien.  </a:t>
            </a:r>
          </a:p>
          <a:p>
            <a:pPr>
              <a:defRPr/>
            </a:pPr>
            <a:r>
              <a:rPr lang="fr-FR" dirty="0">
                <a:latin typeface="+mn-lt"/>
              </a:rPr>
              <a:t>  </a:t>
            </a:r>
          </a:p>
          <a:p>
            <a:pPr>
              <a:defRPr/>
            </a:pPr>
            <a:r>
              <a:rPr lang="fr-FR" dirty="0">
                <a:latin typeface="+mn-lt"/>
              </a:rPr>
              <a:t>        C – </a:t>
            </a:r>
            <a:r>
              <a:rPr lang="fr-FR" u="sng" dirty="0">
                <a:latin typeface="+mn-lt"/>
              </a:rPr>
              <a:t>Configuration du système d’assurance qualité :</a:t>
            </a:r>
            <a:r>
              <a:rPr lang="fr-FR" dirty="0">
                <a:latin typeface="+mn-lt"/>
              </a:rPr>
              <a:t>   </a:t>
            </a:r>
          </a:p>
          <a:p>
            <a:pPr>
              <a:defRPr/>
            </a:pPr>
            <a:r>
              <a:rPr lang="fr-FR" dirty="0">
                <a:latin typeface="+mn-lt"/>
              </a:rPr>
              <a:t>	Après la définition des étapes nécessaires pour la mise en place d’un système d’assurance –qualité, l’identification des organes et leurs prérogatives, les ressources et les procédures nécessaires, la configuration finale que prendra le système d’assurance-qualité dans l’enseignement supérieur en Algérie sera faite sur la base de la consultation des standards en vigueur dans différents pays et agences internationales notamment : </a:t>
            </a:r>
          </a:p>
          <a:p>
            <a:pPr>
              <a:defRPr/>
            </a:pPr>
            <a:r>
              <a:rPr lang="fr-FR" b="1" dirty="0">
                <a:latin typeface="+mn-lt"/>
              </a:rPr>
              <a:t>ENQA</a:t>
            </a:r>
            <a:r>
              <a:rPr lang="fr-FR" dirty="0">
                <a:latin typeface="+mn-lt"/>
              </a:rPr>
              <a:t> : </a:t>
            </a:r>
            <a:r>
              <a:rPr lang="fr-FR" dirty="0" err="1">
                <a:latin typeface="+mn-lt"/>
              </a:rPr>
              <a:t>Europeen</a:t>
            </a:r>
            <a:r>
              <a:rPr lang="fr-FR" dirty="0">
                <a:latin typeface="+mn-lt"/>
              </a:rPr>
              <a:t> Network of </a:t>
            </a:r>
            <a:r>
              <a:rPr lang="fr-FR" dirty="0" err="1">
                <a:latin typeface="+mn-lt"/>
              </a:rPr>
              <a:t>quality</a:t>
            </a:r>
            <a:r>
              <a:rPr lang="fr-FR" dirty="0">
                <a:latin typeface="+mn-lt"/>
              </a:rPr>
              <a:t> assurance (Réseau Européen pour l’assurance – qualité) et</a:t>
            </a:r>
            <a:r>
              <a:rPr lang="fr-FR" b="1" dirty="0">
                <a:latin typeface="+mn-lt"/>
              </a:rPr>
              <a:t> INQAAHE </a:t>
            </a:r>
            <a:r>
              <a:rPr lang="fr-FR" dirty="0">
                <a:latin typeface="+mn-lt"/>
              </a:rPr>
              <a:t>: International Network for </a:t>
            </a:r>
            <a:r>
              <a:rPr lang="fr-FR" dirty="0" err="1">
                <a:latin typeface="+mn-lt"/>
              </a:rPr>
              <a:t>Quality</a:t>
            </a:r>
            <a:r>
              <a:rPr lang="fr-FR" dirty="0">
                <a:latin typeface="+mn-lt"/>
              </a:rPr>
              <a:t> Assurance </a:t>
            </a:r>
            <a:r>
              <a:rPr lang="fr-FR" dirty="0" err="1">
                <a:latin typeface="+mn-lt"/>
              </a:rPr>
              <a:t>Agencies</a:t>
            </a:r>
            <a:r>
              <a:rPr lang="fr-FR" dirty="0">
                <a:latin typeface="+mn-lt"/>
              </a:rPr>
              <a:t> in </a:t>
            </a:r>
            <a:r>
              <a:rPr lang="fr-FR" dirty="0" err="1">
                <a:latin typeface="+mn-lt"/>
              </a:rPr>
              <a:t>Higher</a:t>
            </a:r>
            <a:r>
              <a:rPr lang="fr-FR" dirty="0">
                <a:latin typeface="+mn-lt"/>
              </a:rPr>
              <a:t> Education (Réseau international des agences  d’assurance-qualité dans l’enseignement supérieur).</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724BAA8B-071A-4D75-A422-4997A19F41DC}" type="slidenum">
              <a:rPr lang="fr-FR"/>
              <a:pPr>
                <a:defRPr/>
              </a:pPr>
              <a:t>75</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598040C8-D9AC-4A57-A674-56FA81E1B0DE}"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75</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214313" y="785813"/>
            <a:ext cx="8786812" cy="3170237"/>
          </a:xfrm>
          <a:prstGeom prst="rect">
            <a:avLst/>
          </a:prstGeom>
        </p:spPr>
        <p:txBody>
          <a:bodyPr>
            <a:spAutoFit/>
          </a:bodyPr>
          <a:lstStyle/>
          <a:p>
            <a:pPr>
              <a:defRPr/>
            </a:pPr>
            <a:r>
              <a:rPr lang="fr-FR" u="sng" dirty="0">
                <a:latin typeface="+mn-lt"/>
              </a:rPr>
              <a:t>D– Anticiper les résistances :</a:t>
            </a:r>
          </a:p>
          <a:p>
            <a:pPr>
              <a:defRPr/>
            </a:pPr>
            <a:r>
              <a:rPr lang="fr-FR" dirty="0">
                <a:latin typeface="+mn-lt"/>
              </a:rPr>
              <a:t> </a:t>
            </a:r>
          </a:p>
          <a:p>
            <a:pPr>
              <a:defRPr/>
            </a:pPr>
            <a:r>
              <a:rPr lang="fr-FR" dirty="0">
                <a:latin typeface="+mn-lt"/>
              </a:rPr>
              <a:t>Il est aussi primordial </a:t>
            </a:r>
            <a:r>
              <a:rPr lang="fr-FR" b="1" dirty="0">
                <a:latin typeface="+mn-lt"/>
              </a:rPr>
              <a:t>d’anticiper les résistances</a:t>
            </a:r>
            <a:r>
              <a:rPr lang="fr-FR" dirty="0">
                <a:latin typeface="+mn-lt"/>
              </a:rPr>
              <a:t> que pourrait rencontrer la mise en place d’un système d’Assurance - Qualité. A cet effet, les participants jugent indispensable de procéder, d’abord, à la dissémination des résultats du colloque à tous les échelons et d’élaborer ensuite une stratégie de communication qui soit pédagogique, cohérente et consensuelle qui permettrait d’associer tous les acteurs concernés (Administration, enseignants, étudiants, associations, syndicats et employeurs) afin de promouvoir une culture de l’assurance - qualité.</a:t>
            </a:r>
          </a:p>
        </p:txBody>
      </p:sp>
      <p:sp>
        <p:nvSpPr>
          <p:cNvPr id="4" name="Rectangle 3"/>
          <p:cNvSpPr/>
          <p:nvPr/>
        </p:nvSpPr>
        <p:spPr>
          <a:xfrm>
            <a:off x="214313" y="4071938"/>
            <a:ext cx="8642350" cy="708025"/>
          </a:xfrm>
          <a:prstGeom prst="rect">
            <a:avLst/>
          </a:prstGeom>
        </p:spPr>
        <p:txBody>
          <a:bodyPr>
            <a:spAutoFit/>
          </a:bodyPr>
          <a:lstStyle/>
          <a:p>
            <a:pPr>
              <a:defRPr/>
            </a:pPr>
            <a:r>
              <a:rPr lang="fr-FR" b="1" dirty="0">
                <a:latin typeface="+mn-lt"/>
              </a:rPr>
              <a:t>4.1.3 La commission pour l’implémentation de l’assurance qualité dans l’enseignement supérieur (CIAQES) : </a:t>
            </a:r>
            <a:endParaRPr lang="fr-FR" dirty="0">
              <a:latin typeface="+mn-lt"/>
            </a:endParaRPr>
          </a:p>
        </p:txBody>
      </p:sp>
      <p:sp>
        <p:nvSpPr>
          <p:cNvPr id="5" name="Rectangle 4"/>
          <p:cNvSpPr/>
          <p:nvPr/>
        </p:nvSpPr>
        <p:spPr>
          <a:xfrm>
            <a:off x="285750" y="4857750"/>
            <a:ext cx="8640763" cy="1322388"/>
          </a:xfrm>
          <a:prstGeom prst="rect">
            <a:avLst/>
          </a:prstGeom>
        </p:spPr>
        <p:txBody>
          <a:bodyPr>
            <a:spAutoFit/>
          </a:bodyPr>
          <a:lstStyle/>
          <a:p>
            <a:pPr>
              <a:defRPr/>
            </a:pPr>
            <a:r>
              <a:rPr lang="fr-FR" dirty="0">
                <a:latin typeface="+mn-lt"/>
              </a:rPr>
              <a:t>Cette commission – officiellement instituée par l’arrêté ministériel N° 167 du 31 mai 2010 – a commencé à travailler sur l’objectif de la mise en œuvre de l’A.Q. au niveau des établissements d’E.S. depuis juin 2008, suite au colloque international cité dessus.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9F5BAEF7-0122-48F2-AFB5-E111BFE66F88}" type="slidenum">
              <a:rPr lang="fr-FR"/>
              <a:pPr>
                <a:defRPr/>
              </a:pPr>
              <a:t>76</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247F94DE-24FC-48FA-8363-65950ED75681}"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76</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4" name="Rectangle 3"/>
          <p:cNvSpPr/>
          <p:nvPr/>
        </p:nvSpPr>
        <p:spPr>
          <a:xfrm>
            <a:off x="314325" y="26988"/>
            <a:ext cx="8785225" cy="6556375"/>
          </a:xfrm>
          <a:prstGeom prst="rect">
            <a:avLst/>
          </a:prstGeom>
        </p:spPr>
        <p:txBody>
          <a:bodyPr>
            <a:spAutoFit/>
          </a:bodyPr>
          <a:lstStyle/>
          <a:p>
            <a:pPr>
              <a:defRPr/>
            </a:pPr>
            <a:r>
              <a:rPr lang="fr-FR" dirty="0">
                <a:latin typeface="+mn-lt"/>
              </a:rPr>
              <a:t>	Missions et objectifs de la commission d’Assurance Qualité :</a:t>
            </a:r>
          </a:p>
          <a:p>
            <a:pPr>
              <a:defRPr/>
            </a:pPr>
            <a:endParaRPr lang="fr-FR" dirty="0">
              <a:latin typeface="+mn-lt"/>
            </a:endParaRPr>
          </a:p>
          <a:p>
            <a:pPr>
              <a:defRPr/>
            </a:pPr>
            <a:r>
              <a:rPr lang="fr-FR" dirty="0">
                <a:latin typeface="+mn-lt"/>
              </a:rPr>
              <a:t>La CIAQES a pour objectif de favoriser le développement des pratiques d’assurance qualité dans les établissements universitaires, de les suivre et de les dynamiser en travaillant prioritairement sur l’</a:t>
            </a:r>
            <a:r>
              <a:rPr lang="fr-FR" u="sng" dirty="0">
                <a:latin typeface="+mn-lt"/>
              </a:rPr>
              <a:t>évaluation interne</a:t>
            </a:r>
            <a:r>
              <a:rPr lang="fr-FR" dirty="0">
                <a:latin typeface="+mn-lt"/>
              </a:rPr>
              <a:t>, afin d’améliorer la gouvernance de ces établissements. </a:t>
            </a:r>
          </a:p>
          <a:p>
            <a:pPr>
              <a:defRPr/>
            </a:pPr>
            <a:endParaRPr lang="fr-FR" dirty="0">
              <a:latin typeface="+mn-lt"/>
            </a:endParaRPr>
          </a:p>
          <a:p>
            <a:pPr>
              <a:defRPr/>
            </a:pPr>
            <a:r>
              <a:rPr lang="fr-FR" dirty="0">
                <a:latin typeface="+mn-lt"/>
              </a:rPr>
              <a:t>  Il s'agit de : </a:t>
            </a:r>
          </a:p>
          <a:p>
            <a:pPr marL="273050" indent="-273050">
              <a:spcAft>
                <a:spcPts val="600"/>
              </a:spcAft>
              <a:defRPr/>
            </a:pPr>
            <a:r>
              <a:rPr lang="fr-FR" dirty="0">
                <a:latin typeface="+mn-lt"/>
              </a:rPr>
              <a:t>-	mettre en place une démarche d’évaluation interne dans les établissements universitaires en s'adossant sur un noyau d'établissements représentatif et sur les missions essentielles de l’université à savoir la formation, la recherche, le service à la société et le développement socio-économique ; </a:t>
            </a:r>
          </a:p>
          <a:p>
            <a:pPr marL="273050" indent="-273050">
              <a:spcAft>
                <a:spcPts val="600"/>
              </a:spcAft>
              <a:defRPr/>
            </a:pPr>
            <a:r>
              <a:rPr lang="fr-FR" dirty="0">
                <a:latin typeface="+mn-lt"/>
              </a:rPr>
              <a:t>-	définir des </a:t>
            </a:r>
            <a:r>
              <a:rPr lang="fr-FR" u="sng" dirty="0">
                <a:latin typeface="+mn-lt"/>
              </a:rPr>
              <a:t>références qualité</a:t>
            </a:r>
            <a:r>
              <a:rPr lang="fr-FR" dirty="0">
                <a:latin typeface="+mn-lt"/>
              </a:rPr>
              <a:t>, à partir d’une analyse de ce contexte et du recensement des besoins réels ; </a:t>
            </a:r>
          </a:p>
          <a:p>
            <a:pPr marL="273050" indent="-273050">
              <a:spcAft>
                <a:spcPts val="600"/>
              </a:spcAft>
              <a:defRPr/>
            </a:pPr>
            <a:r>
              <a:rPr lang="fr-FR" dirty="0">
                <a:latin typeface="+mn-lt"/>
              </a:rPr>
              <a:t>-	examiner, dans une démarche d’évaluation interne, les dysfonctionnements par rapport au référentiel arrêté ; </a:t>
            </a:r>
          </a:p>
          <a:p>
            <a:pPr marL="273050" indent="-273050">
              <a:spcAft>
                <a:spcPts val="600"/>
              </a:spcAft>
              <a:defRPr/>
            </a:pPr>
            <a:r>
              <a:rPr lang="fr-FR" dirty="0">
                <a:latin typeface="+mn-lt"/>
              </a:rPr>
              <a:t>-	prendre des mesures d’amélioration ; </a:t>
            </a:r>
          </a:p>
          <a:p>
            <a:pPr marL="273050" indent="-273050">
              <a:defRPr/>
            </a:pPr>
            <a:r>
              <a:rPr lang="fr-FR" dirty="0">
                <a:latin typeface="+mn-lt"/>
              </a:rPr>
              <a:t>-	valider la démarche et les références, en apportant les adaptations nécessaires renforçant ainsi les capacités en assurance qualité au sein des établissements universitaires.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6C93ABD5-605A-4004-96AA-89E4700ED1BD}" type="slidenum">
              <a:rPr lang="fr-FR"/>
              <a:pPr>
                <a:defRPr/>
              </a:pPr>
              <a:t>77</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2C91B39D-2E49-4F84-80BF-F58AA8EF6D12}"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77</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4" name="Rectangle 3"/>
          <p:cNvSpPr/>
          <p:nvPr/>
        </p:nvSpPr>
        <p:spPr>
          <a:xfrm>
            <a:off x="0" y="1000125"/>
            <a:ext cx="8642350" cy="2246313"/>
          </a:xfrm>
          <a:prstGeom prst="rect">
            <a:avLst/>
          </a:prstGeom>
        </p:spPr>
        <p:txBody>
          <a:bodyPr>
            <a:spAutoFit/>
          </a:bodyPr>
          <a:lstStyle/>
          <a:p>
            <a:pPr marL="273050" indent="-273050">
              <a:defRPr/>
            </a:pPr>
            <a:r>
              <a:rPr lang="fr-FR" dirty="0">
                <a:latin typeface="+mn-lt"/>
              </a:rPr>
              <a:t>-	Favoriser la mise en place d’équipes chargées de l’Assurance Qualité dans les établissements universitaires (</a:t>
            </a:r>
            <a:r>
              <a:rPr lang="fr-FR" dirty="0" err="1">
                <a:latin typeface="+mn-lt"/>
              </a:rPr>
              <a:t>RAQs</a:t>
            </a:r>
            <a:r>
              <a:rPr lang="fr-FR" dirty="0">
                <a:latin typeface="+mn-lt"/>
              </a:rPr>
              <a:t>) ;</a:t>
            </a:r>
          </a:p>
          <a:p>
            <a:pPr marL="273050" indent="-273050">
              <a:defRPr/>
            </a:pPr>
            <a:r>
              <a:rPr lang="fr-FR" dirty="0">
                <a:latin typeface="+mn-lt"/>
              </a:rPr>
              <a:t>-   Organisation des visites pour les membres de la commission afin d’examiner  les expériences d’implémentation de l’assurance qualité et les pratiques d’autres pays.</a:t>
            </a:r>
          </a:p>
          <a:p>
            <a:pPr marL="273050" indent="-273050">
              <a:defRPr/>
            </a:pPr>
            <a:r>
              <a:rPr lang="fr-FR" dirty="0">
                <a:latin typeface="+mn-lt"/>
              </a:rPr>
              <a:t> -  Elaborer un programme de formation pour les </a:t>
            </a:r>
            <a:r>
              <a:rPr lang="fr-FR" dirty="0" err="1">
                <a:latin typeface="+mn-lt"/>
              </a:rPr>
              <a:t>RAQs</a:t>
            </a:r>
            <a:r>
              <a:rPr lang="fr-FR" dirty="0">
                <a:latin typeface="+mn-lt"/>
              </a:rPr>
              <a:t> </a:t>
            </a:r>
          </a:p>
          <a:p>
            <a:pPr marL="273050" indent="-273050">
              <a:defRPr/>
            </a:pPr>
            <a:r>
              <a:rPr lang="fr-FR" dirty="0">
                <a:latin typeface="+mn-lt"/>
              </a:rPr>
              <a:t> -   Assurer une formation spécifique aux </a:t>
            </a:r>
            <a:r>
              <a:rPr lang="fr-FR" dirty="0" err="1">
                <a:latin typeface="+mn-lt"/>
              </a:rPr>
              <a:t>RAQs</a:t>
            </a:r>
            <a:endParaRPr lang="fr-FR" dirty="0">
              <a:latin typeface="+mn-lt"/>
            </a:endParaRPr>
          </a:p>
        </p:txBody>
      </p:sp>
      <p:sp>
        <p:nvSpPr>
          <p:cNvPr id="5" name="Rectangle 4"/>
          <p:cNvSpPr/>
          <p:nvPr/>
        </p:nvSpPr>
        <p:spPr>
          <a:xfrm>
            <a:off x="196850" y="3716338"/>
            <a:ext cx="8496300" cy="1939925"/>
          </a:xfrm>
          <a:prstGeom prst="rect">
            <a:avLst/>
          </a:prstGeom>
        </p:spPr>
        <p:txBody>
          <a:bodyPr>
            <a:spAutoFit/>
          </a:bodyPr>
          <a:lstStyle/>
          <a:p>
            <a:pPr>
              <a:defRPr/>
            </a:pPr>
            <a:r>
              <a:rPr lang="fr-FR" b="1" dirty="0">
                <a:latin typeface="+mn-lt"/>
              </a:rPr>
              <a:t> 4.1.4 Mise en place du Comité Nationale d’Evaluation (CNE)</a:t>
            </a:r>
            <a:endParaRPr lang="fr-FR" dirty="0">
              <a:latin typeface="+mn-lt"/>
            </a:endParaRPr>
          </a:p>
          <a:p>
            <a:pPr>
              <a:defRPr/>
            </a:pPr>
            <a:r>
              <a:rPr lang="fr-FR" dirty="0">
                <a:latin typeface="+mn-lt"/>
              </a:rPr>
              <a:t> </a:t>
            </a:r>
          </a:p>
          <a:p>
            <a:pPr>
              <a:defRPr/>
            </a:pPr>
            <a:r>
              <a:rPr lang="fr-FR" dirty="0">
                <a:latin typeface="+mn-lt"/>
              </a:rPr>
              <a:t>Tel que prévu par la loi d’orientation du 23 février 2008, le CNE a été institué par l’arrêté 739 du 18-12-2010. Le CNE prépare aujourd’hui sa feuille de route, c’est l’organe qui va piloter l’évaluation et l’assurance –qualité.</a:t>
            </a:r>
          </a:p>
          <a:p>
            <a:pPr>
              <a:defRPr/>
            </a:pPr>
            <a:r>
              <a:rPr lang="fr-FR" b="1" dirty="0">
                <a:latin typeface="+mn-lt"/>
              </a:rPr>
              <a:t> </a:t>
            </a:r>
            <a:endParaRPr lang="fr-FR" dirty="0">
              <a:latin typeface="+mn-lt"/>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DCBF31E8-A5AA-4501-A371-3354846DDF47}" type="slidenum">
              <a:rPr lang="fr-FR"/>
              <a:pPr>
                <a:defRPr/>
              </a:pPr>
              <a:t>78</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833F5619-841D-4481-819D-760479FA7D16}"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78</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4" name="Rectangle 3"/>
          <p:cNvSpPr/>
          <p:nvPr/>
        </p:nvSpPr>
        <p:spPr>
          <a:xfrm>
            <a:off x="214313" y="714375"/>
            <a:ext cx="8715375" cy="5078413"/>
          </a:xfrm>
          <a:prstGeom prst="rect">
            <a:avLst/>
          </a:prstGeom>
        </p:spPr>
        <p:txBody>
          <a:bodyPr>
            <a:spAutoFit/>
          </a:bodyPr>
          <a:lstStyle/>
          <a:p>
            <a:pPr>
              <a:defRPr/>
            </a:pPr>
            <a:r>
              <a:rPr lang="fr-FR" sz="2400" dirty="0">
                <a:latin typeface="+mn-lt"/>
              </a:rPr>
              <a:t> 4.2 </a:t>
            </a:r>
            <a:r>
              <a:rPr lang="fr-FR" sz="2400" b="1" dirty="0">
                <a:latin typeface="+mn-lt"/>
              </a:rPr>
              <a:t>Perspectives ou résultats attendus</a:t>
            </a:r>
          </a:p>
          <a:p>
            <a:pPr>
              <a:defRPr/>
            </a:pPr>
            <a:r>
              <a:rPr lang="fr-FR" dirty="0">
                <a:latin typeface="+mn-lt"/>
              </a:rPr>
              <a:t>Les résultats attendus sont les suivants :</a:t>
            </a:r>
          </a:p>
          <a:p>
            <a:pPr>
              <a:defRPr/>
            </a:pPr>
            <a:endParaRPr lang="fr-FR" dirty="0">
              <a:latin typeface="+mn-lt"/>
            </a:endParaRPr>
          </a:p>
          <a:p>
            <a:pPr marL="355600" indent="-355600">
              <a:defRPr/>
            </a:pPr>
            <a:r>
              <a:rPr lang="fr-FR" dirty="0">
                <a:latin typeface="+mn-lt"/>
              </a:rPr>
              <a:t>a)	Une forte sensibilisation des établissements universitaires à la démarche assurance qualité; avec la mise en place d'une méthodologie commune de travail, et des outils de communication fédérés pour permettre la mutualisation et la pérennisation des pratiques d’assurance qualité. </a:t>
            </a:r>
          </a:p>
          <a:p>
            <a:pPr marL="355600" indent="-355600">
              <a:defRPr/>
            </a:pPr>
            <a:r>
              <a:rPr lang="fr-FR" dirty="0">
                <a:latin typeface="+mn-lt"/>
              </a:rPr>
              <a:t>b)	</a:t>
            </a:r>
            <a:r>
              <a:rPr lang="fr-FR" u="sng" dirty="0">
                <a:latin typeface="+mn-lt"/>
              </a:rPr>
              <a:t>Elaboration de références communes d'évaluation</a:t>
            </a:r>
            <a:r>
              <a:rPr lang="fr-FR" dirty="0">
                <a:latin typeface="+mn-lt"/>
              </a:rPr>
              <a:t>, adaptées au contexte local suite à des états de lieu qui auront été effectués dans les établissements universitaires.</a:t>
            </a:r>
          </a:p>
          <a:p>
            <a:pPr marL="355600" indent="-355600">
              <a:defRPr/>
            </a:pPr>
            <a:r>
              <a:rPr lang="fr-FR" dirty="0">
                <a:latin typeface="+mn-lt"/>
              </a:rPr>
              <a:t>c)	Identification et formation de personnes ressources sur les référentiels d’assurance qualité pour en disséminer les bonnes pratiques et d'en veiller à leur mise en œuvre.</a:t>
            </a:r>
          </a:p>
          <a:p>
            <a:pPr marL="355600" indent="-355600">
              <a:defRPr/>
            </a:pPr>
            <a:r>
              <a:rPr lang="fr-FR" dirty="0">
                <a:latin typeface="+mn-lt"/>
              </a:rPr>
              <a:t>d)	Une auto-évaluation conduite à partir de programmes d'études prédéfinis.</a:t>
            </a:r>
          </a:p>
          <a:p>
            <a:pPr marL="355600" indent="-355600">
              <a:defRPr/>
            </a:pPr>
            <a:r>
              <a:rPr lang="fr-FR" dirty="0">
                <a:latin typeface="+mn-lt"/>
              </a:rPr>
              <a:t>e)	Des outils appropriés seront déterminés pour permettre l'installation d'une politique qualité et la pérennisation des démarches d’auto-évaluation. </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22566F19-A2ED-47B4-A26D-11366C98AD53}" type="slidenum">
              <a:rPr lang="fr-FR"/>
              <a:pPr>
                <a:defRPr/>
              </a:pPr>
              <a:t>79</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CC281E10-6859-4960-A50C-883505FEF1B9}"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79</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0" y="2071688"/>
            <a:ext cx="9001125" cy="2016125"/>
          </a:xfrm>
          <a:prstGeom prst="rect">
            <a:avLst/>
          </a:prstGeom>
        </p:spPr>
        <p:txBody>
          <a:bodyPr>
            <a:spAutoFit/>
          </a:bodyPr>
          <a:lstStyle/>
          <a:p>
            <a:pPr>
              <a:defRPr/>
            </a:pPr>
            <a:r>
              <a:rPr lang="fr-FR" dirty="0">
                <a:latin typeface="+mn-lt"/>
              </a:rPr>
              <a:t>Le projet de mise en œuvre d’un système d’assurance qualité ne se réalisera</a:t>
            </a:r>
          </a:p>
          <a:p>
            <a:pPr>
              <a:spcAft>
                <a:spcPts val="600"/>
              </a:spcAft>
              <a:defRPr/>
            </a:pPr>
            <a:r>
              <a:rPr lang="fr-FR" dirty="0">
                <a:latin typeface="+mn-lt"/>
              </a:rPr>
              <a:t> pleinement qu’avec </a:t>
            </a:r>
            <a:r>
              <a:rPr lang="fr-FR" b="1" dirty="0">
                <a:latin typeface="+mn-lt"/>
              </a:rPr>
              <a:t>l’adhésion</a:t>
            </a:r>
            <a:r>
              <a:rPr lang="fr-FR" dirty="0">
                <a:latin typeface="+mn-lt"/>
              </a:rPr>
              <a:t> de toutes parties prenantes.</a:t>
            </a:r>
          </a:p>
          <a:p>
            <a:pPr>
              <a:defRPr/>
            </a:pPr>
            <a:r>
              <a:rPr lang="fr-FR" dirty="0">
                <a:latin typeface="+mn-lt"/>
              </a:rPr>
              <a:t>Il est par conséquent objectif de  s’attendre à des difficultés, contraintes et surtout à des </a:t>
            </a:r>
            <a:r>
              <a:rPr lang="fr-FR" b="1" dirty="0">
                <a:latin typeface="+mn-lt"/>
              </a:rPr>
              <a:t>résistances</a:t>
            </a:r>
            <a:r>
              <a:rPr lang="fr-FR" dirty="0">
                <a:latin typeface="+mn-lt"/>
              </a:rPr>
              <a:t> de la part  des différents acteurs, personnel administratif, enseignants, étudiants tellement habitués à une gestion de moyens </a:t>
            </a:r>
            <a:r>
              <a:rPr lang="fr-FR" b="1" dirty="0">
                <a:latin typeface="+mn-lt"/>
              </a:rPr>
              <a:t>sans reddition </a:t>
            </a:r>
            <a:r>
              <a:rPr lang="fr-FR" dirty="0">
                <a:latin typeface="+mn-lt"/>
              </a:rPr>
              <a:t>de compte.</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Espace réservé du numéro de diapositive 17"/>
          <p:cNvSpPr>
            <a:spLocks noGrp="1"/>
          </p:cNvSpPr>
          <p:nvPr>
            <p:ph type="sldNum" sz="quarter" idx="12"/>
          </p:nvPr>
        </p:nvSpPr>
        <p:spPr/>
        <p:txBody>
          <a:bodyPr/>
          <a:lstStyle/>
          <a:p>
            <a:pPr>
              <a:defRPr/>
            </a:pPr>
            <a:fld id="{A7C8EAF6-4C75-42F6-B2A9-E291FAB33749}" type="slidenum">
              <a:rPr lang="fr-FR"/>
              <a:pPr>
                <a:defRPr/>
              </a:pPr>
              <a:t>8</a:t>
            </a:fld>
            <a:endParaRPr lang="fr-FR"/>
          </a:p>
        </p:txBody>
      </p:sp>
      <p:sp>
        <p:nvSpPr>
          <p:cNvPr id="3" name="Espace réservé du contenu 2"/>
          <p:cNvSpPr>
            <a:spLocks noGrp="1"/>
          </p:cNvSpPr>
          <p:nvPr>
            <p:ph idx="1"/>
          </p:nvPr>
        </p:nvSpPr>
        <p:spPr>
          <a:xfrm>
            <a:off x="142875" y="928688"/>
            <a:ext cx="8858250" cy="5395912"/>
          </a:xfrm>
        </p:spPr>
        <p:txBody>
          <a:bodyPr>
            <a:normAutofit lnSpcReduction="10000"/>
          </a:bodyPr>
          <a:lstStyle/>
          <a:p>
            <a:pPr marL="635000" indent="-457200" eaLnBrk="1" fontAlgn="auto" hangingPunct="1">
              <a:spcAft>
                <a:spcPts val="0"/>
              </a:spcAft>
              <a:buClr>
                <a:schemeClr val="accent3"/>
              </a:buClr>
              <a:buFont typeface="Wingdings 2" pitchFamily="18" charset="2"/>
              <a:buNone/>
              <a:defRPr/>
            </a:pPr>
            <a:r>
              <a:rPr lang="fr-FR" sz="3200" b="1" dirty="0" smtClean="0"/>
              <a:t>1-</a:t>
            </a:r>
            <a:r>
              <a:rPr lang="fr-FR" sz="2400" b="1" dirty="0" smtClean="0"/>
              <a:t> Evolution de l’E.S dans le monde </a:t>
            </a:r>
            <a:r>
              <a:rPr lang="fr-FR" sz="2400" dirty="0" smtClean="0"/>
              <a:t>: </a:t>
            </a:r>
          </a:p>
          <a:p>
            <a:pPr marL="635000" indent="-457200" eaLnBrk="1" fontAlgn="auto" hangingPunct="1">
              <a:spcAft>
                <a:spcPts val="0"/>
              </a:spcAft>
              <a:buClr>
                <a:schemeClr val="accent3"/>
              </a:buClr>
              <a:buFont typeface="Wingdings 2" pitchFamily="18" charset="2"/>
              <a:buNone/>
              <a:defRPr/>
            </a:pPr>
            <a:r>
              <a:rPr lang="fr-FR" sz="2400" b="1" dirty="0" smtClean="0"/>
              <a:t>1.1 – Augmentation de la demande sociale:</a:t>
            </a:r>
          </a:p>
          <a:p>
            <a:pPr marL="274320" indent="-274320" eaLnBrk="1" fontAlgn="auto" hangingPunct="1">
              <a:spcAft>
                <a:spcPts val="0"/>
              </a:spcAft>
              <a:buClr>
                <a:schemeClr val="accent3"/>
              </a:buClr>
              <a:buFont typeface="Wingdings" pitchFamily="2" charset="2"/>
              <a:buChar char="Ø"/>
              <a:defRPr/>
            </a:pPr>
            <a:r>
              <a:rPr lang="fr-FR" sz="2400" dirty="0" smtClean="0"/>
              <a:t>Au cours des décennies passées, la demande sociale de l’E.S a augmenté, en particulier dans les PVD, </a:t>
            </a:r>
          </a:p>
          <a:p>
            <a:pPr marL="274320" indent="-274320" eaLnBrk="1" fontAlgn="auto" hangingPunct="1">
              <a:spcAft>
                <a:spcPts val="0"/>
              </a:spcAft>
              <a:buClr>
                <a:schemeClr val="accent3"/>
              </a:buClr>
              <a:buFont typeface="Wingdings" pitchFamily="2" charset="2"/>
              <a:buChar char="Ø"/>
              <a:defRPr/>
            </a:pPr>
            <a:r>
              <a:rPr lang="fr-FR" sz="2400" dirty="0" smtClean="0"/>
              <a:t>Au niveau mondial, les effectifs d’étudiants sont passés de </a:t>
            </a:r>
            <a:r>
              <a:rPr lang="fr-FR" sz="2400" b="1" dirty="0" smtClean="0"/>
              <a:t>68 millions</a:t>
            </a:r>
            <a:r>
              <a:rPr lang="fr-FR" sz="2400" dirty="0" smtClean="0"/>
              <a:t>, en 1991, à </a:t>
            </a:r>
            <a:r>
              <a:rPr lang="fr-FR" sz="2400" b="1" dirty="0" smtClean="0"/>
              <a:t>159 millions </a:t>
            </a:r>
            <a:r>
              <a:rPr lang="fr-FR" sz="2400" dirty="0" smtClean="0"/>
              <a:t>en 2008; </a:t>
            </a:r>
          </a:p>
          <a:p>
            <a:pPr marL="274320" indent="-274320" eaLnBrk="1" fontAlgn="auto" hangingPunct="1">
              <a:spcAft>
                <a:spcPts val="0"/>
              </a:spcAft>
              <a:buClr>
                <a:schemeClr val="accent3"/>
              </a:buClr>
              <a:buFont typeface="Wingdings" pitchFamily="2" charset="2"/>
              <a:buChar char="Ø"/>
              <a:defRPr/>
            </a:pPr>
            <a:r>
              <a:rPr lang="fr-FR" sz="2400" dirty="0" smtClean="0"/>
              <a:t>En Asie de l’Est et pacifique, les effectifs ont augmenté , passant de </a:t>
            </a:r>
            <a:r>
              <a:rPr lang="fr-FR" sz="2400" b="1" dirty="0" smtClean="0"/>
              <a:t>14 millions</a:t>
            </a:r>
            <a:r>
              <a:rPr lang="fr-FR" sz="2400" dirty="0" smtClean="0"/>
              <a:t>, en 1991 à </a:t>
            </a:r>
            <a:r>
              <a:rPr lang="fr-FR" sz="2400" b="1" dirty="0" smtClean="0"/>
              <a:t>49 millions</a:t>
            </a:r>
            <a:r>
              <a:rPr lang="fr-FR" sz="2400" dirty="0" smtClean="0"/>
              <a:t> en 2008;</a:t>
            </a:r>
          </a:p>
          <a:p>
            <a:pPr marL="274320" lvl="2" indent="-274320" eaLnBrk="1" fontAlgn="auto" hangingPunct="1">
              <a:spcAft>
                <a:spcPts val="0"/>
              </a:spcAft>
              <a:buClr>
                <a:schemeClr val="accent3"/>
              </a:buClr>
              <a:buSzPct val="95000"/>
              <a:buFont typeface="Wingdings" pitchFamily="2" charset="2"/>
              <a:buChar char="Ø"/>
              <a:defRPr/>
            </a:pPr>
            <a:r>
              <a:rPr lang="fr-FR" sz="2400" dirty="0" smtClean="0"/>
              <a:t>La croissance explosive (établissements traditionnels et nouveaux prestataires) pose des questions nouvelles quant aux </a:t>
            </a:r>
            <a:r>
              <a:rPr lang="fr-FR" sz="2400" b="1" dirty="0" smtClean="0"/>
              <a:t>normes de qualité;</a:t>
            </a:r>
          </a:p>
          <a:p>
            <a:pPr marL="274320" lvl="2" indent="-274320" eaLnBrk="1" fontAlgn="auto" hangingPunct="1">
              <a:spcAft>
                <a:spcPts val="0"/>
              </a:spcAft>
              <a:buClr>
                <a:schemeClr val="accent3"/>
              </a:buClr>
              <a:buSzPct val="95000"/>
              <a:buFont typeface="Wingdings" pitchFamily="2" charset="2"/>
              <a:buChar char="Ø"/>
              <a:defRPr/>
            </a:pPr>
            <a:r>
              <a:rPr lang="fr-FR" sz="2400" dirty="0" smtClean="0"/>
              <a:t>Etudiants, parents et employeurs exigent une certaine forme de reconnaissance des établissements et des diplômes délivrés.</a:t>
            </a:r>
          </a:p>
        </p:txBody>
      </p:sp>
      <p:sp>
        <p:nvSpPr>
          <p:cNvPr id="4" name="Espace réservé du numéro de diapositive 3"/>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5DEFD122-0A9A-44DD-8C3C-98BF59EE2B6F}"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8</a:t>
            </a:fld>
            <a:endParaRPr lang="fr-FR" sz="1200">
              <a:solidFill>
                <a:schemeClr val="tx2">
                  <a:shade val="90000"/>
                </a:schemeClr>
              </a:solidFill>
              <a:effectLst>
                <a:outerShdw blurRad="38100" dist="38100" dir="2700000" algn="tl">
                  <a:srgbClr val="000000">
                    <a:alpha val="43137"/>
                  </a:srgbClr>
                </a:outerShdw>
              </a:effectLst>
              <a:cs typeface="+mn-cs"/>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5"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down)">
                                      <p:cBhvr>
                                        <p:cTn id="7" dur="10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5"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down)">
                                      <p:cBhvr>
                                        <p:cTn id="12" dur="1000"/>
                                        <p:tgtEl>
                                          <p:spTgt spid="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5"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down)">
                                      <p:cBhvr>
                                        <p:cTn id="17" dur="1000"/>
                                        <p:tgtEl>
                                          <p:spTgt spid="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5"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down)">
                                      <p:cBhvr>
                                        <p:cTn id="22" dur="1000"/>
                                        <p:tgtEl>
                                          <p:spTgt spid="3">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5"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down)">
                                      <p:cBhvr>
                                        <p:cTn id="27" dur="1000"/>
                                        <p:tgtEl>
                                          <p:spTgt spid="3">
                                            <p:txEl>
                                              <p:pRg st="4" end="4"/>
                                            </p:txEl>
                                          </p:spTgt>
                                        </p:tgtEl>
                                      </p:cBhvr>
                                    </p:animEffect>
                                  </p:childTnLst>
                                </p:cTn>
                              </p:par>
                              <p:par>
                                <p:cTn id="28" presetID="5" presetClass="entr" presetSubtype="5"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heckerboard(down)">
                                      <p:cBhvr>
                                        <p:cTn id="30" dur="1000"/>
                                        <p:tgtEl>
                                          <p:spTgt spid="3">
                                            <p:txEl>
                                              <p:pRg st="5" end="5"/>
                                            </p:txEl>
                                          </p:spTgt>
                                        </p:tgtEl>
                                      </p:cBhvr>
                                    </p:animEffect>
                                  </p:childTnLst>
                                </p:cTn>
                              </p:par>
                              <p:par>
                                <p:cTn id="31" presetID="5" presetClass="entr" presetSubtype="5"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heckerboard(down)">
                                      <p:cBhvr>
                                        <p:cTn id="33"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numéro de diapositive 17"/>
          <p:cNvSpPr>
            <a:spLocks noGrp="1"/>
          </p:cNvSpPr>
          <p:nvPr>
            <p:ph type="sldNum" sz="quarter" idx="12"/>
          </p:nvPr>
        </p:nvSpPr>
        <p:spPr/>
        <p:txBody>
          <a:bodyPr/>
          <a:lstStyle/>
          <a:p>
            <a:pPr>
              <a:defRPr/>
            </a:pPr>
            <a:fld id="{2672D2EA-BC47-44D8-810D-10D5FE0CD28A}" type="slidenum">
              <a:rPr lang="fr-FR"/>
              <a:pPr>
                <a:defRPr/>
              </a:pPr>
              <a:t>80</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4AC8A881-A018-40DE-BA3B-BCA42B7D2425}"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80</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285750" y="1285875"/>
            <a:ext cx="8572500" cy="400050"/>
          </a:xfrm>
          <a:prstGeom prst="rect">
            <a:avLst/>
          </a:prstGeom>
        </p:spPr>
        <p:txBody>
          <a:bodyPr>
            <a:spAutoFit/>
          </a:bodyPr>
          <a:lstStyle/>
          <a:p>
            <a:pPr>
              <a:defRPr/>
            </a:pPr>
            <a:r>
              <a:rPr lang="fr-FR" dirty="0">
                <a:latin typeface="+mn-lt"/>
              </a:rPr>
              <a:t>L’assurance qualité est une nouvelle tendance de l’enseignement supérieur.</a:t>
            </a:r>
          </a:p>
        </p:txBody>
      </p:sp>
      <p:sp>
        <p:nvSpPr>
          <p:cNvPr id="4" name="Rectangle 3"/>
          <p:cNvSpPr/>
          <p:nvPr/>
        </p:nvSpPr>
        <p:spPr>
          <a:xfrm>
            <a:off x="857250" y="714375"/>
            <a:ext cx="1833563" cy="461963"/>
          </a:xfrm>
          <a:prstGeom prst="rect">
            <a:avLst/>
          </a:prstGeom>
        </p:spPr>
        <p:txBody>
          <a:bodyPr wrap="none">
            <a:spAutoFit/>
          </a:bodyPr>
          <a:lstStyle/>
          <a:p>
            <a:pPr>
              <a:defRPr/>
            </a:pPr>
            <a:r>
              <a:rPr lang="fr-FR" sz="2400" b="1" dirty="0">
                <a:latin typeface="+mn-lt"/>
              </a:rPr>
              <a:t>Conclusion</a:t>
            </a:r>
            <a:endParaRPr lang="fr-FR" sz="2400" dirty="0">
              <a:latin typeface="+mn-lt"/>
            </a:endParaRPr>
          </a:p>
        </p:txBody>
      </p:sp>
      <p:sp>
        <p:nvSpPr>
          <p:cNvPr id="5" name="Rectangle 4"/>
          <p:cNvSpPr/>
          <p:nvPr/>
        </p:nvSpPr>
        <p:spPr>
          <a:xfrm>
            <a:off x="285750" y="2071688"/>
            <a:ext cx="8572500" cy="708025"/>
          </a:xfrm>
          <a:prstGeom prst="rect">
            <a:avLst/>
          </a:prstGeom>
        </p:spPr>
        <p:txBody>
          <a:bodyPr>
            <a:spAutoFit/>
          </a:bodyPr>
          <a:lstStyle/>
          <a:p>
            <a:pPr>
              <a:defRPr/>
            </a:pPr>
            <a:r>
              <a:rPr lang="fr-FR" dirty="0">
                <a:latin typeface="+mn-lt"/>
              </a:rPr>
              <a:t>L’assurance qualité à l’enseignement universitaire est un  terme polysémique: son sens varie selon le contexte. </a:t>
            </a:r>
          </a:p>
        </p:txBody>
      </p:sp>
      <p:sp>
        <p:nvSpPr>
          <p:cNvPr id="6" name="Rectangle 5"/>
          <p:cNvSpPr/>
          <p:nvPr/>
        </p:nvSpPr>
        <p:spPr>
          <a:xfrm>
            <a:off x="0" y="3000375"/>
            <a:ext cx="8858250" cy="1938338"/>
          </a:xfrm>
          <a:prstGeom prst="rect">
            <a:avLst/>
          </a:prstGeom>
        </p:spPr>
        <p:txBody>
          <a:bodyPr>
            <a:spAutoFit/>
          </a:bodyPr>
          <a:lstStyle/>
          <a:p>
            <a:pPr>
              <a:defRPr/>
            </a:pPr>
            <a:r>
              <a:rPr lang="fr-FR" dirty="0">
                <a:latin typeface="+mn-lt"/>
              </a:rPr>
              <a:t>cette ambigüité, tient principalement aux sens variés qui peuvent être associés aux termes « assurance » et « qualité ». Cependant force est de reconnaitre que sur le terrain, les pratiques de l’assurance qualité évoluent d’une manière  tangible. La progression dans la mise en en place n’est pas seulement l’apanage de systèmes développés mais aussi de plus en plus de pays de l’hémisphère sud découvrent les bienfaits de l’assurance qualité dans un monde globalisé. </a:t>
            </a:r>
          </a:p>
        </p:txBody>
      </p:sp>
      <p:sp>
        <p:nvSpPr>
          <p:cNvPr id="7" name="Rectangle 6"/>
          <p:cNvSpPr/>
          <p:nvPr/>
        </p:nvSpPr>
        <p:spPr>
          <a:xfrm>
            <a:off x="214313" y="5143500"/>
            <a:ext cx="8424862" cy="1014413"/>
          </a:xfrm>
          <a:prstGeom prst="rect">
            <a:avLst/>
          </a:prstGeom>
        </p:spPr>
        <p:txBody>
          <a:bodyPr>
            <a:spAutoFit/>
          </a:bodyPr>
          <a:lstStyle/>
          <a:p>
            <a:pPr>
              <a:defRPr/>
            </a:pPr>
            <a:r>
              <a:rPr lang="fr-FR" dirty="0">
                <a:latin typeface="+mn-lt"/>
              </a:rPr>
              <a:t>Les systèmes d’assurance qualité offrent de par la variété de leurs finalités, mécanismes et portée, l’opportunité de les adapter au système national par un certain nombre de choix fondamentaux.</a:t>
            </a: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P spid="6" grpId="0"/>
      <p:bldP spid="7" grpId="0"/>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numéro de diapositive 17"/>
          <p:cNvSpPr>
            <a:spLocks noGrp="1"/>
          </p:cNvSpPr>
          <p:nvPr>
            <p:ph type="sldNum" sz="quarter" idx="12"/>
          </p:nvPr>
        </p:nvSpPr>
        <p:spPr/>
        <p:txBody>
          <a:bodyPr/>
          <a:lstStyle/>
          <a:p>
            <a:pPr>
              <a:defRPr/>
            </a:pPr>
            <a:fld id="{155AC199-1FCD-4171-B534-5C003DC87F81}" type="slidenum">
              <a:rPr lang="fr-FR"/>
              <a:pPr>
                <a:defRPr/>
              </a:pPr>
              <a:t>81</a:t>
            </a:fld>
            <a:endParaRPr lang="fr-FR"/>
          </a:p>
        </p:txBody>
      </p:sp>
      <p:sp>
        <p:nvSpPr>
          <p:cNvPr id="2" name="Espace réservé du numéro de diapositive 1"/>
          <p:cNvSpPr txBox="1">
            <a:spLocks noGrp="1"/>
          </p:cNvSpPr>
          <p:nvPr/>
        </p:nvSpPr>
        <p:spPr>
          <a:xfrm>
            <a:off x="7924800" y="6356350"/>
            <a:ext cx="762000" cy="365125"/>
          </a:xfrm>
          <a:prstGeom prst="rect">
            <a:avLst/>
          </a:prstGeom>
          <a:noFill/>
        </p:spPr>
        <p:txBody>
          <a:bodyPr lIns="0" tIns="0" rIns="0" bIns="0" anchor="b"/>
          <a:lstStyle/>
          <a:p>
            <a:pPr algn="r">
              <a:lnSpc>
                <a:spcPct val="90000"/>
              </a:lnSpc>
              <a:spcBef>
                <a:spcPct val="20000"/>
              </a:spcBef>
              <a:buClr>
                <a:schemeClr val="hlink"/>
              </a:buClr>
              <a:buFont typeface="Wingdings" pitchFamily="2" charset="2"/>
              <a:buChar char="§"/>
              <a:defRPr/>
            </a:pPr>
            <a:fld id="{3DB1BA5F-3E02-448C-8BA3-9E45779D7B79}" type="slidenum">
              <a:rPr lang="fr-FR" sz="1200">
                <a:solidFill>
                  <a:schemeClr val="tx2">
                    <a:shade val="90000"/>
                  </a:schemeClr>
                </a:solidFill>
                <a:effectLst>
                  <a:outerShdw blurRad="38100" dist="38100" dir="2700000" algn="tl">
                    <a:srgbClr val="000000">
                      <a:alpha val="43137"/>
                    </a:srgbClr>
                  </a:outerShdw>
                </a:effectLst>
                <a:cs typeface="+mn-cs"/>
              </a:rPr>
              <a:pPr algn="r">
                <a:lnSpc>
                  <a:spcPct val="90000"/>
                </a:lnSpc>
                <a:spcBef>
                  <a:spcPct val="20000"/>
                </a:spcBef>
                <a:buClr>
                  <a:schemeClr val="hlink"/>
                </a:buClr>
                <a:buFont typeface="Wingdings" pitchFamily="2" charset="2"/>
                <a:buChar char="§"/>
                <a:defRPr/>
              </a:pPr>
              <a:t>81</a:t>
            </a:fld>
            <a:endParaRPr lang="fr-FR" sz="1200">
              <a:solidFill>
                <a:schemeClr val="tx2">
                  <a:shade val="90000"/>
                </a:schemeClr>
              </a:solidFill>
              <a:effectLst>
                <a:outerShdw blurRad="38100" dist="38100" dir="2700000" algn="tl">
                  <a:srgbClr val="000000">
                    <a:alpha val="43137"/>
                  </a:srgbClr>
                </a:outerShdw>
              </a:effectLst>
              <a:cs typeface="+mn-cs"/>
            </a:endParaRPr>
          </a:p>
        </p:txBody>
      </p:sp>
      <p:sp>
        <p:nvSpPr>
          <p:cNvPr id="3" name="Rectangle 2"/>
          <p:cNvSpPr/>
          <p:nvPr/>
        </p:nvSpPr>
        <p:spPr>
          <a:xfrm>
            <a:off x="142875" y="1285875"/>
            <a:ext cx="8820150" cy="3046413"/>
          </a:xfrm>
          <a:prstGeom prst="rect">
            <a:avLst/>
          </a:prstGeom>
        </p:spPr>
        <p:txBody>
          <a:bodyPr>
            <a:spAutoFit/>
          </a:bodyPr>
          <a:lstStyle/>
          <a:p>
            <a:pPr algn="ctr">
              <a:defRPr/>
            </a:pPr>
            <a:r>
              <a:rPr lang="fr-FR" sz="2400" dirty="0">
                <a:latin typeface="+mn-lt"/>
              </a:rPr>
              <a:t>L’Algérie, consciente de la nécessité d’implémenter un système d’assurance qualité en harmonie avec les spécificités politiques, sociales et culturelles du pays, pour faire face au défis tant sur le plan national qu’international , est en pleine dynamique de changement organisationnel qui nécessite une stratégie de pilotage prônant les valeurs de la participation et de la communication  afin de surmonter les difficultés issues de diverses résistances  des acteurs de l’université algérienne.  </a:t>
            </a:r>
          </a:p>
        </p:txBody>
      </p:sp>
      <p:sp>
        <p:nvSpPr>
          <p:cNvPr id="4" name="Espace réservé du contenu 2"/>
          <p:cNvSpPr txBox="1">
            <a:spLocks/>
          </p:cNvSpPr>
          <p:nvPr/>
        </p:nvSpPr>
        <p:spPr bwMode="auto">
          <a:xfrm>
            <a:off x="547688" y="1744663"/>
            <a:ext cx="8229600" cy="3254375"/>
          </a:xfrm>
          <a:prstGeom prst="rect">
            <a:avLst/>
          </a:prstGeom>
          <a:noFill/>
          <a:ln w="9525">
            <a:noFill/>
            <a:miter lim="800000"/>
            <a:headEnd/>
            <a:tailEnd/>
          </a:ln>
        </p:spPr>
        <p:txBody>
          <a:bodyPr/>
          <a:lstStyle/>
          <a:p>
            <a:pPr marL="273050" indent="-273050">
              <a:spcBef>
                <a:spcPct val="20000"/>
              </a:spcBef>
              <a:buClr>
                <a:srgbClr val="0BD0D9"/>
              </a:buClr>
              <a:buSzPct val="95000"/>
              <a:buFont typeface="Wingdings 2" pitchFamily="18" charset="2"/>
              <a:buNone/>
            </a:pPr>
            <a:endParaRPr lang="fr-FR" sz="2600">
              <a:latin typeface="Constantia" pitchFamily="18" charset="0"/>
            </a:endParaRPr>
          </a:p>
          <a:p>
            <a:pPr marL="273050" indent="-273050">
              <a:spcBef>
                <a:spcPct val="20000"/>
              </a:spcBef>
              <a:buClr>
                <a:srgbClr val="0BD0D9"/>
              </a:buClr>
              <a:buSzPct val="95000"/>
              <a:buFont typeface="Wingdings 2" pitchFamily="18" charset="2"/>
              <a:buNone/>
            </a:pPr>
            <a:endParaRPr lang="fr-FR" sz="2600">
              <a:latin typeface="Constantia" pitchFamily="18" charset="0"/>
            </a:endParaRPr>
          </a:p>
          <a:p>
            <a:pPr marL="273050" indent="-273050">
              <a:spcBef>
                <a:spcPct val="20000"/>
              </a:spcBef>
              <a:buClr>
                <a:srgbClr val="0BD0D9"/>
              </a:buClr>
              <a:buSzPct val="95000"/>
              <a:buFont typeface="Wingdings 2" pitchFamily="18" charset="2"/>
              <a:buNone/>
            </a:pPr>
            <a:r>
              <a:rPr lang="fr-FR" sz="2600">
                <a:latin typeface="Constantia" pitchFamily="18" charset="0"/>
              </a:rPr>
              <a:t>     </a:t>
            </a:r>
          </a:p>
          <a:p>
            <a:pPr marL="273050" indent="-273050">
              <a:spcBef>
                <a:spcPct val="20000"/>
              </a:spcBef>
              <a:buClr>
                <a:srgbClr val="0BD0D9"/>
              </a:buClr>
              <a:buSzPct val="95000"/>
              <a:buFont typeface="Wingdings 2" pitchFamily="18" charset="2"/>
              <a:buNone/>
            </a:pPr>
            <a:endParaRPr lang="fr-FR" sz="4000" b="1">
              <a:latin typeface="Constantia" pitchFamily="18" charset="0"/>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0"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2"/>
          </p:nvPr>
        </p:nvSpPr>
        <p:spPr/>
        <p:txBody>
          <a:bodyPr/>
          <a:lstStyle/>
          <a:p>
            <a:pPr>
              <a:defRPr/>
            </a:pPr>
            <a:fld id="{56D05F97-656D-4708-9AD1-35AFB4F463A4}" type="slidenum">
              <a:rPr lang="fr-FR" smtClean="0"/>
              <a:pPr>
                <a:defRPr/>
              </a:pPr>
              <a:t>82</a:t>
            </a:fld>
            <a:endParaRPr lang="fr-FR"/>
          </a:p>
        </p:txBody>
      </p:sp>
      <p:sp>
        <p:nvSpPr>
          <p:cNvPr id="88067" name="Rectangle 2"/>
          <p:cNvSpPr>
            <a:spLocks noChangeArrowheads="1"/>
          </p:cNvSpPr>
          <p:nvPr/>
        </p:nvSpPr>
        <p:spPr bwMode="auto">
          <a:xfrm>
            <a:off x="214313" y="3228975"/>
            <a:ext cx="8572500" cy="830263"/>
          </a:xfrm>
          <a:prstGeom prst="rect">
            <a:avLst/>
          </a:prstGeom>
          <a:noFill/>
          <a:ln w="9525">
            <a:noFill/>
            <a:miter lim="800000"/>
            <a:headEnd/>
            <a:tailEnd/>
          </a:ln>
        </p:spPr>
        <p:txBody>
          <a:bodyPr>
            <a:spAutoFit/>
          </a:bodyPr>
          <a:lstStyle/>
          <a:p>
            <a:r>
              <a:rPr lang="fr-FR" sz="4800" b="1">
                <a:latin typeface="Colonna MT" pitchFamily="82" charset="0"/>
              </a:rPr>
              <a:t> MERCI DE VOTRE ATTENTION</a:t>
            </a:r>
            <a:endParaRPr lang="fr-FR" sz="4800">
              <a:latin typeface="Colonna MT" pitchFamily="82" charset="0"/>
            </a:endParaRPr>
          </a:p>
        </p:txBody>
      </p:sp>
    </p:spTree>
  </p:cSld>
  <p:clrMapOvr>
    <a:masterClrMapping/>
  </p:clrMapOvr>
  <p:transition>
    <p:push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4313" y="1000125"/>
            <a:ext cx="8786812" cy="5324475"/>
          </a:xfrm>
        </p:spPr>
        <p:txBody>
          <a:bodyPr/>
          <a:lstStyle/>
          <a:p>
            <a:pPr marL="274320" indent="-274320" eaLnBrk="1" fontAlgn="auto" hangingPunct="1">
              <a:spcAft>
                <a:spcPts val="0"/>
              </a:spcAft>
              <a:buClr>
                <a:schemeClr val="accent3"/>
              </a:buClr>
              <a:buFont typeface="Wingdings 2" pitchFamily="18" charset="2"/>
              <a:buNone/>
              <a:defRPr/>
            </a:pPr>
            <a:r>
              <a:rPr lang="fr-FR" sz="2800" b="1" dirty="0" smtClean="0"/>
              <a:t>1.2 – Diversification:</a:t>
            </a:r>
          </a:p>
          <a:p>
            <a:pPr marL="274320" indent="-274320" eaLnBrk="1" fontAlgn="auto" hangingPunct="1">
              <a:spcAft>
                <a:spcPts val="0"/>
              </a:spcAft>
              <a:buClr>
                <a:schemeClr val="accent3"/>
              </a:buClr>
              <a:buFont typeface="Wingdings" pitchFamily="2" charset="2"/>
              <a:buChar char="Ø"/>
              <a:defRPr/>
            </a:pPr>
            <a:r>
              <a:rPr lang="fr-FR" sz="2800" dirty="0" smtClean="0"/>
              <a:t>afin de pouvoir accueillir des effectifs supplémentaires, les systèmes d’E.S. </a:t>
            </a:r>
            <a:r>
              <a:rPr lang="fr-FR" sz="2800" b="1" dirty="0" smtClean="0"/>
              <a:t>se sont  diversifiés </a:t>
            </a:r>
            <a:r>
              <a:rPr lang="fr-FR" sz="2800" dirty="0" smtClean="0"/>
              <a:t> (secteur postsecondaire non universitaire, cours à distance,…);</a:t>
            </a:r>
          </a:p>
          <a:p>
            <a:pPr marL="274320" indent="-274320" eaLnBrk="1" fontAlgn="auto" hangingPunct="1">
              <a:spcAft>
                <a:spcPts val="0"/>
              </a:spcAft>
              <a:buClr>
                <a:schemeClr val="accent3"/>
              </a:buClr>
              <a:buFont typeface="Wingdings" pitchFamily="2" charset="2"/>
              <a:buChar char="Ø"/>
              <a:defRPr/>
            </a:pPr>
            <a:r>
              <a:rPr lang="fr-FR" sz="2800" dirty="0" smtClean="0"/>
              <a:t>étant donné le nombre des nouveaux prestataires qui proposent des formules d'études postsecondaires, il est parfois difficile de distinguer les établissements légitimes des usines à diplômes qui vendent des titres universitaires. </a:t>
            </a:r>
          </a:p>
          <a:p>
            <a:pPr marL="274320" indent="-274320" eaLnBrk="1" fontAlgn="auto" hangingPunct="1">
              <a:spcAft>
                <a:spcPts val="0"/>
              </a:spcAft>
              <a:buClr>
                <a:schemeClr val="accent3"/>
              </a:buClr>
              <a:buFont typeface="Wingdings 2" pitchFamily="18" charset="2"/>
              <a:buNone/>
              <a:defRPr/>
            </a:pPr>
            <a:r>
              <a:rPr lang="fr-FR" sz="2800" dirty="0" smtClean="0"/>
              <a:t>        difficultés des autorités nationales à </a:t>
            </a:r>
            <a:r>
              <a:rPr lang="fr-FR" sz="2800" b="1" dirty="0" smtClean="0"/>
              <a:t>garantir la qualité</a:t>
            </a:r>
            <a:r>
              <a:rPr lang="fr-FR" sz="2800" dirty="0" smtClean="0"/>
              <a:t> par les méthodes traditionnelles</a:t>
            </a:r>
          </a:p>
        </p:txBody>
      </p:sp>
      <p:sp>
        <p:nvSpPr>
          <p:cNvPr id="4" name="Espace réservé du numéro de diapositive 3"/>
          <p:cNvSpPr>
            <a:spLocks noGrp="1"/>
          </p:cNvSpPr>
          <p:nvPr>
            <p:ph type="sldNum" sz="quarter" idx="12"/>
          </p:nvPr>
        </p:nvSpPr>
        <p:spPr/>
        <p:txBody>
          <a:bodyPr/>
          <a:lstStyle/>
          <a:p>
            <a:pPr>
              <a:defRPr/>
            </a:pPr>
            <a:fld id="{B7D72BEA-78F5-4E75-A7A1-E936F8208C72}" type="slidenum">
              <a:rPr lang="fr-FR" smtClean="0"/>
              <a:pPr>
                <a:defRPr/>
              </a:pPr>
              <a:t>9</a:t>
            </a:fld>
            <a:endParaRPr lang="fr-FR"/>
          </a:p>
        </p:txBody>
      </p:sp>
      <p:sp>
        <p:nvSpPr>
          <p:cNvPr id="5" name="Flèche droite 4"/>
          <p:cNvSpPr/>
          <p:nvPr/>
        </p:nvSpPr>
        <p:spPr>
          <a:xfrm>
            <a:off x="285750" y="5286375"/>
            <a:ext cx="571500" cy="21431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heckerboard(across)">
                                      <p:cBhvr>
                                        <p:cTn id="25" dur="500"/>
                                        <p:tgtEl>
                                          <p:spTgt spid="5"/>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3">
                                            <p:txEl>
                                              <p:pRg st="3" end="3"/>
                                            </p:txEl>
                                          </p:spTgt>
                                        </p:tgtEl>
                                        <p:attrNameLst>
                                          <p:attrName>style.visibility</p:attrName>
                                        </p:attrNameLst>
                                      </p:cBhvr>
                                      <p:to>
                                        <p:strVal val="visible"/>
                                      </p:to>
                                    </p:set>
                                    <p:anim calcmode="lin" valueType="num">
                                      <p:cBhvr additive="base">
                                        <p:cTn id="30"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6617</TotalTime>
  <Words>5773</Words>
  <Application>Microsoft Office PowerPoint</Application>
  <PresentationFormat>Affichage à l'écran (4:3)</PresentationFormat>
  <Paragraphs>780</Paragraphs>
  <Slides>82</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82</vt:i4>
      </vt:variant>
    </vt:vector>
  </HeadingPairs>
  <TitlesOfParts>
    <vt:vector size="91" baseType="lpstr">
      <vt:lpstr>Arial</vt:lpstr>
      <vt:lpstr>Calibri</vt:lpstr>
      <vt:lpstr>Constantia</vt:lpstr>
      <vt:lpstr>Wingdings 2</vt:lpstr>
      <vt:lpstr>Times New Roman</vt:lpstr>
      <vt:lpstr>Wingdings</vt:lpstr>
      <vt:lpstr>Arial Unicode MS</vt:lpstr>
      <vt:lpstr>Colonna MT</vt:lpstr>
      <vt:lpstr>Débit</vt:lpstr>
      <vt:lpstr>Diapositive 1</vt:lpstr>
      <vt:lpstr>Objectifs du cours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2.5 L’exigence accrue de la qualité et de la pertinence</vt:lpstr>
      <vt:lpstr>Diapositive 22</vt:lpstr>
      <vt:lpstr>Diapositive 23</vt:lpstr>
      <vt:lpstr>Diapositive 24</vt:lpstr>
      <vt:lpstr>3. Situation de l’E.S. en Algérie au regard des tendances internationales</vt:lpstr>
      <vt:lpstr>4. Les besoins du système d’E.S. en Algérie en vue de l’amélioration de la qualité</vt:lpstr>
      <vt:lpstr>4.1 - Au plan pédagogique</vt:lpstr>
      <vt:lpstr>4.1.2-  A la promotion de l’aspect professionnel de la formation universitaire </vt:lpstr>
      <vt:lpstr>4.1.3   A l’amélioration des compétences d’encadrement de la formation  </vt:lpstr>
      <vt:lpstr>Diapositive 30</vt:lpstr>
      <vt:lpstr>4.1.4   A l’efficacité des services d’information et d’aide aux étudiants </vt:lpstr>
      <vt:lpstr>4.1.6- A la réorganisation de la  formation continue  </vt:lpstr>
      <vt:lpstr>Diapositive 33</vt:lpstr>
      <vt:lpstr>Diapositive 34</vt:lpstr>
      <vt:lpstr>Diapositive 35</vt:lpstr>
      <vt:lpstr>Diapositive 36</vt:lpstr>
      <vt:lpstr>Diapositive 37</vt:lpstr>
      <vt:lpstr>Diapositive 38</vt:lpstr>
      <vt:lpstr>Diapositive 39</vt:lpstr>
      <vt:lpstr>Diapositive 40</vt:lpstr>
      <vt:lpstr>Diapositive 41</vt:lpstr>
      <vt:lpstr>Diapositive 42</vt:lpstr>
      <vt:lpstr>Diapositive 43</vt:lpstr>
      <vt:lpstr>Diapositive 44</vt:lpstr>
      <vt:lpstr>Diapositive 45</vt:lpstr>
      <vt:lpstr>Diapositive 46</vt:lpstr>
      <vt:lpstr>Diapositive 47</vt:lpstr>
      <vt:lpstr>Diapositive 48</vt:lpstr>
      <vt:lpstr>Diapositive 49</vt:lpstr>
      <vt:lpstr>Diapositive 50</vt:lpstr>
      <vt:lpstr>Diapositive 51</vt:lpstr>
      <vt:lpstr>Diapositive 52</vt:lpstr>
      <vt:lpstr>Diapositive 53</vt:lpstr>
      <vt:lpstr>Diapositive 54</vt:lpstr>
      <vt:lpstr>Diapositive 55</vt:lpstr>
      <vt:lpstr>Diapositive 56</vt:lpstr>
      <vt:lpstr>Diapositive 57</vt:lpstr>
      <vt:lpstr>Diapositive 58</vt:lpstr>
      <vt:lpstr>Diapositive 59</vt:lpstr>
      <vt:lpstr>Diapositive 60</vt:lpstr>
      <vt:lpstr>Diapositive 61</vt:lpstr>
      <vt:lpstr>Diapositive 62</vt:lpstr>
      <vt:lpstr>Diapositive 63</vt:lpstr>
      <vt:lpstr>Diapositive 64</vt:lpstr>
      <vt:lpstr>Diapositive 65</vt:lpstr>
      <vt:lpstr>Diapositive 66</vt:lpstr>
      <vt:lpstr>Diapositive 67</vt:lpstr>
      <vt:lpstr>Diapositive 68</vt:lpstr>
      <vt:lpstr>Diapositive 69</vt:lpstr>
      <vt:lpstr>Diapositive 70</vt:lpstr>
      <vt:lpstr>Diapositive 71</vt:lpstr>
      <vt:lpstr>Diapositive 72</vt:lpstr>
      <vt:lpstr>Diapositive 73</vt:lpstr>
      <vt:lpstr>Diapositive 74</vt:lpstr>
      <vt:lpstr>Diapositive 75</vt:lpstr>
      <vt:lpstr>Diapositive 76</vt:lpstr>
      <vt:lpstr>Diapositive 77</vt:lpstr>
      <vt:lpstr>Diapositive 78</vt:lpstr>
      <vt:lpstr>Diapositive 79</vt:lpstr>
      <vt:lpstr>Diapositive 80</vt:lpstr>
      <vt:lpstr>Diapositive 81</vt:lpstr>
      <vt:lpstr>Diapositive 82</vt:lpstr>
    </vt:vector>
  </TitlesOfParts>
  <Company>Strategies-RH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Formation mesures d'urgences</dc:title>
  <dc:creator>Hervé Pilon</dc:creator>
  <cp:lastModifiedBy>hamidouche</cp:lastModifiedBy>
  <cp:revision>502</cp:revision>
  <dcterms:created xsi:type="dcterms:W3CDTF">2002-08-21T14:01:26Z</dcterms:created>
  <dcterms:modified xsi:type="dcterms:W3CDTF">2013-03-08T19:25:53Z</dcterms:modified>
</cp:coreProperties>
</file>