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360" r:id="rId2"/>
    <p:sldId id="361" r:id="rId3"/>
    <p:sldId id="362"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256" r:id="rId56"/>
    <p:sldId id="268" r:id="rId57"/>
    <p:sldId id="278" r:id="rId58"/>
    <p:sldId id="273" r:id="rId59"/>
    <p:sldId id="274" r:id="rId60"/>
    <p:sldId id="276" r:id="rId61"/>
    <p:sldId id="277" r:id="rId62"/>
    <p:sldId id="257" r:id="rId63"/>
    <p:sldId id="258" r:id="rId64"/>
    <p:sldId id="280" r:id="rId65"/>
    <p:sldId id="281" r:id="rId66"/>
    <p:sldId id="284" r:id="rId67"/>
    <p:sldId id="303" r:id="rId68"/>
    <p:sldId id="304" r:id="rId69"/>
    <p:sldId id="305" r:id="rId70"/>
    <p:sldId id="269" r:id="rId71"/>
    <p:sldId id="327" r:id="rId72"/>
    <p:sldId id="259" r:id="rId73"/>
    <p:sldId id="270" r:id="rId74"/>
    <p:sldId id="263"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350" y="-9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7F823-E55B-40B6-98A7-A8481B46DDD1}" type="datetimeFigureOut">
              <a:rPr lang="fr-FR" smtClean="0"/>
              <a:pPr/>
              <a:t>08/03/2013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E716F-44DB-4C83-826C-79AC5472658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p:spPr>
        <p:txBody>
          <a:bodyPr/>
          <a:lstStyle/>
          <a:p>
            <a:endParaRPr lang="fr-FR" smtClean="0"/>
          </a:p>
        </p:txBody>
      </p:sp>
      <p:sp>
        <p:nvSpPr>
          <p:cNvPr id="60420" name="Espace réservé du numéro de diapositive 3"/>
          <p:cNvSpPr>
            <a:spLocks noGrp="1"/>
          </p:cNvSpPr>
          <p:nvPr>
            <p:ph type="sldNum" sz="quarter" idx="5"/>
          </p:nvPr>
        </p:nvSpPr>
        <p:spPr/>
        <p:txBody>
          <a:bodyPr/>
          <a:lstStyle/>
          <a:p>
            <a:pPr>
              <a:defRPr/>
            </a:pPr>
            <a:fld id="{0285649A-DD6A-4D11-BB37-4C70396BC6A7}" type="slidenum">
              <a:rPr lang="fr-CA" smtClean="0"/>
              <a:pPr>
                <a:defRPr/>
              </a:pPr>
              <a:t>4</a:t>
            </a:fld>
            <a:endParaRPr lang="fr-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p:spPr>
        <p:txBody>
          <a:bodyPr/>
          <a:lstStyle/>
          <a:p>
            <a:endParaRPr lang="fr-FR" smtClean="0"/>
          </a:p>
        </p:txBody>
      </p:sp>
      <p:sp>
        <p:nvSpPr>
          <p:cNvPr id="61444" name="Espace réservé du numéro de diapositive 3"/>
          <p:cNvSpPr>
            <a:spLocks noGrp="1"/>
          </p:cNvSpPr>
          <p:nvPr>
            <p:ph type="sldNum" sz="quarter" idx="5"/>
          </p:nvPr>
        </p:nvSpPr>
        <p:spPr/>
        <p:txBody>
          <a:bodyPr/>
          <a:lstStyle/>
          <a:p>
            <a:pPr>
              <a:defRPr/>
            </a:pPr>
            <a:fld id="{A9960F69-F605-470C-9BB7-EA913D29701B}" type="slidenum">
              <a:rPr lang="fr-CA" smtClean="0"/>
              <a:pPr>
                <a:defRPr/>
              </a:pPr>
              <a:t>13</a:t>
            </a:fld>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54275" name="Espace réservé des commentaires 2"/>
          <p:cNvSpPr>
            <a:spLocks noGrp="1"/>
          </p:cNvSpPr>
          <p:nvPr>
            <p:ph type="body" idx="1"/>
          </p:nvPr>
        </p:nvSpPr>
        <p:spPr>
          <a:noFill/>
          <a:ln/>
        </p:spPr>
        <p:txBody>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50B1F02F-FC29-4996-861B-B2CEA116294E}" type="slidenum">
              <a:rPr lang="fr-FR" smtClean="0"/>
              <a:pPr>
                <a:defRPr/>
              </a:pPr>
              <a:t>26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55299" name="Espace réservé des commentaires 2"/>
          <p:cNvSpPr>
            <a:spLocks noGrp="1"/>
          </p:cNvSpPr>
          <p:nvPr>
            <p:ph type="body" idx="1"/>
          </p:nvPr>
        </p:nvSpPr>
        <p:spPr>
          <a:noFill/>
          <a:ln/>
        </p:spPr>
        <p:txBody>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ACF4CE5C-BFAF-49A8-AD7D-AC41E3DC088C}" type="slidenum">
              <a:rPr lang="fr-FR" smtClean="0"/>
              <a:pPr>
                <a:defRPr/>
              </a:pPr>
              <a:t>30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AADFBF1-C9B0-4ED1-A8BC-B8188BB1DCEE}" type="datetimeFigureOut">
              <a:rPr lang="fr-FR"/>
              <a:pPr>
                <a:defRPr/>
              </a:pPr>
              <a:t>08/03/2013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44B2708-EC5A-408D-9CD3-78479713CDB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1ACCC24-9CBD-4D04-99E0-148FF0AB3E2B}" type="datetimeFigureOut">
              <a:rPr lang="fr-FR"/>
              <a:pPr>
                <a:defRPr/>
              </a:pPr>
              <a:t>08/03/2013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BD89995-80D0-4BDD-9B02-0F4E8F1498D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B823E96-6E81-461F-B56E-A6F1B8ACC2D0}" type="datetimeFigureOut">
              <a:rPr lang="fr-FR"/>
              <a:pPr>
                <a:defRPr/>
              </a:pPr>
              <a:t>08/03/2013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6762E22-3976-4B11-AA3E-FF0E7FF83874}"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4A755A8-7FA1-4A9B-9CEE-53365BA9380C}" type="datetimeFigureOut">
              <a:rPr lang="fr-FR"/>
              <a:pPr>
                <a:defRPr/>
              </a:pPr>
              <a:t>08/03/2013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5BCF158-B0D8-4CC7-8845-91021CA4420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9494616-DD72-48E2-AE71-A837A0202831}" type="datetimeFigureOut">
              <a:rPr lang="fr-FR"/>
              <a:pPr>
                <a:defRPr/>
              </a:pPr>
              <a:t>08/03/2013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1B2D3C2-09E7-42C3-BC58-2F5CDD92397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0BB1D9FF-062B-4766-B4A7-1F7D92EDC0CD}" type="datetimeFigureOut">
              <a:rPr lang="fr-FR"/>
              <a:pPr>
                <a:defRPr/>
              </a:pPr>
              <a:t>08/03/2013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D1E4CAB-1337-4B83-A0CB-1669FE688C55}"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DE3B361-9001-4751-80D5-D77A21E096D6}" type="datetimeFigureOut">
              <a:rPr lang="fr-FR"/>
              <a:pPr>
                <a:defRPr/>
              </a:pPr>
              <a:t>08/03/2013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ABDDE56-39B9-498F-8F25-91AF73FA09AB}"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C6AD03A1-CAE0-4B03-8329-A5DC8785359A}" type="datetimeFigureOut">
              <a:rPr lang="fr-FR"/>
              <a:pPr>
                <a:defRPr/>
              </a:pPr>
              <a:t>08/03/2013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A805245-5791-4817-8D74-609F28C45D84}"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82B4F60-257B-4B92-B60C-20C86093B30F}" type="datetimeFigureOut">
              <a:rPr lang="fr-FR"/>
              <a:pPr>
                <a:defRPr/>
              </a:pPr>
              <a:t>08/03/2013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8C5C114-3A6B-43BD-AF78-52352ECB958A}"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FB6F274-3FF8-4E70-B88D-493ECA538868}" type="datetimeFigureOut">
              <a:rPr lang="fr-FR"/>
              <a:pPr>
                <a:defRPr/>
              </a:pPr>
              <a:t>08/03/2013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2E00D73-0A99-4B72-81C6-2F05B92B0471}"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DE97BB2-1B39-4681-8183-3E79F62197B8}" type="datetimeFigureOut">
              <a:rPr lang="fr-FR"/>
              <a:pPr>
                <a:defRPr/>
              </a:pPr>
              <a:t>08/03/2013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468C109-44AB-4FBD-B253-32A534CAD4ED}"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72156"/>
          </a:schemeClr>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DFBC108-679A-45F1-9027-B1127CDD5B13}" type="datetimeFigureOut">
              <a:rPr lang="fr-FR"/>
              <a:pPr>
                <a:defRPr/>
              </a:pPr>
              <a:t>08/03/2013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13DE3D-BE29-45B3-8D44-F589D0D8114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package" Target="../embeddings/Diapositive_Microsoft_Office_PowerPoint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package" Target="../embeddings/Diapositive_Microsoft_Office_PowerPoint2.sld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Document_Microsoft_Office_Word_97_-_20031.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 name="Rectangle 46" descr="Papier journal"/>
          <p:cNvSpPr>
            <a:spLocks noChangeArrowheads="1"/>
          </p:cNvSpPr>
          <p:nvPr/>
        </p:nvSpPr>
        <p:spPr bwMode="auto">
          <a:xfrm>
            <a:off x="285720" y="428604"/>
            <a:ext cx="8286808" cy="1439862"/>
          </a:xfrm>
          <a:prstGeom prst="rect">
            <a:avLst/>
          </a:prstGeom>
          <a:blipFill dpi="0" rotWithShape="1">
            <a:blip r:embed="rId2" cstate="print"/>
            <a:srcRect/>
            <a:tile tx="0" ty="0" sx="100000" sy="100000" flip="none" algn="tl"/>
          </a:blipFill>
          <a:ln w="9525">
            <a:solidFill>
              <a:schemeClr val="tx1"/>
            </a:solidFill>
            <a:miter lim="800000"/>
            <a:headEnd type="none" w="sm" len="sm"/>
            <a:tailEnd type="none" w="sm" len="sm"/>
          </a:ln>
          <a:effectLst/>
        </p:spPr>
        <p:txBody>
          <a:bodyPr wrap="none" anchor="ctr"/>
          <a:lstStyle/>
          <a:p>
            <a:pPr>
              <a:lnSpc>
                <a:spcPct val="90000"/>
              </a:lnSpc>
              <a:spcBef>
                <a:spcPct val="20000"/>
              </a:spcBef>
              <a:buClr>
                <a:schemeClr val="hlink"/>
              </a:buClr>
              <a:buFont typeface="Wingdings" pitchFamily="2" charset="2"/>
              <a:buChar char="§"/>
              <a:defRPr/>
            </a:pPr>
            <a:endParaRPr lang="fr-FR">
              <a:effectLst>
                <a:outerShdw blurRad="38100" dist="38100" dir="2700000" algn="tl">
                  <a:srgbClr val="000000">
                    <a:alpha val="43137"/>
                  </a:srgbClr>
                </a:outerShdw>
              </a:effectLst>
              <a:latin typeface="Arial" charset="0"/>
              <a:cs typeface="+mn-cs"/>
            </a:endParaRPr>
          </a:p>
        </p:txBody>
      </p:sp>
      <p:sp>
        <p:nvSpPr>
          <p:cNvPr id="8195" name="Rectangle 3"/>
          <p:cNvSpPr>
            <a:spLocks noGrp="1" noRot="1" noChangeArrowheads="1"/>
          </p:cNvSpPr>
          <p:nvPr>
            <p:ph type="subTitle" idx="1"/>
          </p:nvPr>
        </p:nvSpPr>
        <p:spPr>
          <a:xfrm>
            <a:off x="1042988" y="2214555"/>
            <a:ext cx="7345362" cy="3995746"/>
          </a:xfrm>
        </p:spPr>
        <p:txBody>
          <a:bodyPr/>
          <a:lstStyle/>
          <a:p>
            <a:pPr marR="0" algn="l" eaLnBrk="1" hangingPunct="1"/>
            <a:endParaRPr lang="fr-CA" sz="2000" b="1" dirty="0" smtClean="0">
              <a:latin typeface="Arial" pitchFamily="34" charset="0"/>
              <a:cs typeface="Arial" pitchFamily="34" charset="0"/>
            </a:endParaRPr>
          </a:p>
          <a:p>
            <a:pPr marR="0" algn="l" eaLnBrk="1" hangingPunct="1"/>
            <a:r>
              <a:rPr lang="fr-CA" sz="2800" b="1" u="sng" dirty="0" smtClean="0">
                <a:solidFill>
                  <a:schemeClr val="bg1"/>
                </a:solidFill>
                <a:latin typeface="Arial" pitchFamily="34" charset="0"/>
                <a:cs typeface="Arial" pitchFamily="34" charset="0"/>
              </a:rPr>
              <a:t>SESSION I</a:t>
            </a:r>
            <a:r>
              <a:rPr lang="fr-CA" sz="2800" b="1" dirty="0" smtClean="0">
                <a:solidFill>
                  <a:schemeClr val="bg1"/>
                </a:solidFill>
                <a:latin typeface="Arial" pitchFamily="34" charset="0"/>
                <a:cs typeface="Arial" pitchFamily="34" charset="0"/>
              </a:rPr>
              <a:t>      Du 28 au 30 Avril 2012</a:t>
            </a:r>
          </a:p>
          <a:p>
            <a:pPr marR="0" algn="l" eaLnBrk="1" hangingPunct="1"/>
            <a:endParaRPr lang="fr-CA" sz="2800" b="1" dirty="0" smtClean="0">
              <a:solidFill>
                <a:schemeClr val="bg1"/>
              </a:solidFill>
              <a:latin typeface="Arial" pitchFamily="34" charset="0"/>
              <a:cs typeface="Arial" pitchFamily="34" charset="0"/>
            </a:endParaRPr>
          </a:p>
          <a:p>
            <a:pPr marR="0" algn="l" eaLnBrk="1" hangingPunct="1"/>
            <a:endParaRPr lang="fr-CA" sz="2800" b="1" dirty="0" smtClean="0">
              <a:solidFill>
                <a:schemeClr val="bg1"/>
              </a:solidFill>
              <a:latin typeface="Arial" pitchFamily="34" charset="0"/>
              <a:cs typeface="Arial" pitchFamily="34" charset="0"/>
            </a:endParaRPr>
          </a:p>
          <a:p>
            <a:pPr marL="2506663" marR="0" indent="-2506663" algn="l" eaLnBrk="1" hangingPunct="1"/>
            <a:r>
              <a:rPr lang="fr-CA" sz="2800" b="1" u="sng" dirty="0" smtClean="0">
                <a:solidFill>
                  <a:schemeClr val="bg1"/>
                </a:solidFill>
                <a:latin typeface="Arial" pitchFamily="34" charset="0"/>
                <a:cs typeface="Arial" pitchFamily="34" charset="0"/>
              </a:rPr>
              <a:t>Présentation</a:t>
            </a:r>
            <a:r>
              <a:rPr lang="fr-CA" sz="2800" b="1" dirty="0" smtClean="0">
                <a:solidFill>
                  <a:schemeClr val="bg1"/>
                </a:solidFill>
                <a:latin typeface="Arial" pitchFamily="34" charset="0"/>
                <a:cs typeface="Arial" pitchFamily="34" charset="0"/>
              </a:rPr>
              <a:t> : </a:t>
            </a:r>
            <a:r>
              <a:rPr lang="fr-CA" sz="2800" b="1" dirty="0" smtClean="0">
                <a:solidFill>
                  <a:schemeClr val="bg1"/>
                </a:solidFill>
              </a:rPr>
              <a:t>Prof. N. BOUZID, Y. BERKANE       et Z. BERROUCHE</a:t>
            </a:r>
          </a:p>
          <a:p>
            <a:pPr marR="0" algn="l" eaLnBrk="1" hangingPunct="1"/>
            <a:r>
              <a:rPr lang="fr-CA" sz="2800" b="1" dirty="0" smtClean="0">
                <a:solidFill>
                  <a:schemeClr val="bg1"/>
                </a:solidFill>
              </a:rPr>
              <a:t>			(membres de la CIAQES)</a:t>
            </a:r>
            <a:endParaRPr lang="fr-CA" sz="2800" dirty="0" smtClean="0">
              <a:solidFill>
                <a:schemeClr val="bg1"/>
              </a:solidFill>
            </a:endParaRPr>
          </a:p>
        </p:txBody>
      </p:sp>
      <p:sp>
        <p:nvSpPr>
          <p:cNvPr id="8196" name="Text Box 6"/>
          <p:cNvSpPr txBox="1">
            <a:spLocks noChangeArrowheads="1"/>
          </p:cNvSpPr>
          <p:nvPr/>
        </p:nvSpPr>
        <p:spPr bwMode="auto">
          <a:xfrm>
            <a:off x="214282" y="857232"/>
            <a:ext cx="8215370" cy="707886"/>
          </a:xfrm>
          <a:prstGeom prst="rect">
            <a:avLst/>
          </a:prstGeom>
          <a:noFill/>
          <a:ln w="9525">
            <a:noFill/>
            <a:miter lim="800000"/>
            <a:headEnd/>
            <a:tailEnd/>
          </a:ln>
        </p:spPr>
        <p:txBody>
          <a:bodyPr wrap="square">
            <a:spAutoFit/>
          </a:bodyPr>
          <a:lstStyle/>
          <a:p>
            <a:pPr algn="ctr">
              <a:spcBef>
                <a:spcPct val="50000"/>
              </a:spcBef>
            </a:pPr>
            <a:r>
              <a:rPr lang="fr-FR" sz="4000" b="1" i="1" dirty="0">
                <a:solidFill>
                  <a:srgbClr val="800000"/>
                </a:solidFill>
              </a:rPr>
              <a:t>INTRODUCTION À LA QUALITÉ</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Rot="1" noChangeArrowheads="1"/>
          </p:cNvSpPr>
          <p:nvPr>
            <p:ph idx="1"/>
          </p:nvPr>
        </p:nvSpPr>
        <p:spPr>
          <a:xfrm>
            <a:off x="457200" y="549275"/>
            <a:ext cx="8229600" cy="5576888"/>
          </a:xfrm>
        </p:spPr>
        <p:txBody>
          <a:bodyPr>
            <a:normAutofit/>
          </a:bodyPr>
          <a:lstStyle/>
          <a:p>
            <a:pPr marL="274320" indent="-274320" eaLnBrk="1" fontAlgn="auto" hangingPunct="1">
              <a:spcAft>
                <a:spcPts val="0"/>
              </a:spcAft>
              <a:buClr>
                <a:schemeClr val="accent3"/>
              </a:buClr>
              <a:buFont typeface="Wingdings 2"/>
              <a:buChar char=""/>
              <a:defRPr/>
            </a:pPr>
            <a:endParaRPr lang="fr-FR" sz="2000" dirty="0" smtClean="0"/>
          </a:p>
          <a:p>
            <a:pPr marL="274320" indent="-274320" eaLnBrk="1" fontAlgn="auto" hangingPunct="1">
              <a:spcAft>
                <a:spcPts val="0"/>
              </a:spcAft>
              <a:buClr>
                <a:schemeClr val="accent3"/>
              </a:buClr>
              <a:buFont typeface="Wingdings 2"/>
              <a:buNone/>
              <a:defRPr/>
            </a:pPr>
            <a:r>
              <a:rPr lang="fr-FR" sz="2800" b="1" dirty="0" smtClean="0">
                <a:solidFill>
                  <a:srgbClr val="FFFF00"/>
                </a:solidFill>
                <a:latin typeface="Arial" pitchFamily="34" charset="0"/>
                <a:cs typeface="Arial" pitchFamily="34" charset="0"/>
              </a:rPr>
              <a:t>2 -</a:t>
            </a:r>
            <a:r>
              <a:rPr lang="fr-FR" sz="2800" b="1" u="sng" dirty="0" smtClean="0">
                <a:solidFill>
                  <a:srgbClr val="FFFF00"/>
                </a:solidFill>
                <a:latin typeface="Arial" pitchFamily="34" charset="0"/>
                <a:cs typeface="Arial" pitchFamily="34" charset="0"/>
              </a:rPr>
              <a:t> Evolution du concept de qualité</a:t>
            </a:r>
            <a:r>
              <a:rPr lang="fr-FR" sz="2800" dirty="0" smtClean="0">
                <a:solidFill>
                  <a:srgbClr val="FFFF00"/>
                </a:solidFill>
                <a:latin typeface="Arial" pitchFamily="34" charset="0"/>
                <a:cs typeface="Arial" pitchFamily="34" charset="0"/>
              </a:rPr>
              <a:t>.</a:t>
            </a:r>
            <a:r>
              <a:rPr lang="fr-FR" sz="2000" dirty="0" smtClean="0">
                <a:solidFill>
                  <a:schemeClr val="accent1">
                    <a:tint val="83000"/>
                    <a:satMod val="150000"/>
                  </a:schemeClr>
                </a:solidFill>
                <a:latin typeface="Arial" pitchFamily="34" charset="0"/>
                <a:cs typeface="Arial" pitchFamily="34" charset="0"/>
              </a:rPr>
              <a:t/>
            </a:r>
            <a:br>
              <a:rPr lang="fr-FR" sz="2000" dirty="0" smtClean="0">
                <a:solidFill>
                  <a:schemeClr val="accent1">
                    <a:tint val="83000"/>
                    <a:satMod val="150000"/>
                  </a:schemeClr>
                </a:solidFill>
                <a:latin typeface="Arial" pitchFamily="34" charset="0"/>
                <a:cs typeface="Arial" pitchFamily="34" charset="0"/>
              </a:rPr>
            </a:br>
            <a:endParaRPr lang="fr-FR"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fr-FR" sz="2400" dirty="0" smtClean="0">
                <a:solidFill>
                  <a:schemeClr val="bg1"/>
                </a:solidFill>
                <a:latin typeface="Arial" pitchFamily="34" charset="0"/>
                <a:cs typeface="Arial" pitchFamily="34" charset="0"/>
              </a:rPr>
              <a:t>On retient,  généralement, trois (03) approches:</a:t>
            </a:r>
          </a:p>
          <a:p>
            <a:pPr marL="274320" indent="-274320" eaLnBrk="1" fontAlgn="auto" hangingPunct="1">
              <a:spcAft>
                <a:spcPts val="0"/>
              </a:spcAft>
              <a:buClr>
                <a:schemeClr val="accent3"/>
              </a:buClr>
              <a:buFont typeface="Wingdings" pitchFamily="2" charset="2"/>
              <a:buNone/>
              <a:defRPr/>
            </a:pPr>
            <a:endParaRPr lang="fr-FR" sz="2400" dirty="0" smtClean="0">
              <a:solidFill>
                <a:schemeClr val="bg1"/>
              </a:solidFill>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   le contrôle qualité .</a:t>
            </a:r>
          </a:p>
          <a:p>
            <a:pPr marL="274320" indent="-274320" eaLnBrk="1" fontAlgn="auto" hangingPunct="1">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   l’assurance  qualité.</a:t>
            </a:r>
          </a:p>
          <a:p>
            <a:pPr marL="274320" indent="-274320" eaLnBrk="1" fontAlgn="auto" hangingPunct="1">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   la gestion totale de la qualité ( TQM )</a:t>
            </a:r>
            <a:endParaRPr lang="fr-FR" sz="2400" b="1" u="sng" dirty="0" smtClean="0">
              <a:solidFill>
                <a:schemeClr val="bg1"/>
              </a:solidFill>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endParaRPr lang="fr-FR" sz="2400" dirty="0" smtClean="0">
              <a:solidFill>
                <a:schemeClr val="bg1"/>
              </a:solidFill>
              <a:latin typeface="Arial" pitchFamily="34" charset="0"/>
              <a:cs typeface="Arial" pitchFamily="34" charset="0"/>
            </a:endParaRPr>
          </a:p>
        </p:txBody>
      </p:sp>
      <p:sp>
        <p:nvSpPr>
          <p:cNvPr id="4" name="Espace réservé du numéro de diapositive 5"/>
          <p:cNvSpPr>
            <a:spLocks noGrp="1"/>
          </p:cNvSpPr>
          <p:nvPr>
            <p:ph type="sldNum" sz="quarter" idx="12"/>
          </p:nvPr>
        </p:nvSpPr>
        <p:spPr/>
        <p:txBody>
          <a:bodyPr>
            <a:normAutofit/>
          </a:bodyPr>
          <a:lstStyle/>
          <a:p>
            <a:pPr>
              <a:defRPr/>
            </a:pPr>
            <a:fld id="{8AB956F1-F3FD-46C7-9D4B-DFCF6BDB3C1A}" type="slidenum">
              <a:rPr lang="fr-FR"/>
              <a:pPr>
                <a:defRPr/>
              </a:pPr>
              <a:t>10</a:t>
            </a:fld>
            <a:endParaRPr lang="fr-F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Rot="1" noChangeArrowheads="1"/>
          </p:cNvSpPr>
          <p:nvPr>
            <p:ph idx="1"/>
          </p:nvPr>
        </p:nvSpPr>
        <p:spPr>
          <a:xfrm>
            <a:off x="0" y="404813"/>
            <a:ext cx="9144000" cy="6167460"/>
          </a:xfrm>
        </p:spPr>
        <p:txBody>
          <a:bodyPr/>
          <a:lstStyle/>
          <a:p>
            <a:pPr eaLnBrk="1" hangingPunct="1">
              <a:lnSpc>
                <a:spcPct val="80000"/>
              </a:lnSpc>
              <a:buFont typeface="Wingdings 2" pitchFamily="18" charset="2"/>
              <a:buNone/>
              <a:defRPr/>
            </a:pPr>
            <a:endParaRPr lang="fr-FR" sz="2000" dirty="0" smtClean="0"/>
          </a:p>
          <a:p>
            <a:pPr eaLnBrk="1" hangingPunct="1">
              <a:lnSpc>
                <a:spcPct val="80000"/>
              </a:lnSpc>
              <a:buFont typeface="Wingdings 2" pitchFamily="18" charset="2"/>
              <a:buNone/>
              <a:defRPr/>
            </a:pPr>
            <a:r>
              <a:rPr lang="fr-FR" sz="2800" b="1" dirty="0" smtClean="0">
                <a:solidFill>
                  <a:srgbClr val="FFFF00"/>
                </a:solidFill>
              </a:rPr>
              <a:t>2.1 - </a:t>
            </a:r>
            <a:r>
              <a:rPr lang="fr-FR" sz="2800" b="1" u="sng" dirty="0" smtClean="0">
                <a:solidFill>
                  <a:srgbClr val="FFFF00"/>
                </a:solidFill>
                <a:latin typeface="Arial" charset="0"/>
                <a:cs typeface="Arial" charset="0"/>
              </a:rPr>
              <a:t>Le contrôle qualité</a:t>
            </a:r>
            <a:r>
              <a:rPr lang="fr-FR" sz="2000" b="1" dirty="0" smtClean="0">
                <a:latin typeface="Arial" charset="0"/>
                <a:cs typeface="Arial" charset="0"/>
              </a:rPr>
              <a:t>.</a:t>
            </a:r>
          </a:p>
          <a:p>
            <a:pPr eaLnBrk="1" hangingPunct="1">
              <a:lnSpc>
                <a:spcPct val="80000"/>
              </a:lnSpc>
              <a:buFont typeface="Wingdings" pitchFamily="2" charset="2"/>
              <a:buNone/>
              <a:defRPr/>
            </a:pPr>
            <a:endParaRPr lang="fr-FR" sz="2000" dirty="0" smtClean="0">
              <a:latin typeface="Arial" charset="0"/>
              <a:cs typeface="Arial" charset="0"/>
            </a:endParaRPr>
          </a:p>
          <a:p>
            <a:pPr eaLnBrk="1" hangingPunct="1">
              <a:lnSpc>
                <a:spcPct val="80000"/>
              </a:lnSpc>
              <a:buFont typeface="Wingdings" pitchFamily="2" charset="2"/>
              <a:buChar char="Ø"/>
              <a:defRPr/>
            </a:pPr>
            <a:r>
              <a:rPr lang="fr-FR" sz="2400" dirty="0" smtClean="0">
                <a:solidFill>
                  <a:schemeClr val="bg1"/>
                </a:solidFill>
                <a:latin typeface="Arial" charset="0"/>
                <a:cs typeface="Arial" charset="0"/>
              </a:rPr>
              <a:t>Dans les années quarante (40),  il y avait  le </a:t>
            </a:r>
            <a:r>
              <a:rPr lang="fr-FR" sz="2400" dirty="0" smtClean="0">
                <a:solidFill>
                  <a:schemeClr val="bg1"/>
                </a:solidFill>
                <a:effectLst>
                  <a:outerShdw blurRad="38100" dist="38100" dir="2700000" algn="tl">
                    <a:srgbClr val="000000">
                      <a:alpha val="43137"/>
                    </a:srgbClr>
                  </a:outerShdw>
                </a:effectLst>
                <a:latin typeface="Arial" charset="0"/>
                <a:cs typeface="Arial" charset="0"/>
              </a:rPr>
              <a:t>modèle taylorien </a:t>
            </a:r>
            <a:r>
              <a:rPr lang="fr-FR" sz="2400" dirty="0" smtClean="0">
                <a:solidFill>
                  <a:schemeClr val="bg1"/>
                </a:solidFill>
                <a:latin typeface="Arial" charset="0"/>
                <a:cs typeface="Arial" charset="0"/>
              </a:rPr>
              <a:t>de  l’OST </a:t>
            </a:r>
          </a:p>
          <a:p>
            <a:pPr eaLnBrk="1" hangingPunct="1">
              <a:lnSpc>
                <a:spcPct val="80000"/>
              </a:lnSpc>
              <a:buFont typeface="Wingdings 2" pitchFamily="18" charset="2"/>
              <a:buNone/>
              <a:defRPr/>
            </a:pPr>
            <a:r>
              <a:rPr lang="fr-FR" sz="2400" dirty="0" smtClean="0">
                <a:solidFill>
                  <a:schemeClr val="bg1"/>
                </a:solidFill>
                <a:latin typeface="Arial" charset="0"/>
                <a:cs typeface="Arial" charset="0"/>
              </a:rPr>
              <a:t>(Organisation Scientifique du Travail) dominant qui se caractérisait par:</a:t>
            </a:r>
          </a:p>
          <a:p>
            <a:pPr eaLnBrk="1" hangingPunct="1">
              <a:lnSpc>
                <a:spcPct val="80000"/>
              </a:lnSpc>
              <a:buFont typeface="Wingdings" pitchFamily="2" charset="2"/>
              <a:buNone/>
              <a:defRPr/>
            </a:pPr>
            <a:r>
              <a:rPr lang="fr-FR" sz="2400" dirty="0" smtClean="0">
                <a:solidFill>
                  <a:schemeClr val="bg1"/>
                </a:solidFill>
                <a:latin typeface="Arial" charset="0"/>
                <a:cs typeface="Arial" charset="0"/>
              </a:rPr>
              <a:t>     -          La </a:t>
            </a:r>
            <a:r>
              <a:rPr lang="fr-FR" sz="2400" b="1" dirty="0" smtClean="0">
                <a:solidFill>
                  <a:schemeClr val="bg1"/>
                </a:solidFill>
                <a:latin typeface="Arial" charset="0"/>
                <a:cs typeface="Arial" charset="0"/>
              </a:rPr>
              <a:t>hiérarchisation</a:t>
            </a:r>
            <a:r>
              <a:rPr lang="fr-FR" sz="2400" dirty="0" smtClean="0">
                <a:solidFill>
                  <a:schemeClr val="bg1"/>
                </a:solidFill>
                <a:latin typeface="Arial" charset="0"/>
                <a:cs typeface="Arial" charset="0"/>
              </a:rPr>
              <a:t>.</a:t>
            </a:r>
          </a:p>
          <a:p>
            <a:pPr eaLnBrk="1" hangingPunct="1">
              <a:lnSpc>
                <a:spcPct val="80000"/>
              </a:lnSpc>
              <a:buFont typeface="Wingdings" pitchFamily="2" charset="2"/>
              <a:buNone/>
              <a:defRPr/>
            </a:pPr>
            <a:r>
              <a:rPr lang="fr-FR" sz="2400" dirty="0" smtClean="0">
                <a:solidFill>
                  <a:schemeClr val="bg1"/>
                </a:solidFill>
                <a:latin typeface="Arial" charset="0"/>
                <a:cs typeface="Arial" charset="0"/>
              </a:rPr>
              <a:t>     -          La </a:t>
            </a:r>
            <a:r>
              <a:rPr lang="fr-FR" sz="2400" b="1" dirty="0" smtClean="0">
                <a:solidFill>
                  <a:schemeClr val="bg1"/>
                </a:solidFill>
                <a:latin typeface="Arial" charset="0"/>
                <a:cs typeface="Arial" charset="0"/>
              </a:rPr>
              <a:t>spécialisation</a:t>
            </a:r>
            <a:r>
              <a:rPr lang="fr-FR" sz="2400" dirty="0" smtClean="0">
                <a:solidFill>
                  <a:schemeClr val="bg1"/>
                </a:solidFill>
                <a:latin typeface="Arial" charset="0"/>
                <a:cs typeface="Arial" charset="0"/>
              </a:rPr>
              <a:t>.</a:t>
            </a:r>
          </a:p>
          <a:p>
            <a:pPr eaLnBrk="1" hangingPunct="1">
              <a:lnSpc>
                <a:spcPct val="80000"/>
              </a:lnSpc>
              <a:buFont typeface="Wingdings" pitchFamily="2" charset="2"/>
              <a:buNone/>
              <a:defRPr/>
            </a:pPr>
            <a:r>
              <a:rPr lang="fr-FR" sz="2400" dirty="0" smtClean="0">
                <a:solidFill>
                  <a:schemeClr val="bg1"/>
                </a:solidFill>
                <a:latin typeface="Arial" charset="0"/>
                <a:cs typeface="Arial" charset="0"/>
              </a:rPr>
              <a:t>     -          Le </a:t>
            </a:r>
            <a:r>
              <a:rPr lang="fr-FR" sz="2400" b="1" dirty="0" smtClean="0">
                <a:solidFill>
                  <a:schemeClr val="bg1"/>
                </a:solidFill>
                <a:latin typeface="Arial" charset="0"/>
                <a:cs typeface="Arial" charset="0"/>
              </a:rPr>
              <a:t>cloisonnement</a:t>
            </a:r>
            <a:r>
              <a:rPr lang="fr-FR" sz="2400" dirty="0" smtClean="0">
                <a:solidFill>
                  <a:schemeClr val="bg1"/>
                </a:solidFill>
                <a:latin typeface="Arial" charset="0"/>
                <a:cs typeface="Arial" charset="0"/>
              </a:rPr>
              <a:t>.</a:t>
            </a:r>
          </a:p>
          <a:p>
            <a:pPr eaLnBrk="1" hangingPunct="1">
              <a:lnSpc>
                <a:spcPct val="80000"/>
              </a:lnSpc>
              <a:buFont typeface="Wingdings" pitchFamily="2" charset="2"/>
              <a:buNone/>
              <a:defRPr/>
            </a:pPr>
            <a:r>
              <a:rPr lang="fr-FR" sz="2400" dirty="0" smtClean="0">
                <a:solidFill>
                  <a:schemeClr val="bg1"/>
                </a:solidFill>
                <a:latin typeface="Arial" charset="0"/>
                <a:cs typeface="Arial" charset="0"/>
              </a:rPr>
              <a:t> </a:t>
            </a:r>
          </a:p>
          <a:p>
            <a:pPr eaLnBrk="1" hangingPunct="1">
              <a:lnSpc>
                <a:spcPct val="80000"/>
              </a:lnSpc>
              <a:buFont typeface="Wingdings" pitchFamily="2" charset="2"/>
              <a:buChar char="Ø"/>
              <a:defRPr/>
            </a:pPr>
            <a:r>
              <a:rPr lang="fr-FR" sz="2400" dirty="0" smtClean="0">
                <a:solidFill>
                  <a:schemeClr val="bg1"/>
                </a:solidFill>
                <a:latin typeface="Arial" charset="0"/>
                <a:cs typeface="Arial" charset="0"/>
              </a:rPr>
              <a:t>Ce  système ne permettait  qu’un contrôle final des pièces </a:t>
            </a:r>
          </a:p>
          <a:p>
            <a:pPr eaLnBrk="1" hangingPunct="1">
              <a:lnSpc>
                <a:spcPct val="80000"/>
              </a:lnSpc>
              <a:buFont typeface="Wingdings" pitchFamily="2" charset="2"/>
              <a:buNone/>
              <a:defRPr/>
            </a:pPr>
            <a:r>
              <a:rPr lang="fr-FR" sz="2400" dirty="0" smtClean="0">
                <a:solidFill>
                  <a:schemeClr val="bg1"/>
                </a:solidFill>
                <a:latin typeface="Arial" charset="0"/>
                <a:cs typeface="Arial" charset="0"/>
              </a:rPr>
              <a:t>    (ou produits) après un tri qui écartait les rebuts.</a:t>
            </a:r>
          </a:p>
          <a:p>
            <a:pPr eaLnBrk="1" hangingPunct="1">
              <a:lnSpc>
                <a:spcPct val="80000"/>
              </a:lnSpc>
              <a:buFont typeface="Wingdings" pitchFamily="2" charset="2"/>
              <a:buChar char="Ø"/>
              <a:defRPr/>
            </a:pPr>
            <a:r>
              <a:rPr lang="fr-FR" sz="2400" dirty="0" smtClean="0">
                <a:solidFill>
                  <a:schemeClr val="bg1"/>
                </a:solidFill>
                <a:latin typeface="Arial" charset="0"/>
                <a:cs typeface="Arial" charset="0"/>
              </a:rPr>
              <a:t>Le contrôle de qualité utilisait alors peu de méthodes statistiques .</a:t>
            </a:r>
          </a:p>
          <a:p>
            <a:pPr eaLnBrk="1" hangingPunct="1">
              <a:lnSpc>
                <a:spcPct val="80000"/>
              </a:lnSpc>
              <a:buFont typeface="Wingdings" pitchFamily="2" charset="2"/>
              <a:buChar char="Ø"/>
              <a:defRPr/>
            </a:pPr>
            <a:r>
              <a:rPr lang="fr-FR" sz="2400" dirty="0" smtClean="0">
                <a:solidFill>
                  <a:schemeClr val="bg1"/>
                </a:solidFill>
                <a:latin typeface="Arial" charset="0"/>
                <a:cs typeface="Arial" charset="0"/>
              </a:rPr>
              <a:t>l’indicateur de qualité  le plus usité était </a:t>
            </a:r>
            <a:r>
              <a:rPr lang="fr-FR" sz="2400" b="1" dirty="0" smtClean="0">
                <a:solidFill>
                  <a:schemeClr val="bg1"/>
                </a:solidFill>
                <a:latin typeface="Arial" charset="0"/>
                <a:cs typeface="Arial" charset="0"/>
              </a:rPr>
              <a:t>le taux de rejet</a:t>
            </a:r>
            <a:r>
              <a:rPr lang="fr-FR" sz="2400" dirty="0" smtClean="0">
                <a:solidFill>
                  <a:schemeClr val="bg1"/>
                </a:solidFill>
                <a:latin typeface="Arial" charset="0"/>
                <a:cs typeface="Arial" charset="0"/>
              </a:rPr>
              <a:t>.</a:t>
            </a:r>
            <a:endParaRPr lang="fr-FR" sz="2400" u="sng" dirty="0" smtClean="0">
              <a:solidFill>
                <a:schemeClr val="bg1"/>
              </a:solidFill>
              <a:latin typeface="Arial" charset="0"/>
              <a:cs typeface="Arial" charset="0"/>
            </a:endParaRPr>
          </a:p>
          <a:p>
            <a:pPr eaLnBrk="1" hangingPunct="1">
              <a:lnSpc>
                <a:spcPct val="80000"/>
              </a:lnSpc>
              <a:defRPr/>
            </a:pPr>
            <a:endParaRPr lang="fr-FR" sz="1400" dirty="0" smtClean="0">
              <a:latin typeface="Arial" charset="0"/>
              <a:cs typeface="Arial" charset="0"/>
            </a:endParaRPr>
          </a:p>
        </p:txBody>
      </p:sp>
      <p:sp>
        <p:nvSpPr>
          <p:cNvPr id="3" name="Espace réservé du numéro de diapositive 5"/>
          <p:cNvSpPr>
            <a:spLocks noGrp="1"/>
          </p:cNvSpPr>
          <p:nvPr>
            <p:ph type="sldNum" sz="quarter" idx="12"/>
          </p:nvPr>
        </p:nvSpPr>
        <p:spPr/>
        <p:txBody>
          <a:bodyPr>
            <a:normAutofit/>
          </a:bodyPr>
          <a:lstStyle/>
          <a:p>
            <a:pPr>
              <a:defRPr/>
            </a:pPr>
            <a:fld id="{42D09B4C-930C-49E8-8518-F61812CE5857}" type="slidenum">
              <a:rPr lang="fr-FR"/>
              <a:pPr>
                <a:defRPr/>
              </a:pPr>
              <a:t>11</a:t>
            </a:fld>
            <a:endParaRPr lang="fr-F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Rot="1" noChangeArrowheads="1"/>
          </p:cNvSpPr>
          <p:nvPr>
            <p:ph idx="1"/>
          </p:nvPr>
        </p:nvSpPr>
        <p:spPr>
          <a:xfrm>
            <a:off x="0" y="549275"/>
            <a:ext cx="8686800" cy="5903913"/>
          </a:xfrm>
        </p:spPr>
        <p:txBody>
          <a:bodyPr>
            <a:normAutofit fontScale="92500" lnSpcReduction="10000"/>
          </a:bodyPr>
          <a:lstStyle/>
          <a:p>
            <a:pPr marL="447675" indent="-382588" eaLnBrk="1" fontAlgn="auto" hangingPunct="1">
              <a:lnSpc>
                <a:spcPct val="80000"/>
              </a:lnSpc>
              <a:spcAft>
                <a:spcPts val="0"/>
              </a:spcAft>
              <a:buClr>
                <a:schemeClr val="accent3"/>
              </a:buClr>
              <a:buFont typeface="Wingdings 2"/>
              <a:buNone/>
              <a:defRPr/>
            </a:pPr>
            <a:endParaRPr lang="fr-FR" sz="1800" b="1" dirty="0" smtClean="0"/>
          </a:p>
          <a:p>
            <a:pPr marL="447675" indent="-382588" eaLnBrk="1" fontAlgn="auto" hangingPunct="1">
              <a:lnSpc>
                <a:spcPct val="80000"/>
              </a:lnSpc>
              <a:spcAft>
                <a:spcPts val="0"/>
              </a:spcAft>
              <a:buClr>
                <a:schemeClr val="accent3"/>
              </a:buClr>
              <a:buFont typeface="Wingdings 2"/>
              <a:buNone/>
              <a:defRPr/>
            </a:pPr>
            <a:r>
              <a:rPr lang="fr-FR" sz="2800" b="1" dirty="0" smtClean="0">
                <a:solidFill>
                  <a:srgbClr val="FFFF00"/>
                </a:solidFill>
                <a:latin typeface="Arial" pitchFamily="34" charset="0"/>
                <a:cs typeface="Arial" pitchFamily="34" charset="0"/>
              </a:rPr>
              <a:t>2.2- </a:t>
            </a:r>
            <a:r>
              <a:rPr lang="fr-FR" sz="2800" b="1" u="sng" dirty="0" smtClean="0">
                <a:solidFill>
                  <a:srgbClr val="FFFF00"/>
                </a:solidFill>
                <a:latin typeface="Arial" pitchFamily="34" charset="0"/>
                <a:cs typeface="Arial" pitchFamily="34" charset="0"/>
              </a:rPr>
              <a:t>Assurance qualité.</a:t>
            </a:r>
            <a:r>
              <a:rPr lang="fr-FR" sz="2000" dirty="0" smtClean="0">
                <a:solidFill>
                  <a:schemeClr val="accent1">
                    <a:tint val="83000"/>
                    <a:satMod val="150000"/>
                  </a:schemeClr>
                </a:solidFill>
                <a:latin typeface="Arial" pitchFamily="34" charset="0"/>
                <a:cs typeface="Arial" pitchFamily="34" charset="0"/>
              </a:rPr>
              <a:t/>
            </a:r>
            <a:br>
              <a:rPr lang="fr-FR" sz="2000" dirty="0" smtClean="0">
                <a:solidFill>
                  <a:schemeClr val="accent1">
                    <a:tint val="83000"/>
                    <a:satMod val="150000"/>
                  </a:schemeClr>
                </a:solidFill>
                <a:latin typeface="Arial" pitchFamily="34" charset="0"/>
                <a:cs typeface="Arial" pitchFamily="34" charset="0"/>
              </a:rPr>
            </a:br>
            <a:endParaRPr lang="fr-FR" sz="2000" dirty="0" smtClean="0">
              <a:latin typeface="Arial" pitchFamily="34" charset="0"/>
              <a:cs typeface="Arial" pitchFamily="34" charset="0"/>
            </a:endParaRPr>
          </a:p>
          <a:p>
            <a:pPr marL="447675" indent="-382588" eaLnBrk="1" fontAlgn="auto" hangingPunct="1">
              <a:lnSpc>
                <a:spcPct val="80000"/>
              </a:lnSpc>
              <a:spcAft>
                <a:spcPts val="0"/>
              </a:spcAft>
              <a:buClr>
                <a:schemeClr val="accent3"/>
              </a:buClr>
              <a:buFont typeface="Wingdings" pitchFamily="2" charset="2"/>
              <a:buNone/>
              <a:defRPr/>
            </a:pPr>
            <a:r>
              <a:rPr lang="fr-FR" sz="2000" dirty="0" smtClean="0">
                <a:latin typeface="Arial" pitchFamily="34" charset="0"/>
                <a:cs typeface="Arial" pitchFamily="34" charset="0"/>
              </a:rPr>
              <a:t>        </a:t>
            </a:r>
            <a:r>
              <a:rPr lang="fr-FR" sz="2400" dirty="0" smtClean="0">
                <a:solidFill>
                  <a:schemeClr val="bg1"/>
                </a:solidFill>
                <a:latin typeface="Arial" pitchFamily="34" charset="0"/>
                <a:cs typeface="Arial" pitchFamily="34" charset="0"/>
              </a:rPr>
              <a:t>-       La complexité croissante des produits; </a:t>
            </a:r>
          </a:p>
          <a:p>
            <a:pPr marL="447675" indent="-382588" eaLnBrk="1" fontAlgn="auto" hangingPunct="1">
              <a:lnSpc>
                <a:spcPct val="80000"/>
              </a:lnSpc>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       L’élargissement des marchés ;</a:t>
            </a:r>
          </a:p>
          <a:p>
            <a:pPr marL="447675" indent="-382588" eaLnBrk="1" fontAlgn="auto" hangingPunct="1">
              <a:lnSpc>
                <a:spcPct val="80000"/>
              </a:lnSpc>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       L’élévation du niveau intellectuel général, à partir des   </a:t>
            </a:r>
          </a:p>
          <a:p>
            <a:pPr marL="447675" indent="-382588" eaLnBrk="1" fontAlgn="auto" hangingPunct="1">
              <a:lnSpc>
                <a:spcPct val="80000"/>
              </a:lnSpc>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années 60, va rendre insuffisant le contrôle de qualité        </a:t>
            </a:r>
          </a:p>
          <a:p>
            <a:pPr marL="447675" indent="-382588" eaLnBrk="1" fontAlgn="auto" hangingPunct="1">
              <a:lnSpc>
                <a:spcPct val="80000"/>
              </a:lnSpc>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classique.</a:t>
            </a:r>
          </a:p>
          <a:p>
            <a:pPr marL="447675" indent="-382588" eaLnBrk="1" fontAlgn="auto" hangingPunct="1">
              <a:lnSpc>
                <a:spcPct val="80000"/>
              </a:lnSpc>
              <a:spcAft>
                <a:spcPts val="0"/>
              </a:spcAft>
              <a:buClr>
                <a:schemeClr val="accent3"/>
              </a:buClr>
              <a:buFont typeface="Wingdings" pitchFamily="2" charset="2"/>
              <a:buNone/>
              <a:defRPr/>
            </a:pPr>
            <a:endParaRPr lang="fr-FR" sz="2400" dirty="0" smtClean="0">
              <a:solidFill>
                <a:schemeClr val="bg1"/>
              </a:solidFill>
              <a:latin typeface="Arial" pitchFamily="34" charset="0"/>
              <a:cs typeface="Arial" pitchFamily="34" charset="0"/>
            </a:endParaRPr>
          </a:p>
          <a:p>
            <a:pPr marL="447675" indent="-382588" eaLnBrk="1" fontAlgn="auto" hangingPunct="1">
              <a:lnSpc>
                <a:spcPct val="80000"/>
              </a:lnSpc>
              <a:spcAft>
                <a:spcPts val="0"/>
              </a:spcAft>
              <a:buClr>
                <a:schemeClr val="accent3"/>
              </a:buClr>
              <a:buFont typeface="Wingdings" pitchFamily="2" charset="2"/>
              <a:buChar char="Ø"/>
              <a:defRPr/>
            </a:pPr>
            <a:r>
              <a:rPr lang="fr-FR" sz="2400" dirty="0" smtClean="0">
                <a:solidFill>
                  <a:schemeClr val="bg1"/>
                </a:solidFill>
                <a:latin typeface="Arial" pitchFamily="34" charset="0"/>
                <a:cs typeface="Arial" pitchFamily="34" charset="0"/>
              </a:rPr>
              <a:t>Une nouvelle démarche qualité va s’attacher à intégrer le contrôle à la production elle-même:  c’est la « </a:t>
            </a:r>
            <a:r>
              <a:rPr lang="fr-FR" sz="2400" b="1" dirty="0" err="1" smtClean="0">
                <a:solidFill>
                  <a:schemeClr val="bg1"/>
                </a:solidFill>
                <a:latin typeface="Arial" pitchFamily="34" charset="0"/>
                <a:cs typeface="Arial" pitchFamily="34" charset="0"/>
              </a:rPr>
              <a:t>Quality</a:t>
            </a:r>
            <a:r>
              <a:rPr lang="fr-FR" sz="2400" b="1" dirty="0" smtClean="0">
                <a:solidFill>
                  <a:schemeClr val="bg1"/>
                </a:solidFill>
                <a:latin typeface="Arial" pitchFamily="34" charset="0"/>
                <a:cs typeface="Arial" pitchFamily="34" charset="0"/>
              </a:rPr>
              <a:t> </a:t>
            </a:r>
            <a:r>
              <a:rPr lang="fr-FR" sz="2400" b="1" dirty="0" err="1" smtClean="0">
                <a:solidFill>
                  <a:schemeClr val="bg1"/>
                </a:solidFill>
                <a:latin typeface="Arial" pitchFamily="34" charset="0"/>
                <a:cs typeface="Arial" pitchFamily="34" charset="0"/>
              </a:rPr>
              <a:t>built</a:t>
            </a:r>
            <a:r>
              <a:rPr lang="fr-FR" sz="2400" b="1" dirty="0" smtClean="0">
                <a:solidFill>
                  <a:schemeClr val="bg1"/>
                </a:solidFill>
                <a:latin typeface="Arial" pitchFamily="34" charset="0"/>
                <a:cs typeface="Arial" pitchFamily="34" charset="0"/>
              </a:rPr>
              <a:t> in</a:t>
            </a:r>
            <a:r>
              <a:rPr lang="fr-FR" sz="2400" dirty="0" smtClean="0">
                <a:solidFill>
                  <a:schemeClr val="bg1"/>
                </a:solidFill>
                <a:latin typeface="Arial" pitchFamily="34" charset="0"/>
                <a:cs typeface="Arial" pitchFamily="34" charset="0"/>
              </a:rPr>
              <a:t> » qui concerne toutes les étapes de fabrication du produit.</a:t>
            </a:r>
          </a:p>
          <a:p>
            <a:pPr marL="447675" indent="-382588" eaLnBrk="1" fontAlgn="auto" hangingPunct="1">
              <a:lnSpc>
                <a:spcPct val="80000"/>
              </a:lnSpc>
              <a:spcAft>
                <a:spcPts val="0"/>
              </a:spcAft>
              <a:buClr>
                <a:schemeClr val="accent3"/>
              </a:buClr>
              <a:buFont typeface="Wingdings" pitchFamily="2" charset="2"/>
              <a:buNone/>
              <a:defRPr/>
            </a:pPr>
            <a:endParaRPr lang="fr-FR" sz="2400" dirty="0" smtClean="0">
              <a:solidFill>
                <a:schemeClr val="bg1"/>
              </a:solidFill>
              <a:latin typeface="Arial" pitchFamily="34" charset="0"/>
              <a:cs typeface="Arial" pitchFamily="34" charset="0"/>
            </a:endParaRPr>
          </a:p>
          <a:p>
            <a:pPr marL="447675" indent="-382588" eaLnBrk="1" fontAlgn="auto" hangingPunct="1">
              <a:lnSpc>
                <a:spcPct val="80000"/>
              </a:lnSpc>
              <a:spcAft>
                <a:spcPts val="0"/>
              </a:spcAft>
              <a:buClr>
                <a:schemeClr val="accent3"/>
              </a:buClr>
              <a:buFont typeface="Wingdings" pitchFamily="2" charset="2"/>
              <a:buChar char="Ø"/>
              <a:defRPr/>
            </a:pPr>
            <a:r>
              <a:rPr lang="fr-FR" sz="2400" dirty="0" smtClean="0">
                <a:solidFill>
                  <a:schemeClr val="bg1"/>
                </a:solidFill>
                <a:latin typeface="Arial" pitchFamily="34" charset="0"/>
                <a:cs typeface="Arial" pitchFamily="34" charset="0"/>
              </a:rPr>
              <a:t>On assista alors à :</a:t>
            </a:r>
          </a:p>
          <a:p>
            <a:pPr marL="447675" indent="-382588" eaLnBrk="1" fontAlgn="auto" hangingPunct="1">
              <a:lnSpc>
                <a:spcPct val="80000"/>
              </a:lnSpc>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         Un  développement des techniques statistiques en matière  </a:t>
            </a:r>
          </a:p>
          <a:p>
            <a:pPr marL="447675" indent="-382588" eaLnBrk="1" fontAlgn="auto" hangingPunct="1">
              <a:lnSpc>
                <a:spcPct val="80000"/>
              </a:lnSpc>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de contrôle;</a:t>
            </a:r>
          </a:p>
          <a:p>
            <a:pPr marL="447675" indent="-382588" eaLnBrk="1" fontAlgn="auto" hangingPunct="1">
              <a:lnSpc>
                <a:spcPct val="80000"/>
              </a:lnSpc>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         La qualité s’étend au procédé et non plus seulement au    </a:t>
            </a:r>
          </a:p>
          <a:p>
            <a:pPr marL="447675" indent="-382588" eaLnBrk="1" fontAlgn="auto" hangingPunct="1">
              <a:lnSpc>
                <a:spcPct val="80000"/>
              </a:lnSpc>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produit;</a:t>
            </a:r>
          </a:p>
          <a:p>
            <a:pPr marL="447675" indent="-382588" eaLnBrk="1" fontAlgn="auto" hangingPunct="1">
              <a:lnSpc>
                <a:spcPct val="80000"/>
              </a:lnSpc>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         La  naissance de la notion de prévention.</a:t>
            </a:r>
          </a:p>
          <a:p>
            <a:pPr marL="447675" indent="-382588" eaLnBrk="1" fontAlgn="auto" hangingPunct="1">
              <a:lnSpc>
                <a:spcPct val="80000"/>
              </a:lnSpc>
              <a:spcAft>
                <a:spcPts val="0"/>
              </a:spcAft>
              <a:buClr>
                <a:schemeClr val="accent3"/>
              </a:buClr>
              <a:buFont typeface="Wingdings 2" pitchFamily="18" charset="2"/>
              <a:buChar char=""/>
              <a:defRPr/>
            </a:pPr>
            <a:endParaRPr lang="fr-FR" sz="1800" dirty="0" smtClean="0"/>
          </a:p>
        </p:txBody>
      </p:sp>
      <p:sp>
        <p:nvSpPr>
          <p:cNvPr id="4" name="Espace réservé du numéro de diapositive 5"/>
          <p:cNvSpPr>
            <a:spLocks noGrp="1"/>
          </p:cNvSpPr>
          <p:nvPr>
            <p:ph type="sldNum" sz="quarter" idx="12"/>
          </p:nvPr>
        </p:nvSpPr>
        <p:spPr/>
        <p:txBody>
          <a:bodyPr>
            <a:normAutofit/>
          </a:bodyPr>
          <a:lstStyle/>
          <a:p>
            <a:pPr>
              <a:defRPr/>
            </a:pPr>
            <a:fld id="{FD52FDE2-2DF8-4A6A-9C83-A7CD47F861A0}" type="slidenum">
              <a:rPr lang="fr-FR"/>
              <a:pPr>
                <a:defRPr/>
              </a:pPr>
              <a:t>12</a:t>
            </a:fld>
            <a:endParaRPr lang="fr-F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Rot="1" noChangeArrowheads="1"/>
          </p:cNvSpPr>
          <p:nvPr>
            <p:ph idx="1"/>
          </p:nvPr>
        </p:nvSpPr>
        <p:spPr>
          <a:xfrm>
            <a:off x="214282" y="357166"/>
            <a:ext cx="8929718" cy="6286543"/>
          </a:xfrm>
        </p:spPr>
        <p:txBody>
          <a:bodyPr/>
          <a:lstStyle/>
          <a:p>
            <a:pPr marL="447675" indent="-382588" eaLnBrk="1" hangingPunct="1">
              <a:lnSpc>
                <a:spcPct val="80000"/>
              </a:lnSpc>
              <a:buFont typeface="Wingdings" pitchFamily="2" charset="2"/>
              <a:buNone/>
            </a:pPr>
            <a:endParaRPr lang="fr-FR" sz="2000" b="1" u="sng" dirty="0" smtClean="0">
              <a:latin typeface="Arial" pitchFamily="34" charset="0"/>
              <a:cs typeface="Arial" pitchFamily="34" charset="0"/>
            </a:endParaRPr>
          </a:p>
          <a:p>
            <a:pPr marL="447675" indent="-382588" eaLnBrk="1" hangingPunct="1">
              <a:lnSpc>
                <a:spcPct val="80000"/>
              </a:lnSpc>
              <a:buFont typeface="Wingdings" pitchFamily="2" charset="2"/>
              <a:buNone/>
            </a:pPr>
            <a:r>
              <a:rPr lang="fr-FR" sz="2400" b="1" u="sng" dirty="0" smtClean="0">
                <a:solidFill>
                  <a:schemeClr val="bg1"/>
                </a:solidFill>
                <a:latin typeface="Arial" pitchFamily="34" charset="0"/>
                <a:cs typeface="Arial" pitchFamily="34" charset="0"/>
              </a:rPr>
              <a:t>Définition de l’assurance qualité</a:t>
            </a:r>
            <a:r>
              <a:rPr lang="fr-FR" sz="2400" b="1" dirty="0" smtClean="0">
                <a:solidFill>
                  <a:schemeClr val="bg1"/>
                </a:solidFill>
                <a:latin typeface="Arial" pitchFamily="34" charset="0"/>
                <a:cs typeface="Arial" pitchFamily="34" charset="0"/>
              </a:rPr>
              <a:t> ( ISO 8402, 1994)</a:t>
            </a:r>
          </a:p>
          <a:p>
            <a:pPr marL="447675" indent="-382588" eaLnBrk="1" hangingPunct="1">
              <a:lnSpc>
                <a:spcPct val="80000"/>
              </a:lnSpc>
              <a:buFont typeface="Wingdings" pitchFamily="2" charset="2"/>
              <a:buNone/>
            </a:pPr>
            <a:endParaRPr lang="fr-FR" sz="2400" dirty="0" smtClean="0">
              <a:solidFill>
                <a:schemeClr val="bg1"/>
              </a:solidFill>
              <a:latin typeface="Arial" pitchFamily="34" charset="0"/>
              <a:cs typeface="Arial" pitchFamily="34" charset="0"/>
            </a:endParaRPr>
          </a:p>
          <a:p>
            <a:pPr marL="447675" indent="-382588" eaLnBrk="1" hangingPunct="1">
              <a:lnSpc>
                <a:spcPct val="80000"/>
              </a:lnSpc>
              <a:buFont typeface="Wingdings" pitchFamily="2" charset="2"/>
              <a:buNone/>
            </a:pPr>
            <a:r>
              <a:rPr lang="fr-FR" sz="2400" dirty="0" smtClean="0">
                <a:solidFill>
                  <a:schemeClr val="bg1"/>
                </a:solidFill>
                <a:latin typeface="Arial" pitchFamily="34" charset="0"/>
                <a:cs typeface="Arial" pitchFamily="34" charset="0"/>
              </a:rPr>
              <a:t>       </a:t>
            </a:r>
            <a:r>
              <a:rPr lang="fr-FR" sz="2400" b="1" dirty="0" smtClean="0">
                <a:solidFill>
                  <a:schemeClr val="bg1"/>
                </a:solidFill>
                <a:latin typeface="Arial" pitchFamily="34" charset="0"/>
                <a:cs typeface="Arial" pitchFamily="34" charset="0"/>
              </a:rPr>
              <a:t>« L’ensemble des activités préétablies et systématiques, mises en œuvre dans le cadre d’un système qualité, et démontrées en tant que besoin pour donner la confiance appropriée en ce qu’une entité satisfera aux exigences par la qualité. »</a:t>
            </a:r>
          </a:p>
          <a:p>
            <a:pPr marL="447675" indent="-382588" eaLnBrk="1" hangingPunct="1">
              <a:lnSpc>
                <a:spcPct val="80000"/>
              </a:lnSpc>
              <a:buFont typeface="Wingdings 2" pitchFamily="18" charset="2"/>
              <a:buChar char=""/>
            </a:pPr>
            <a:endParaRPr lang="fr-FR" sz="2400" dirty="0" smtClean="0">
              <a:solidFill>
                <a:schemeClr val="bg1"/>
              </a:solidFill>
              <a:latin typeface="Arial" pitchFamily="34" charset="0"/>
              <a:cs typeface="Arial" pitchFamily="34" charset="0"/>
            </a:endParaRPr>
          </a:p>
          <a:p>
            <a:pPr marL="447675" indent="-382588" eaLnBrk="1" hangingPunct="1">
              <a:lnSpc>
                <a:spcPct val="80000"/>
              </a:lnSpc>
              <a:buFont typeface="Wingdings" pitchFamily="2" charset="2"/>
              <a:buChar char="Ø"/>
            </a:pPr>
            <a:r>
              <a:rPr lang="fr-FR" sz="2400" dirty="0" smtClean="0">
                <a:solidFill>
                  <a:schemeClr val="bg1"/>
                </a:solidFill>
                <a:latin typeface="Arial" pitchFamily="34" charset="0"/>
                <a:cs typeface="Arial" pitchFamily="34" charset="0"/>
              </a:rPr>
              <a:t>Cette assurance qualité cherchera  à atteindre 02 niveaux:</a:t>
            </a:r>
          </a:p>
          <a:p>
            <a:pPr marL="447675" indent="-382588" eaLnBrk="1" hangingPunct="1">
              <a:lnSpc>
                <a:spcPct val="80000"/>
              </a:lnSpc>
              <a:buFont typeface="Wingdings" pitchFamily="2" charset="2"/>
              <a:buNone/>
            </a:pPr>
            <a:endParaRPr lang="fr-FR" sz="2400" dirty="0" smtClean="0">
              <a:solidFill>
                <a:schemeClr val="bg1"/>
              </a:solidFill>
              <a:latin typeface="Arial" pitchFamily="34" charset="0"/>
              <a:cs typeface="Arial" pitchFamily="34" charset="0"/>
            </a:endParaRPr>
          </a:p>
          <a:p>
            <a:pPr marL="447675" indent="-382588" eaLnBrk="1" hangingPunct="1">
              <a:lnSpc>
                <a:spcPct val="80000"/>
              </a:lnSpc>
              <a:buFont typeface="Wingdings" pitchFamily="2" charset="2"/>
              <a:buNone/>
            </a:pPr>
            <a:r>
              <a:rPr lang="fr-FR" sz="2400" dirty="0" smtClean="0">
                <a:solidFill>
                  <a:schemeClr val="bg1"/>
                </a:solidFill>
                <a:latin typeface="Arial" pitchFamily="34" charset="0"/>
                <a:cs typeface="Arial" pitchFamily="34" charset="0"/>
              </a:rPr>
              <a:t>       - </a:t>
            </a:r>
            <a:r>
              <a:rPr lang="fr-FR" sz="2400" u="sng" dirty="0" smtClean="0">
                <a:solidFill>
                  <a:schemeClr val="bg1"/>
                </a:solidFill>
                <a:latin typeface="Arial" pitchFamily="34" charset="0"/>
                <a:cs typeface="Arial" pitchFamily="34" charset="0"/>
              </a:rPr>
              <a:t>Un niveau interne</a:t>
            </a:r>
            <a:r>
              <a:rPr lang="fr-FR" sz="2400" dirty="0" smtClean="0">
                <a:solidFill>
                  <a:schemeClr val="bg1"/>
                </a:solidFill>
                <a:latin typeface="Arial" pitchFamily="34" charset="0"/>
                <a:cs typeface="Arial" pitchFamily="34" charset="0"/>
              </a:rPr>
              <a:t>: au sein d’un organigramme pour donner    </a:t>
            </a:r>
          </a:p>
          <a:p>
            <a:pPr marL="447675" indent="-382588" eaLnBrk="1" hangingPunct="1">
              <a:lnSpc>
                <a:spcPct val="80000"/>
              </a:lnSpc>
              <a:buFont typeface="Wingdings" pitchFamily="2" charset="2"/>
              <a:buNone/>
            </a:pPr>
            <a:r>
              <a:rPr lang="fr-FR" sz="2400" dirty="0" smtClean="0">
                <a:solidFill>
                  <a:schemeClr val="bg1"/>
                </a:solidFill>
                <a:latin typeface="Arial" pitchFamily="34" charset="0"/>
                <a:cs typeface="Arial" pitchFamily="34" charset="0"/>
              </a:rPr>
              <a:t>         confiance à la </a:t>
            </a:r>
            <a:r>
              <a:rPr lang="fr-FR" sz="2400" b="1" dirty="0" smtClean="0">
                <a:solidFill>
                  <a:schemeClr val="bg1"/>
                </a:solidFill>
                <a:latin typeface="Arial" pitchFamily="34" charset="0"/>
                <a:cs typeface="Arial" pitchFamily="34" charset="0"/>
              </a:rPr>
              <a:t>direction;</a:t>
            </a:r>
          </a:p>
          <a:p>
            <a:pPr marL="447675" indent="-382588" eaLnBrk="1" hangingPunct="1">
              <a:lnSpc>
                <a:spcPct val="80000"/>
              </a:lnSpc>
              <a:buFont typeface="Wingdings" pitchFamily="2" charset="2"/>
              <a:buNone/>
            </a:pPr>
            <a:endParaRPr lang="fr-FR" sz="2400" dirty="0" smtClean="0">
              <a:solidFill>
                <a:schemeClr val="bg1"/>
              </a:solidFill>
              <a:latin typeface="Arial" pitchFamily="34" charset="0"/>
              <a:cs typeface="Arial" pitchFamily="34" charset="0"/>
            </a:endParaRPr>
          </a:p>
          <a:p>
            <a:pPr marL="447675" indent="-382588" eaLnBrk="1" hangingPunct="1">
              <a:lnSpc>
                <a:spcPct val="80000"/>
              </a:lnSpc>
              <a:buFont typeface="Wingdings" pitchFamily="2" charset="2"/>
              <a:buNone/>
            </a:pPr>
            <a:r>
              <a:rPr lang="fr-FR" sz="2400" dirty="0" smtClean="0">
                <a:solidFill>
                  <a:schemeClr val="bg1"/>
                </a:solidFill>
                <a:latin typeface="Arial" pitchFamily="34" charset="0"/>
                <a:cs typeface="Arial" pitchFamily="34" charset="0"/>
              </a:rPr>
              <a:t>       - </a:t>
            </a:r>
            <a:r>
              <a:rPr lang="fr-FR" sz="2400" u="sng" dirty="0" smtClean="0">
                <a:solidFill>
                  <a:schemeClr val="bg1"/>
                </a:solidFill>
                <a:latin typeface="Arial" pitchFamily="34" charset="0"/>
                <a:cs typeface="Arial" pitchFamily="34" charset="0"/>
              </a:rPr>
              <a:t>Un niveau externe</a:t>
            </a:r>
            <a:r>
              <a:rPr lang="fr-FR" sz="2400" dirty="0" smtClean="0">
                <a:solidFill>
                  <a:schemeClr val="bg1"/>
                </a:solidFill>
                <a:latin typeface="Arial" pitchFamily="34" charset="0"/>
                <a:cs typeface="Arial" pitchFamily="34" charset="0"/>
              </a:rPr>
              <a:t>: dans les relations contractuelles pour </a:t>
            </a:r>
          </a:p>
          <a:p>
            <a:pPr marL="447675" indent="-382588" eaLnBrk="1" hangingPunct="1">
              <a:lnSpc>
                <a:spcPct val="80000"/>
              </a:lnSpc>
              <a:buFont typeface="Wingdings" pitchFamily="2" charset="2"/>
              <a:buNone/>
            </a:pPr>
            <a:r>
              <a:rPr lang="fr-FR" sz="2400" dirty="0" smtClean="0">
                <a:solidFill>
                  <a:schemeClr val="bg1"/>
                </a:solidFill>
                <a:latin typeface="Arial" pitchFamily="34" charset="0"/>
                <a:cs typeface="Arial" pitchFamily="34" charset="0"/>
              </a:rPr>
              <a:t>         donner confiance aux </a:t>
            </a:r>
            <a:r>
              <a:rPr lang="fr-FR" sz="2400" b="1" dirty="0" smtClean="0">
                <a:solidFill>
                  <a:schemeClr val="bg1"/>
                </a:solidFill>
                <a:latin typeface="Arial" pitchFamily="34" charset="0"/>
                <a:cs typeface="Arial" pitchFamily="34" charset="0"/>
              </a:rPr>
              <a:t>clients.</a:t>
            </a:r>
          </a:p>
          <a:p>
            <a:pPr marL="447675" indent="-382588" eaLnBrk="1" hangingPunct="1">
              <a:lnSpc>
                <a:spcPct val="80000"/>
              </a:lnSpc>
              <a:buFont typeface="Wingdings 2" pitchFamily="18" charset="2"/>
              <a:buChar char=""/>
            </a:pPr>
            <a:endParaRPr lang="fr-FR" sz="2000" dirty="0" smtClean="0">
              <a:latin typeface="Arial" pitchFamily="34" charset="0"/>
              <a:cs typeface="Arial" pitchFamily="34" charset="0"/>
            </a:endParaRPr>
          </a:p>
        </p:txBody>
      </p:sp>
      <p:sp>
        <p:nvSpPr>
          <p:cNvPr id="3" name="Espace réservé du numéro de diapositive 5"/>
          <p:cNvSpPr>
            <a:spLocks noGrp="1"/>
          </p:cNvSpPr>
          <p:nvPr>
            <p:ph type="sldNum" sz="quarter" idx="12"/>
          </p:nvPr>
        </p:nvSpPr>
        <p:spPr/>
        <p:txBody>
          <a:bodyPr>
            <a:normAutofit/>
          </a:bodyPr>
          <a:lstStyle/>
          <a:p>
            <a:pPr>
              <a:defRPr/>
            </a:pPr>
            <a:fld id="{DD0EBC52-9D72-4E6F-AFB3-B2ACE537EFBA}" type="slidenum">
              <a:rPr lang="fr-FR"/>
              <a:pPr>
                <a:defRPr/>
              </a:pPr>
              <a:t>13</a:t>
            </a:fld>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Rot="1" noChangeArrowheads="1"/>
          </p:cNvSpPr>
          <p:nvPr>
            <p:ph idx="1"/>
          </p:nvPr>
        </p:nvSpPr>
        <p:spPr>
          <a:xfrm>
            <a:off x="301625" y="476250"/>
            <a:ext cx="8540750" cy="6096022"/>
          </a:xfrm>
        </p:spPr>
        <p:txBody>
          <a:bodyPr/>
          <a:lstStyle/>
          <a:p>
            <a:pPr eaLnBrk="1" hangingPunct="1">
              <a:lnSpc>
                <a:spcPct val="80000"/>
              </a:lnSpc>
            </a:pPr>
            <a:endParaRPr lang="fr-FR" sz="1800" dirty="0" smtClean="0"/>
          </a:p>
          <a:p>
            <a:pPr eaLnBrk="1" hangingPunct="1">
              <a:lnSpc>
                <a:spcPct val="80000"/>
              </a:lnSpc>
              <a:buFont typeface="Wingdings 2" pitchFamily="18" charset="2"/>
              <a:buNone/>
            </a:pPr>
            <a:r>
              <a:rPr lang="fr-FR" sz="2400" b="1" dirty="0" smtClean="0">
                <a:solidFill>
                  <a:schemeClr val="bg1"/>
                </a:solidFill>
                <a:latin typeface="Arial" pitchFamily="34" charset="0"/>
                <a:cs typeface="Arial" pitchFamily="34" charset="0"/>
              </a:rPr>
              <a:t>   </a:t>
            </a:r>
            <a:r>
              <a:rPr lang="fr-FR" sz="2400" b="1" u="sng" dirty="0" smtClean="0">
                <a:solidFill>
                  <a:schemeClr val="bg1"/>
                </a:solidFill>
                <a:latin typeface="Arial" pitchFamily="34" charset="0"/>
                <a:cs typeface="Arial" pitchFamily="34" charset="0"/>
              </a:rPr>
              <a:t>Chronologie de la qualité</a:t>
            </a:r>
            <a:r>
              <a:rPr lang="fr-FR" sz="2400" b="1" dirty="0" smtClean="0">
                <a:solidFill>
                  <a:schemeClr val="bg1"/>
                </a:solidFill>
                <a:latin typeface="Arial" pitchFamily="34" charset="0"/>
                <a:cs typeface="Arial" pitchFamily="34" charset="0"/>
              </a:rPr>
              <a:t/>
            </a:r>
            <a:br>
              <a:rPr lang="fr-FR" sz="2400" b="1" dirty="0" smtClean="0">
                <a:solidFill>
                  <a:schemeClr val="bg1"/>
                </a:solidFill>
                <a:latin typeface="Arial" pitchFamily="34" charset="0"/>
                <a:cs typeface="Arial" pitchFamily="34" charset="0"/>
              </a:rPr>
            </a:br>
            <a:endParaRPr lang="fr-FR" sz="2400" dirty="0" smtClean="0">
              <a:solidFill>
                <a:schemeClr val="bg1"/>
              </a:solidFill>
              <a:latin typeface="Arial" pitchFamily="34" charset="0"/>
              <a:cs typeface="Arial" pitchFamily="34" charset="0"/>
            </a:endParaRPr>
          </a:p>
          <a:p>
            <a:pPr eaLnBrk="1" hangingPunct="1">
              <a:buFont typeface="Wingdings" pitchFamily="2" charset="2"/>
              <a:buChar char="Ø"/>
            </a:pPr>
            <a:r>
              <a:rPr lang="fr-FR" sz="2400" dirty="0" smtClean="0">
                <a:solidFill>
                  <a:schemeClr val="bg1"/>
                </a:solidFill>
                <a:latin typeface="Arial" pitchFamily="34" charset="0"/>
                <a:cs typeface="Arial" pitchFamily="34" charset="0"/>
              </a:rPr>
              <a:t>L’idée de normaliser une organisation d’assurance qualité remonte aux années 60. </a:t>
            </a:r>
          </a:p>
          <a:p>
            <a:pPr eaLnBrk="1" hangingPunct="1">
              <a:buFont typeface="Wingdings 2" pitchFamily="18" charset="2"/>
              <a:buNone/>
            </a:pPr>
            <a:endParaRPr lang="fr-FR" sz="2400" dirty="0" smtClean="0">
              <a:solidFill>
                <a:schemeClr val="bg1"/>
              </a:solidFill>
              <a:latin typeface="Arial" pitchFamily="34" charset="0"/>
              <a:cs typeface="Arial" pitchFamily="34" charset="0"/>
            </a:endParaRPr>
          </a:p>
          <a:p>
            <a:pPr eaLnBrk="1" hangingPunct="1">
              <a:buFont typeface="Wingdings" pitchFamily="2" charset="2"/>
              <a:buChar char="Ø"/>
            </a:pPr>
            <a:r>
              <a:rPr lang="fr-FR" sz="2400" dirty="0" smtClean="0">
                <a:solidFill>
                  <a:schemeClr val="bg1"/>
                </a:solidFill>
                <a:latin typeface="Arial" pitchFamily="34" charset="0"/>
                <a:cs typeface="Arial" pitchFamily="34" charset="0"/>
              </a:rPr>
              <a:t>Cependant,  il faudra attendre 1971 pour voir la première norme officielle publiée par l’Américain National Standard Institute (ANSI) sous le titre </a:t>
            </a:r>
            <a:r>
              <a:rPr lang="fr-FR" sz="2400" b="1" dirty="0" smtClean="0">
                <a:solidFill>
                  <a:schemeClr val="bg1"/>
                </a:solidFill>
                <a:latin typeface="Arial" pitchFamily="34" charset="0"/>
                <a:cs typeface="Arial" pitchFamily="34" charset="0"/>
              </a:rPr>
              <a:t>«</a:t>
            </a:r>
            <a:r>
              <a:rPr lang="fr-FR" sz="2400" dirty="0" smtClean="0">
                <a:solidFill>
                  <a:schemeClr val="bg1"/>
                </a:solidFill>
                <a:latin typeface="Arial" pitchFamily="34" charset="0"/>
                <a:cs typeface="Arial" pitchFamily="34" charset="0"/>
              </a:rPr>
              <a:t> </a:t>
            </a:r>
            <a:r>
              <a:rPr lang="fr-FR" sz="2400" b="1" dirty="0" smtClean="0">
                <a:solidFill>
                  <a:schemeClr val="bg1"/>
                </a:solidFill>
                <a:latin typeface="Arial" pitchFamily="34" charset="0"/>
                <a:cs typeface="Arial" pitchFamily="34" charset="0"/>
              </a:rPr>
              <a:t>Spécification of General </a:t>
            </a:r>
            <a:r>
              <a:rPr lang="fr-FR" sz="2400" b="1" dirty="0" err="1" smtClean="0">
                <a:solidFill>
                  <a:schemeClr val="bg1"/>
                </a:solidFill>
                <a:latin typeface="Arial" pitchFamily="34" charset="0"/>
                <a:cs typeface="Arial" pitchFamily="34" charset="0"/>
              </a:rPr>
              <a:t>requirements</a:t>
            </a:r>
            <a:r>
              <a:rPr lang="fr-FR" sz="2400" b="1" dirty="0" smtClean="0">
                <a:solidFill>
                  <a:schemeClr val="bg1"/>
                </a:solidFill>
                <a:latin typeface="Arial" pitchFamily="34" charset="0"/>
                <a:cs typeface="Arial" pitchFamily="34" charset="0"/>
              </a:rPr>
              <a:t> of a </a:t>
            </a:r>
            <a:r>
              <a:rPr lang="fr-FR" sz="2400" b="1" dirty="0" err="1" smtClean="0">
                <a:solidFill>
                  <a:schemeClr val="bg1"/>
                </a:solidFill>
                <a:latin typeface="Arial" pitchFamily="34" charset="0"/>
                <a:cs typeface="Arial" pitchFamily="34" charset="0"/>
              </a:rPr>
              <a:t>quality</a:t>
            </a:r>
            <a:r>
              <a:rPr lang="fr-FR" sz="2400" b="1" dirty="0" smtClean="0">
                <a:solidFill>
                  <a:schemeClr val="bg1"/>
                </a:solidFill>
                <a:latin typeface="Arial" pitchFamily="34" charset="0"/>
                <a:cs typeface="Arial" pitchFamily="34" charset="0"/>
              </a:rPr>
              <a:t> program. »</a:t>
            </a:r>
          </a:p>
          <a:p>
            <a:pPr eaLnBrk="1" hangingPunct="1">
              <a:lnSpc>
                <a:spcPct val="80000"/>
              </a:lnSpc>
              <a:buFont typeface="Wingdings" pitchFamily="2" charset="2"/>
              <a:buNone/>
            </a:pPr>
            <a:endParaRPr lang="fr-FR" sz="2400" dirty="0" smtClean="0">
              <a:solidFill>
                <a:schemeClr val="bg1"/>
              </a:solidFill>
              <a:latin typeface="Arial" pitchFamily="34" charset="0"/>
              <a:cs typeface="Arial" pitchFamily="34" charset="0"/>
            </a:endParaRPr>
          </a:p>
          <a:p>
            <a:pPr eaLnBrk="1" hangingPunct="1">
              <a:lnSpc>
                <a:spcPct val="80000"/>
              </a:lnSpc>
              <a:buFont typeface="Wingdings" pitchFamily="2" charset="2"/>
              <a:buChar char="Ø"/>
            </a:pPr>
            <a:r>
              <a:rPr lang="fr-FR" sz="2400" dirty="0" smtClean="0">
                <a:solidFill>
                  <a:schemeClr val="bg1"/>
                </a:solidFill>
                <a:latin typeface="Arial" pitchFamily="34" charset="0"/>
                <a:cs typeface="Arial" pitchFamily="34" charset="0"/>
              </a:rPr>
              <a:t>La qualité comme concept a connu une évolution depuis le début du 20ème siècle , nous allons le suivre dans le tableau ci-dessous :</a:t>
            </a:r>
            <a:endParaRPr lang="fr-FR" sz="2000" dirty="0" smtClean="0">
              <a:latin typeface="Arial" pitchFamily="34" charset="0"/>
              <a:cs typeface="Arial" pitchFamily="34" charset="0"/>
            </a:endParaRPr>
          </a:p>
          <a:p>
            <a:pPr eaLnBrk="1" hangingPunct="1">
              <a:lnSpc>
                <a:spcPct val="80000"/>
              </a:lnSpc>
              <a:buFont typeface="Wingdings" pitchFamily="2" charset="2"/>
              <a:buNone/>
            </a:pPr>
            <a:endParaRPr lang="fr-FR" sz="2000" dirty="0" smtClean="0">
              <a:latin typeface="Arial" pitchFamily="34" charset="0"/>
              <a:cs typeface="Arial" pitchFamily="34" charset="0"/>
            </a:endParaRPr>
          </a:p>
          <a:p>
            <a:pPr eaLnBrk="1" hangingPunct="1">
              <a:lnSpc>
                <a:spcPct val="80000"/>
              </a:lnSpc>
              <a:buFont typeface="Wingdings" pitchFamily="2" charset="2"/>
              <a:buNone/>
            </a:pPr>
            <a:endParaRPr lang="fr-FR" sz="1800" i="1" dirty="0" smtClean="0"/>
          </a:p>
          <a:p>
            <a:pPr eaLnBrk="1" hangingPunct="1">
              <a:lnSpc>
                <a:spcPct val="80000"/>
              </a:lnSpc>
              <a:buFont typeface="Wingdings" pitchFamily="2" charset="2"/>
              <a:buNone/>
            </a:pPr>
            <a:endParaRPr lang="fr-FR" sz="1800" dirty="0" smtClean="0"/>
          </a:p>
        </p:txBody>
      </p:sp>
      <p:sp>
        <p:nvSpPr>
          <p:cNvPr id="4" name="Espace réservé du numéro de diapositive 5"/>
          <p:cNvSpPr>
            <a:spLocks noGrp="1"/>
          </p:cNvSpPr>
          <p:nvPr>
            <p:ph type="sldNum" sz="quarter" idx="12"/>
          </p:nvPr>
        </p:nvSpPr>
        <p:spPr/>
        <p:txBody>
          <a:bodyPr>
            <a:normAutofit/>
          </a:bodyPr>
          <a:lstStyle/>
          <a:p>
            <a:pPr>
              <a:defRPr/>
            </a:pPr>
            <a:fld id="{88150A3E-37D8-4339-B65F-9267646F6133}" type="slidenum">
              <a:rPr lang="fr-FR"/>
              <a:pPr>
                <a:defRPr/>
              </a:pPr>
              <a:t>14</a:t>
            </a:fld>
            <a:endParaRPr lang="fr-FR"/>
          </a:p>
        </p:txBody>
      </p:sp>
    </p:spTree>
  </p:cSld>
  <p:clrMapOvr>
    <a:masterClrMapping/>
  </p:clrMapOvr>
  <p:transition>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4CA20DA-FACE-47EE-8F51-5A6130539F15}" type="slidenum">
              <a:rPr lang="fr-FR"/>
              <a:pPr>
                <a:defRPr/>
              </a:pPr>
              <a:t>15</a:t>
            </a:fld>
            <a:endParaRPr lang="fr-FR"/>
          </a:p>
        </p:txBody>
      </p:sp>
      <p:graphicFrame>
        <p:nvGraphicFramePr>
          <p:cNvPr id="5" name="Tableau 4"/>
          <p:cNvGraphicFramePr>
            <a:graphicFrameLocks noGrp="1"/>
          </p:cNvGraphicFramePr>
          <p:nvPr/>
        </p:nvGraphicFramePr>
        <p:xfrm>
          <a:off x="0" y="0"/>
          <a:ext cx="9144000" cy="6857999"/>
        </p:xfrm>
        <a:graphic>
          <a:graphicData uri="http://schemas.openxmlformats.org/drawingml/2006/table">
            <a:tbl>
              <a:tblPr/>
              <a:tblGrid>
                <a:gridCol w="535891"/>
                <a:gridCol w="770395"/>
                <a:gridCol w="7837714"/>
              </a:tblGrid>
              <a:tr h="653298">
                <a:tc>
                  <a:txBody>
                    <a:bodyPr/>
                    <a:lstStyle/>
                    <a:p>
                      <a:pPr algn="just">
                        <a:lnSpc>
                          <a:spcPct val="115000"/>
                        </a:lnSpc>
                        <a:spcAft>
                          <a:spcPts val="0"/>
                        </a:spcAft>
                      </a:pPr>
                      <a:r>
                        <a:rPr lang="fr-FR" sz="1200" b="1" dirty="0">
                          <a:solidFill>
                            <a:schemeClr val="bg1"/>
                          </a:solidFill>
                          <a:latin typeface="Times New Roman"/>
                          <a:ea typeface="Times New Roman"/>
                          <a:cs typeface="Times New Roman"/>
                        </a:rPr>
                        <a:t>1906</a:t>
                      </a:r>
                      <a:endParaRPr lang="fr-FR" sz="1200" dirty="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86400" algn="r"/>
                        </a:tabLst>
                      </a:pPr>
                      <a:r>
                        <a:rPr lang="fr-FR" sz="1200" spc="-10" dirty="0">
                          <a:solidFill>
                            <a:schemeClr val="bg1"/>
                          </a:solidFill>
                          <a:latin typeface="Times New Roman"/>
                          <a:ea typeface="Times New Roman"/>
                          <a:cs typeface="Times New Roman"/>
                        </a:rPr>
                        <a:t>MONDE</a:t>
                      </a:r>
                      <a:endParaRPr lang="fr-FR" sz="1200" dirty="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b="1" dirty="0">
                          <a:solidFill>
                            <a:schemeClr val="bg1"/>
                          </a:solidFill>
                          <a:latin typeface="Times New Roman"/>
                          <a:ea typeface="Times New Roman"/>
                          <a:cs typeface="Times New Roman"/>
                        </a:rPr>
                        <a:t>Début de  la normalisation internationale avec la création de la Commission Electrotechnique Internationale (CEI</a:t>
                      </a:r>
                      <a:r>
                        <a:rPr lang="fr-FR" sz="1200" dirty="0">
                          <a:solidFill>
                            <a:schemeClr val="bg1"/>
                          </a:solidFill>
                          <a:latin typeface="Times New Roman"/>
                          <a:ea typeface="Times New Roman"/>
                          <a:cs typeface="Times New Roman"/>
                        </a:rPr>
                        <a:t>).</a:t>
                      </a:r>
                      <a:endParaRPr lang="fr-FR" sz="1200" dirty="0">
                        <a:solidFill>
                          <a:schemeClr val="bg1"/>
                        </a:solidFill>
                        <a:latin typeface="Calibri"/>
                        <a:ea typeface="Calibri"/>
                        <a:cs typeface="Times New Roman"/>
                      </a:endParaRPr>
                    </a:p>
                  </a:txBody>
                  <a:tcPr marL="25263" marR="2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298">
                <a:tc>
                  <a:txBody>
                    <a:bodyPr/>
                    <a:lstStyle/>
                    <a:p>
                      <a:pPr algn="just">
                        <a:lnSpc>
                          <a:spcPct val="115000"/>
                        </a:lnSpc>
                        <a:spcAft>
                          <a:spcPts val="0"/>
                        </a:spcAft>
                      </a:pPr>
                      <a:r>
                        <a:rPr lang="fr-FR" sz="1200" b="1" dirty="0">
                          <a:solidFill>
                            <a:schemeClr val="bg1"/>
                          </a:solidFill>
                          <a:latin typeface="Times New Roman"/>
                          <a:ea typeface="Times New Roman"/>
                          <a:cs typeface="Times New Roman"/>
                        </a:rPr>
                        <a:t>1922</a:t>
                      </a:r>
                      <a:endParaRPr lang="fr-FR" sz="1200" dirty="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86400" algn="r"/>
                        </a:tabLst>
                      </a:pPr>
                      <a:r>
                        <a:rPr lang="fr-FR" sz="1200" spc="-10">
                          <a:solidFill>
                            <a:schemeClr val="bg1"/>
                          </a:solidFill>
                          <a:latin typeface="Times New Roman"/>
                          <a:ea typeface="Times New Roman"/>
                          <a:cs typeface="Times New Roman"/>
                        </a:rPr>
                        <a:t>USA</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b="1" dirty="0" err="1">
                          <a:solidFill>
                            <a:schemeClr val="bg1"/>
                          </a:solidFill>
                          <a:latin typeface="Times New Roman"/>
                          <a:ea typeface="Times New Roman"/>
                          <a:cs typeface="Times New Roman"/>
                        </a:rPr>
                        <a:t>Radford</a:t>
                      </a:r>
                      <a:r>
                        <a:rPr lang="fr-FR" sz="1200" dirty="0">
                          <a:solidFill>
                            <a:schemeClr val="bg1"/>
                          </a:solidFill>
                          <a:latin typeface="Times New Roman"/>
                          <a:ea typeface="Times New Roman"/>
                          <a:cs typeface="Times New Roman"/>
                        </a:rPr>
                        <a:t> publie </a:t>
                      </a:r>
                      <a:r>
                        <a:rPr lang="fr-FR" sz="1200" i="1" dirty="0">
                          <a:solidFill>
                            <a:schemeClr val="bg1"/>
                          </a:solidFill>
                          <a:latin typeface="Times New Roman"/>
                          <a:ea typeface="Times New Roman"/>
                          <a:cs typeface="Times New Roman"/>
                        </a:rPr>
                        <a:t>The Control of </a:t>
                      </a:r>
                      <a:r>
                        <a:rPr lang="fr-FR" sz="1200" i="1" dirty="0" err="1">
                          <a:solidFill>
                            <a:schemeClr val="bg1"/>
                          </a:solidFill>
                          <a:latin typeface="Times New Roman"/>
                          <a:ea typeface="Times New Roman"/>
                          <a:cs typeface="Times New Roman"/>
                        </a:rPr>
                        <a:t>Quality</a:t>
                      </a:r>
                      <a:r>
                        <a:rPr lang="fr-FR" sz="1200" i="1" dirty="0">
                          <a:solidFill>
                            <a:schemeClr val="bg1"/>
                          </a:solidFill>
                          <a:latin typeface="Times New Roman"/>
                          <a:ea typeface="Times New Roman"/>
                          <a:cs typeface="Times New Roman"/>
                        </a:rPr>
                        <a:t> in </a:t>
                      </a:r>
                      <a:r>
                        <a:rPr lang="fr-FR" sz="1200" i="1" dirty="0" err="1">
                          <a:solidFill>
                            <a:schemeClr val="bg1"/>
                          </a:solidFill>
                          <a:latin typeface="Times New Roman"/>
                          <a:ea typeface="Times New Roman"/>
                          <a:cs typeface="Times New Roman"/>
                        </a:rPr>
                        <a:t>Manufacturing</a:t>
                      </a:r>
                      <a:r>
                        <a:rPr lang="fr-FR" sz="1200" dirty="0">
                          <a:solidFill>
                            <a:schemeClr val="bg1"/>
                          </a:solidFill>
                          <a:latin typeface="Times New Roman"/>
                          <a:ea typeface="Times New Roman"/>
                          <a:cs typeface="Times New Roman"/>
                        </a:rPr>
                        <a:t> où la qualité est présentée comme indépendante  du management.</a:t>
                      </a:r>
                      <a:endParaRPr lang="fr-FR" sz="1200" dirty="0">
                        <a:solidFill>
                          <a:schemeClr val="bg1"/>
                        </a:solidFill>
                        <a:latin typeface="Calibri"/>
                        <a:ea typeface="Calibri"/>
                        <a:cs typeface="Times New Roman"/>
                      </a:endParaRPr>
                    </a:p>
                  </a:txBody>
                  <a:tcPr marL="25263" marR="2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066">
                <a:tc>
                  <a:txBody>
                    <a:bodyPr/>
                    <a:lstStyle/>
                    <a:p>
                      <a:pPr algn="just">
                        <a:lnSpc>
                          <a:spcPct val="115000"/>
                        </a:lnSpc>
                        <a:spcAft>
                          <a:spcPts val="0"/>
                        </a:spcAft>
                      </a:pPr>
                      <a:r>
                        <a:rPr lang="fr-FR" sz="1200" b="1" dirty="0">
                          <a:solidFill>
                            <a:schemeClr val="bg1"/>
                          </a:solidFill>
                          <a:latin typeface="Times New Roman"/>
                          <a:ea typeface="Times New Roman"/>
                          <a:cs typeface="Times New Roman"/>
                        </a:rPr>
                        <a:t>1924</a:t>
                      </a:r>
                      <a:endParaRPr lang="fr-FR" sz="1200" dirty="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86400" algn="r"/>
                        </a:tabLst>
                      </a:pPr>
                      <a:r>
                        <a:rPr lang="fr-FR" sz="1200" spc="-10">
                          <a:solidFill>
                            <a:schemeClr val="bg1"/>
                          </a:solidFill>
                          <a:latin typeface="Times New Roman"/>
                          <a:ea typeface="Times New Roman"/>
                          <a:cs typeface="Times New Roman"/>
                        </a:rPr>
                        <a:t>USA</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Création du Département Qualité </a:t>
                      </a:r>
                      <a:r>
                        <a:rPr lang="fr-FR" sz="1200" i="1" dirty="0">
                          <a:solidFill>
                            <a:schemeClr val="bg1"/>
                          </a:solidFill>
                          <a:latin typeface="Times New Roman"/>
                          <a:ea typeface="Times New Roman"/>
                          <a:cs typeface="Times New Roman"/>
                        </a:rPr>
                        <a:t>Bell Téléphone </a:t>
                      </a:r>
                      <a:r>
                        <a:rPr lang="fr-FR" sz="1200" i="1" dirty="0" err="1">
                          <a:solidFill>
                            <a:schemeClr val="bg1"/>
                          </a:solidFill>
                          <a:latin typeface="Times New Roman"/>
                          <a:ea typeface="Times New Roman"/>
                          <a:cs typeface="Times New Roman"/>
                        </a:rPr>
                        <a:t>Laboratories</a:t>
                      </a:r>
                      <a:r>
                        <a:rPr lang="fr-FR" sz="1200" dirty="0">
                          <a:solidFill>
                            <a:schemeClr val="bg1"/>
                          </a:solidFill>
                          <a:latin typeface="Times New Roman"/>
                          <a:ea typeface="Times New Roman"/>
                          <a:cs typeface="Times New Roman"/>
                        </a:rPr>
                        <a:t> avec </a:t>
                      </a:r>
                      <a:r>
                        <a:rPr lang="fr-FR" sz="1200" b="1" dirty="0" err="1">
                          <a:solidFill>
                            <a:schemeClr val="bg1"/>
                          </a:solidFill>
                          <a:latin typeface="Times New Roman"/>
                          <a:ea typeface="Times New Roman"/>
                          <a:cs typeface="Times New Roman"/>
                        </a:rPr>
                        <a:t>Shewhart</a:t>
                      </a:r>
                      <a:r>
                        <a:rPr lang="fr-FR" sz="1200" b="1" dirty="0">
                          <a:solidFill>
                            <a:schemeClr val="bg1"/>
                          </a:solidFill>
                          <a:latin typeface="Times New Roman"/>
                          <a:ea typeface="Times New Roman"/>
                          <a:cs typeface="Times New Roman"/>
                        </a:rPr>
                        <a:t>,   </a:t>
                      </a:r>
                      <a:r>
                        <a:rPr lang="fr-FR" sz="1200" b="1" dirty="0" err="1">
                          <a:solidFill>
                            <a:schemeClr val="bg1"/>
                          </a:solidFill>
                          <a:latin typeface="Times New Roman"/>
                          <a:ea typeface="Times New Roman"/>
                          <a:cs typeface="Times New Roman"/>
                        </a:rPr>
                        <a:t>Dodge</a:t>
                      </a:r>
                      <a:r>
                        <a:rPr lang="fr-FR" sz="1200" b="1" dirty="0">
                          <a:solidFill>
                            <a:schemeClr val="bg1"/>
                          </a:solidFill>
                          <a:latin typeface="Times New Roman"/>
                          <a:ea typeface="Times New Roman"/>
                          <a:cs typeface="Times New Roman"/>
                        </a:rPr>
                        <a:t>, </a:t>
                      </a:r>
                      <a:r>
                        <a:rPr lang="fr-FR" sz="1200" b="1" dirty="0" err="1">
                          <a:solidFill>
                            <a:schemeClr val="bg1"/>
                          </a:solidFill>
                          <a:latin typeface="Times New Roman"/>
                          <a:ea typeface="Times New Roman"/>
                          <a:cs typeface="Times New Roman"/>
                        </a:rPr>
                        <a:t>Roming</a:t>
                      </a:r>
                      <a:r>
                        <a:rPr lang="fr-FR" sz="1200" dirty="0">
                          <a:solidFill>
                            <a:schemeClr val="bg1"/>
                          </a:solidFill>
                          <a:latin typeface="Times New Roman"/>
                          <a:ea typeface="Times New Roman"/>
                          <a:cs typeface="Times New Roman"/>
                        </a:rPr>
                        <a:t> puis</a:t>
                      </a:r>
                      <a:r>
                        <a:rPr lang="fr-FR" sz="1200" b="1" dirty="0">
                          <a:solidFill>
                            <a:schemeClr val="bg1"/>
                          </a:solidFill>
                          <a:latin typeface="Times New Roman"/>
                          <a:ea typeface="Times New Roman"/>
                          <a:cs typeface="Times New Roman"/>
                        </a:rPr>
                        <a:t>, </a:t>
                      </a:r>
                      <a:r>
                        <a:rPr lang="fr-FR" sz="1200" b="1" dirty="0" err="1">
                          <a:solidFill>
                            <a:schemeClr val="bg1"/>
                          </a:solidFill>
                          <a:latin typeface="Times New Roman"/>
                          <a:ea typeface="Times New Roman"/>
                          <a:cs typeface="Times New Roman"/>
                        </a:rPr>
                        <a:t>Juran</a:t>
                      </a:r>
                      <a:r>
                        <a:rPr lang="fr-FR" sz="1200" dirty="0">
                          <a:solidFill>
                            <a:schemeClr val="bg1"/>
                          </a:solidFill>
                          <a:latin typeface="Times New Roman"/>
                          <a:ea typeface="Times New Roman"/>
                          <a:cs typeface="Times New Roman"/>
                        </a:rPr>
                        <a:t> et </a:t>
                      </a:r>
                      <a:r>
                        <a:rPr lang="fr-FR" sz="1200" b="1" dirty="0">
                          <a:solidFill>
                            <a:schemeClr val="bg1"/>
                          </a:solidFill>
                          <a:latin typeface="Times New Roman"/>
                          <a:ea typeface="Times New Roman"/>
                          <a:cs typeface="Times New Roman"/>
                        </a:rPr>
                        <a:t>Deming</a:t>
                      </a:r>
                      <a:r>
                        <a:rPr lang="fr-FR" sz="1200" dirty="0">
                          <a:solidFill>
                            <a:schemeClr val="bg1"/>
                          </a:solidFill>
                          <a:latin typeface="Times New Roman"/>
                          <a:ea typeface="Times New Roman"/>
                          <a:cs typeface="Times New Roman"/>
                        </a:rPr>
                        <a:t> qui deviendra le « père » de  la </a:t>
                      </a:r>
                      <a:r>
                        <a:rPr lang="fr-FR" sz="1200" b="1" dirty="0">
                          <a:solidFill>
                            <a:schemeClr val="bg1"/>
                          </a:solidFill>
                          <a:latin typeface="Times New Roman"/>
                          <a:ea typeface="Times New Roman"/>
                          <a:cs typeface="Times New Roman"/>
                        </a:rPr>
                        <a:t>qualité totale</a:t>
                      </a:r>
                      <a:r>
                        <a:rPr lang="fr-FR" sz="1200" dirty="0">
                          <a:solidFill>
                            <a:schemeClr val="bg1"/>
                          </a:solidFill>
                          <a:latin typeface="Times New Roman"/>
                          <a:ea typeface="Times New Roman"/>
                          <a:cs typeface="Times New Roman"/>
                        </a:rPr>
                        <a:t>.</a:t>
                      </a:r>
                      <a:endParaRPr lang="fr-FR" sz="1200" dirty="0">
                        <a:solidFill>
                          <a:schemeClr val="bg1"/>
                        </a:solidFill>
                        <a:latin typeface="Calibri"/>
                        <a:ea typeface="Calibri"/>
                        <a:cs typeface="Times New Roman"/>
                      </a:endParaRPr>
                    </a:p>
                  </a:txBody>
                  <a:tcPr marL="25263" marR="2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533">
                <a:tc rowSpan="2">
                  <a:txBody>
                    <a:bodyPr/>
                    <a:lstStyle/>
                    <a:p>
                      <a:pPr algn="just">
                        <a:lnSpc>
                          <a:spcPct val="115000"/>
                        </a:lnSpc>
                        <a:spcAft>
                          <a:spcPts val="0"/>
                        </a:spcAft>
                      </a:pPr>
                      <a:r>
                        <a:rPr lang="fr-FR" sz="1200" b="1">
                          <a:solidFill>
                            <a:schemeClr val="bg1"/>
                          </a:solidFill>
                          <a:latin typeface="Times New Roman"/>
                          <a:ea typeface="Times New Roman"/>
                          <a:cs typeface="Times New Roman"/>
                        </a:rPr>
                        <a:t>1926</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86400" algn="r"/>
                        </a:tabLst>
                      </a:pPr>
                      <a:r>
                        <a:rPr lang="fr-FR" sz="1200" spc="-10">
                          <a:solidFill>
                            <a:schemeClr val="bg1"/>
                          </a:solidFill>
                          <a:latin typeface="Times New Roman"/>
                          <a:ea typeface="Times New Roman"/>
                          <a:cs typeface="Times New Roman"/>
                        </a:rPr>
                        <a:t>FRANCE</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Création de l’Association Française de Normalisation (</a:t>
                      </a:r>
                      <a:r>
                        <a:rPr lang="fr-FR" sz="1200" b="1" dirty="0">
                          <a:solidFill>
                            <a:schemeClr val="bg1"/>
                          </a:solidFill>
                          <a:latin typeface="Times New Roman"/>
                          <a:ea typeface="Times New Roman"/>
                          <a:cs typeface="Times New Roman"/>
                        </a:rPr>
                        <a:t>AFNOR</a:t>
                      </a:r>
                      <a:r>
                        <a:rPr lang="fr-FR" sz="1200" dirty="0">
                          <a:solidFill>
                            <a:schemeClr val="bg1"/>
                          </a:solidFill>
                          <a:latin typeface="Times New Roman"/>
                          <a:ea typeface="Times New Roman"/>
                          <a:cs typeface="Times New Roman"/>
                        </a:rPr>
                        <a:t>).</a:t>
                      </a:r>
                      <a:endParaRPr lang="fr-FR" sz="1200" dirty="0">
                        <a:solidFill>
                          <a:schemeClr val="bg1"/>
                        </a:solidFill>
                        <a:latin typeface="Calibri"/>
                        <a:ea typeface="Calibri"/>
                        <a:cs typeface="Times New Roman"/>
                      </a:endParaRPr>
                    </a:p>
                  </a:txBody>
                  <a:tcPr marL="25263" marR="2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298">
                <a:tc vMerge="1">
                  <a:txBody>
                    <a:bodyPr/>
                    <a:lstStyle/>
                    <a:p>
                      <a:endParaRPr lang="fr-FR"/>
                    </a:p>
                  </a:txBody>
                  <a:tcPr/>
                </a:tc>
                <a:tc>
                  <a:txBody>
                    <a:bodyPr/>
                    <a:lstStyle/>
                    <a:p>
                      <a:pPr algn="just">
                        <a:lnSpc>
                          <a:spcPct val="115000"/>
                        </a:lnSpc>
                        <a:spcAft>
                          <a:spcPts val="0"/>
                        </a:spcAft>
                        <a:tabLst>
                          <a:tab pos="5486400" algn="r"/>
                        </a:tabLst>
                      </a:pPr>
                      <a:r>
                        <a:rPr lang="fr-FR" sz="1200" spc="-10">
                          <a:solidFill>
                            <a:schemeClr val="bg1"/>
                          </a:solidFill>
                          <a:latin typeface="Times New Roman"/>
                          <a:ea typeface="Times New Roman"/>
                          <a:cs typeface="Times New Roman"/>
                        </a:rPr>
                        <a:t>MONDE</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Création de des Associations Nationales de Normalisation (</a:t>
                      </a:r>
                      <a:r>
                        <a:rPr lang="fr-FR" sz="1200" b="1" dirty="0">
                          <a:solidFill>
                            <a:schemeClr val="bg1"/>
                          </a:solidFill>
                          <a:latin typeface="Times New Roman"/>
                          <a:ea typeface="Times New Roman"/>
                          <a:cs typeface="Times New Roman"/>
                        </a:rPr>
                        <a:t>ISA</a:t>
                      </a:r>
                      <a:r>
                        <a:rPr lang="fr-FR" sz="1200" dirty="0">
                          <a:solidFill>
                            <a:schemeClr val="bg1"/>
                          </a:solidFill>
                          <a:latin typeface="Times New Roman"/>
                          <a:ea typeface="Times New Roman"/>
                          <a:cs typeface="Times New Roman"/>
                        </a:rPr>
                        <a:t>) qui cessera ses activités en </a:t>
                      </a:r>
                      <a:r>
                        <a:rPr lang="fr-FR" sz="1200" b="1" dirty="0">
                          <a:solidFill>
                            <a:schemeClr val="bg1"/>
                          </a:solidFill>
                          <a:latin typeface="Times New Roman"/>
                          <a:ea typeface="Times New Roman"/>
                          <a:cs typeface="Times New Roman"/>
                        </a:rPr>
                        <a:t>1942</a:t>
                      </a:r>
                      <a:r>
                        <a:rPr lang="fr-FR" sz="1200" dirty="0">
                          <a:solidFill>
                            <a:schemeClr val="bg1"/>
                          </a:solidFill>
                          <a:latin typeface="Times New Roman"/>
                          <a:ea typeface="Times New Roman"/>
                          <a:cs typeface="Times New Roman"/>
                        </a:rPr>
                        <a:t> (en raison de </a:t>
                      </a:r>
                      <a:r>
                        <a:rPr lang="fr-FR" sz="1200" dirty="0" smtClean="0">
                          <a:solidFill>
                            <a:schemeClr val="bg1"/>
                          </a:solidFill>
                          <a:latin typeface="Times New Roman"/>
                          <a:ea typeface="Times New Roman"/>
                          <a:cs typeface="Times New Roman"/>
                        </a:rPr>
                        <a:t>la Seconde Guerre  Mondiale</a:t>
                      </a:r>
                      <a:r>
                        <a:rPr lang="fr-FR" sz="1200" dirty="0">
                          <a:solidFill>
                            <a:schemeClr val="bg1"/>
                          </a:solidFill>
                          <a:latin typeface="Times New Roman"/>
                          <a:ea typeface="Times New Roman"/>
                          <a:cs typeface="Times New Roman"/>
                        </a:rPr>
                        <a:t>).</a:t>
                      </a:r>
                      <a:endParaRPr lang="fr-FR" sz="1200" dirty="0">
                        <a:solidFill>
                          <a:schemeClr val="bg1"/>
                        </a:solidFill>
                        <a:latin typeface="Calibri"/>
                        <a:ea typeface="Calibri"/>
                        <a:cs typeface="Times New Roman"/>
                      </a:endParaRPr>
                    </a:p>
                  </a:txBody>
                  <a:tcPr marL="25263" marR="2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298">
                <a:tc>
                  <a:txBody>
                    <a:bodyPr/>
                    <a:lstStyle/>
                    <a:p>
                      <a:pPr algn="just">
                        <a:lnSpc>
                          <a:spcPct val="115000"/>
                        </a:lnSpc>
                        <a:spcAft>
                          <a:spcPts val="0"/>
                        </a:spcAft>
                      </a:pPr>
                      <a:r>
                        <a:rPr lang="fr-FR" sz="1200" b="1">
                          <a:solidFill>
                            <a:schemeClr val="bg1"/>
                          </a:solidFill>
                          <a:latin typeface="Times New Roman"/>
                          <a:ea typeface="Times New Roman"/>
                          <a:cs typeface="Times New Roman"/>
                        </a:rPr>
                        <a:t>1931</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86400" algn="r"/>
                        </a:tabLst>
                      </a:pPr>
                      <a:r>
                        <a:rPr lang="fr-FR" sz="1200" spc="-10" dirty="0">
                          <a:solidFill>
                            <a:schemeClr val="bg1"/>
                          </a:solidFill>
                          <a:latin typeface="Times New Roman"/>
                          <a:ea typeface="Times New Roman"/>
                          <a:cs typeface="Times New Roman"/>
                        </a:rPr>
                        <a:t>USA</a:t>
                      </a:r>
                      <a:endParaRPr lang="fr-FR" sz="1200" dirty="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b="1" dirty="0" err="1">
                          <a:solidFill>
                            <a:schemeClr val="bg1"/>
                          </a:solidFill>
                          <a:latin typeface="Times New Roman"/>
                          <a:ea typeface="Times New Roman"/>
                          <a:cs typeface="Times New Roman"/>
                        </a:rPr>
                        <a:t>Shewhart</a:t>
                      </a:r>
                      <a:r>
                        <a:rPr lang="fr-FR" sz="1200" dirty="0">
                          <a:solidFill>
                            <a:schemeClr val="bg1"/>
                          </a:solidFill>
                          <a:latin typeface="Times New Roman"/>
                          <a:ea typeface="Times New Roman"/>
                          <a:cs typeface="Times New Roman"/>
                        </a:rPr>
                        <a:t> publie </a:t>
                      </a:r>
                      <a:r>
                        <a:rPr lang="fr-FR" sz="1200" i="1" dirty="0">
                          <a:solidFill>
                            <a:schemeClr val="bg1"/>
                          </a:solidFill>
                          <a:latin typeface="Times New Roman"/>
                          <a:ea typeface="Times New Roman"/>
                          <a:cs typeface="Times New Roman"/>
                        </a:rPr>
                        <a:t>« Contrôle Economique des Produits Manufacturés »</a:t>
                      </a:r>
                      <a:r>
                        <a:rPr lang="fr-FR" sz="1200" dirty="0">
                          <a:solidFill>
                            <a:schemeClr val="bg1"/>
                          </a:solidFill>
                          <a:latin typeface="Times New Roman"/>
                          <a:ea typeface="Times New Roman"/>
                          <a:cs typeface="Times New Roman"/>
                        </a:rPr>
                        <a:t> qui permet une approche scientifique de la qualité.</a:t>
                      </a:r>
                      <a:endParaRPr lang="fr-FR" sz="1200" dirty="0">
                        <a:solidFill>
                          <a:schemeClr val="bg1"/>
                        </a:solidFill>
                        <a:latin typeface="Calibri"/>
                        <a:ea typeface="Calibri"/>
                        <a:cs typeface="Times New Roman"/>
                      </a:endParaRPr>
                    </a:p>
                  </a:txBody>
                  <a:tcPr marL="25263" marR="2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533">
                <a:tc>
                  <a:txBody>
                    <a:bodyPr/>
                    <a:lstStyle/>
                    <a:p>
                      <a:pPr algn="just">
                        <a:lnSpc>
                          <a:spcPct val="115000"/>
                        </a:lnSpc>
                        <a:spcAft>
                          <a:spcPts val="0"/>
                        </a:spcAft>
                      </a:pPr>
                      <a:r>
                        <a:rPr lang="fr-FR" sz="1200" b="1">
                          <a:solidFill>
                            <a:schemeClr val="bg1"/>
                          </a:solidFill>
                          <a:latin typeface="Times New Roman"/>
                          <a:ea typeface="Times New Roman"/>
                          <a:cs typeface="Times New Roman"/>
                        </a:rPr>
                        <a:t>1934</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86400" algn="r"/>
                        </a:tabLst>
                      </a:pPr>
                      <a:r>
                        <a:rPr lang="fr-FR" sz="1200" spc="-10">
                          <a:solidFill>
                            <a:schemeClr val="bg1"/>
                          </a:solidFill>
                          <a:latin typeface="Times New Roman"/>
                          <a:ea typeface="Times New Roman"/>
                          <a:cs typeface="Times New Roman"/>
                        </a:rPr>
                        <a:t>USA</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Développement du </a:t>
                      </a:r>
                      <a:r>
                        <a:rPr lang="fr-FR" sz="1200" b="1" dirty="0">
                          <a:solidFill>
                            <a:schemeClr val="bg1"/>
                          </a:solidFill>
                          <a:latin typeface="Times New Roman"/>
                          <a:ea typeface="Times New Roman"/>
                          <a:cs typeface="Times New Roman"/>
                        </a:rPr>
                        <a:t>Diagramme de Pareto</a:t>
                      </a:r>
                      <a:r>
                        <a:rPr lang="fr-FR" sz="1200" dirty="0">
                          <a:solidFill>
                            <a:schemeClr val="bg1"/>
                          </a:solidFill>
                          <a:latin typeface="Times New Roman"/>
                          <a:ea typeface="Times New Roman"/>
                          <a:cs typeface="Times New Roman"/>
                        </a:rPr>
                        <a:t>  pour la classification des défauts selon leur gravité.</a:t>
                      </a:r>
                      <a:endParaRPr lang="fr-FR" sz="1200" dirty="0">
                        <a:solidFill>
                          <a:schemeClr val="bg1"/>
                        </a:solidFill>
                        <a:latin typeface="Calibri"/>
                        <a:ea typeface="Calibri"/>
                        <a:cs typeface="Times New Roman"/>
                      </a:endParaRPr>
                    </a:p>
                  </a:txBody>
                  <a:tcPr marL="25263" marR="2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533">
                <a:tc>
                  <a:txBody>
                    <a:bodyPr/>
                    <a:lstStyle/>
                    <a:p>
                      <a:pPr algn="just">
                        <a:lnSpc>
                          <a:spcPct val="115000"/>
                        </a:lnSpc>
                        <a:spcAft>
                          <a:spcPts val="0"/>
                        </a:spcAft>
                      </a:pPr>
                      <a:r>
                        <a:rPr lang="fr-FR" sz="1200" b="1">
                          <a:solidFill>
                            <a:schemeClr val="bg1"/>
                          </a:solidFill>
                          <a:latin typeface="Times New Roman"/>
                          <a:ea typeface="Times New Roman"/>
                          <a:cs typeface="Times New Roman"/>
                        </a:rPr>
                        <a:t>1942</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86400" algn="r"/>
                        </a:tabLst>
                      </a:pPr>
                      <a:r>
                        <a:rPr lang="fr-FR" sz="1200" spc="-10" dirty="0">
                          <a:solidFill>
                            <a:schemeClr val="bg1"/>
                          </a:solidFill>
                          <a:latin typeface="Times New Roman"/>
                          <a:ea typeface="Times New Roman"/>
                          <a:cs typeface="Times New Roman"/>
                        </a:rPr>
                        <a:t>USA</a:t>
                      </a:r>
                      <a:endParaRPr lang="fr-FR" sz="1200" dirty="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86400" algn="r"/>
                        </a:tabLst>
                      </a:pPr>
                      <a:r>
                        <a:rPr lang="fr-FR" sz="1200" spc="-10" dirty="0">
                          <a:solidFill>
                            <a:schemeClr val="bg1"/>
                          </a:solidFill>
                          <a:latin typeface="Times New Roman"/>
                          <a:ea typeface="Times New Roman"/>
                          <a:cs typeface="Times New Roman"/>
                        </a:rPr>
                        <a:t>Programme de formation  à </a:t>
                      </a:r>
                      <a:r>
                        <a:rPr lang="fr-FR" sz="1200" spc="-10" dirty="0" smtClean="0">
                          <a:solidFill>
                            <a:schemeClr val="bg1"/>
                          </a:solidFill>
                          <a:latin typeface="Times New Roman"/>
                          <a:ea typeface="Times New Roman"/>
                          <a:cs typeface="Times New Roman"/>
                        </a:rPr>
                        <a:t> la</a:t>
                      </a:r>
                      <a:r>
                        <a:rPr lang="fr-FR" sz="1200" spc="-10" baseline="0" dirty="0" smtClean="0">
                          <a:solidFill>
                            <a:schemeClr val="bg1"/>
                          </a:solidFill>
                          <a:latin typeface="Times New Roman"/>
                          <a:ea typeface="Times New Roman"/>
                          <a:cs typeface="Times New Roman"/>
                        </a:rPr>
                        <a:t> maîtrise de qualité </a:t>
                      </a:r>
                      <a:r>
                        <a:rPr lang="fr-FR" sz="1200" spc="-10" dirty="0" smtClean="0">
                          <a:solidFill>
                            <a:schemeClr val="bg1"/>
                          </a:solidFill>
                          <a:latin typeface="Times New Roman"/>
                          <a:ea typeface="Times New Roman"/>
                          <a:cs typeface="Times New Roman"/>
                        </a:rPr>
                        <a:t> </a:t>
                      </a:r>
                      <a:r>
                        <a:rPr lang="fr-FR" sz="1200" spc="-10" dirty="0">
                          <a:solidFill>
                            <a:schemeClr val="bg1"/>
                          </a:solidFill>
                          <a:latin typeface="Times New Roman"/>
                          <a:ea typeface="Times New Roman"/>
                          <a:cs typeface="Times New Roman"/>
                        </a:rPr>
                        <a:t>par </a:t>
                      </a:r>
                      <a:r>
                        <a:rPr lang="fr-FR" sz="1200" b="1" spc="-10" dirty="0">
                          <a:solidFill>
                            <a:schemeClr val="bg1"/>
                          </a:solidFill>
                          <a:latin typeface="Times New Roman"/>
                          <a:ea typeface="Times New Roman"/>
                          <a:cs typeface="Times New Roman"/>
                        </a:rPr>
                        <a:t>Deming </a:t>
                      </a:r>
                      <a:r>
                        <a:rPr lang="fr-FR" sz="1200" spc="-10" dirty="0">
                          <a:solidFill>
                            <a:schemeClr val="bg1"/>
                          </a:solidFill>
                          <a:latin typeface="Times New Roman"/>
                          <a:ea typeface="Times New Roman"/>
                          <a:cs typeface="Times New Roman"/>
                        </a:rPr>
                        <a:t>et </a:t>
                      </a:r>
                      <a:r>
                        <a:rPr lang="fr-FR" sz="1200" b="1" spc="-10" dirty="0" err="1">
                          <a:solidFill>
                            <a:schemeClr val="bg1"/>
                          </a:solidFill>
                          <a:latin typeface="Times New Roman"/>
                          <a:ea typeface="Times New Roman"/>
                          <a:cs typeface="Times New Roman"/>
                        </a:rPr>
                        <a:t>Juran</a:t>
                      </a:r>
                      <a:r>
                        <a:rPr lang="fr-FR" sz="1200" b="1" spc="-10" dirty="0">
                          <a:solidFill>
                            <a:schemeClr val="bg1"/>
                          </a:solidFill>
                          <a:latin typeface="Times New Roman"/>
                          <a:ea typeface="Times New Roman"/>
                          <a:cs typeface="Times New Roman"/>
                        </a:rPr>
                        <a:t> </a:t>
                      </a:r>
                      <a:r>
                        <a:rPr lang="fr-FR" sz="1200" spc="-10" dirty="0">
                          <a:solidFill>
                            <a:schemeClr val="bg1"/>
                          </a:solidFill>
                          <a:latin typeface="Times New Roman"/>
                          <a:ea typeface="Times New Roman"/>
                          <a:cs typeface="Times New Roman"/>
                        </a:rPr>
                        <a:t>dans les usines d’armement US.</a:t>
                      </a:r>
                      <a:endParaRPr lang="fr-FR" sz="1200" dirty="0">
                        <a:solidFill>
                          <a:schemeClr val="bg1"/>
                        </a:solidFill>
                        <a:latin typeface="Calibri"/>
                        <a:ea typeface="Calibri"/>
                        <a:cs typeface="Times New Roman"/>
                      </a:endParaRPr>
                    </a:p>
                  </a:txBody>
                  <a:tcPr marL="25263" marR="2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533">
                <a:tc rowSpan="2">
                  <a:txBody>
                    <a:bodyPr/>
                    <a:lstStyle/>
                    <a:p>
                      <a:pPr algn="just">
                        <a:lnSpc>
                          <a:spcPct val="115000"/>
                        </a:lnSpc>
                        <a:spcAft>
                          <a:spcPts val="0"/>
                        </a:spcAft>
                      </a:pPr>
                      <a:r>
                        <a:rPr lang="en-US" sz="1200" b="1">
                          <a:solidFill>
                            <a:schemeClr val="bg1"/>
                          </a:solidFill>
                          <a:latin typeface="Times New Roman"/>
                          <a:ea typeface="Times New Roman"/>
                          <a:cs typeface="Times New Roman"/>
                        </a:rPr>
                        <a:t>1946</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86400" algn="r"/>
                        </a:tabLst>
                      </a:pPr>
                      <a:r>
                        <a:rPr lang="fr-FR" sz="1200" spc="-10" dirty="0" smtClean="0">
                          <a:solidFill>
                            <a:schemeClr val="bg1"/>
                          </a:solidFill>
                          <a:latin typeface="Times New Roman"/>
                          <a:ea typeface="Times New Roman"/>
                          <a:cs typeface="Times New Roman"/>
                        </a:rPr>
                        <a:t>USA</a:t>
                      </a:r>
                      <a:endParaRPr lang="fr-FR" sz="1200" dirty="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solidFill>
                            <a:schemeClr val="bg1"/>
                          </a:solidFill>
                          <a:latin typeface="Times New Roman"/>
                          <a:ea typeface="Times New Roman"/>
                          <a:cs typeface="Times New Roman"/>
                        </a:rPr>
                        <a:t>Creation de </a:t>
                      </a:r>
                      <a:r>
                        <a:rPr lang="en-US" sz="1200" i="1" dirty="0" err="1">
                          <a:solidFill>
                            <a:schemeClr val="bg1"/>
                          </a:solidFill>
                          <a:latin typeface="Times New Roman"/>
                          <a:ea typeface="Times New Roman"/>
                          <a:cs typeface="Times New Roman"/>
                        </a:rPr>
                        <a:t>l’American</a:t>
                      </a:r>
                      <a:r>
                        <a:rPr lang="en-US" sz="1200" i="1" dirty="0">
                          <a:solidFill>
                            <a:schemeClr val="bg1"/>
                          </a:solidFill>
                          <a:latin typeface="Times New Roman"/>
                          <a:ea typeface="Times New Roman"/>
                          <a:cs typeface="Times New Roman"/>
                        </a:rPr>
                        <a:t> Society for Quality Control</a:t>
                      </a:r>
                      <a:r>
                        <a:rPr lang="en-US" sz="1200" dirty="0">
                          <a:solidFill>
                            <a:schemeClr val="bg1"/>
                          </a:solidFill>
                          <a:latin typeface="Times New Roman"/>
                          <a:ea typeface="Times New Roman"/>
                          <a:cs typeface="Times New Roman"/>
                        </a:rPr>
                        <a:t> (ASQC)</a:t>
                      </a:r>
                      <a:endParaRPr lang="fr-FR" sz="1200" dirty="0">
                        <a:solidFill>
                          <a:schemeClr val="bg1"/>
                        </a:solidFill>
                        <a:latin typeface="Calibri"/>
                        <a:ea typeface="Calibri"/>
                        <a:cs typeface="Times New Roman"/>
                      </a:endParaRPr>
                    </a:p>
                  </a:txBody>
                  <a:tcPr marL="25263" marR="2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230">
                <a:tc vMerge="1">
                  <a:txBody>
                    <a:bodyPr/>
                    <a:lstStyle/>
                    <a:p>
                      <a:endParaRPr lang="fr-FR"/>
                    </a:p>
                  </a:txBody>
                  <a:tcPr/>
                </a:tc>
                <a:tc>
                  <a:txBody>
                    <a:bodyPr/>
                    <a:lstStyle/>
                    <a:p>
                      <a:pPr algn="just">
                        <a:lnSpc>
                          <a:spcPct val="115000"/>
                        </a:lnSpc>
                        <a:spcAft>
                          <a:spcPts val="0"/>
                        </a:spcAft>
                        <a:tabLst>
                          <a:tab pos="5486400" algn="r"/>
                        </a:tabLst>
                      </a:pPr>
                      <a:r>
                        <a:rPr lang="fr-FR" sz="1200" spc="-10">
                          <a:solidFill>
                            <a:schemeClr val="bg1"/>
                          </a:solidFill>
                          <a:latin typeface="Times New Roman"/>
                          <a:ea typeface="Times New Roman"/>
                          <a:cs typeface="Times New Roman"/>
                        </a:rPr>
                        <a:t>JAPON</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Création de la </a:t>
                      </a:r>
                      <a:r>
                        <a:rPr lang="fr-FR" sz="1200" b="1" dirty="0">
                          <a:solidFill>
                            <a:schemeClr val="bg1"/>
                          </a:solidFill>
                          <a:latin typeface="Times New Roman"/>
                          <a:ea typeface="Times New Roman"/>
                          <a:cs typeface="Times New Roman"/>
                        </a:rPr>
                        <a:t>JUSE</a:t>
                      </a:r>
                      <a:r>
                        <a:rPr lang="fr-FR" sz="1200" dirty="0">
                          <a:solidFill>
                            <a:schemeClr val="bg1"/>
                          </a:solidFill>
                          <a:latin typeface="Times New Roman"/>
                          <a:ea typeface="Times New Roman"/>
                          <a:cs typeface="Times New Roman"/>
                        </a:rPr>
                        <a:t> sous la Direction </a:t>
                      </a:r>
                      <a:r>
                        <a:rPr lang="fr-FR" sz="1200" b="1" dirty="0">
                          <a:solidFill>
                            <a:schemeClr val="bg1"/>
                          </a:solidFill>
                          <a:latin typeface="Times New Roman"/>
                          <a:ea typeface="Times New Roman"/>
                          <a:cs typeface="Times New Roman"/>
                        </a:rPr>
                        <a:t>d’Ishikawa.</a:t>
                      </a:r>
                      <a:endParaRPr lang="fr-FR" sz="1200" dirty="0">
                        <a:solidFill>
                          <a:schemeClr val="bg1"/>
                        </a:solidFill>
                        <a:latin typeface="Calibri"/>
                        <a:ea typeface="Calibri"/>
                        <a:cs typeface="Times New Roman"/>
                      </a:endParaRPr>
                    </a:p>
                  </a:txBody>
                  <a:tcPr marL="25263" marR="2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1379">
                <a:tc>
                  <a:txBody>
                    <a:bodyPr/>
                    <a:lstStyle/>
                    <a:p>
                      <a:pPr algn="just">
                        <a:lnSpc>
                          <a:spcPct val="115000"/>
                        </a:lnSpc>
                        <a:spcAft>
                          <a:spcPts val="0"/>
                        </a:spcAft>
                      </a:pPr>
                      <a:r>
                        <a:rPr lang="fr-FR" sz="1200" b="1">
                          <a:solidFill>
                            <a:schemeClr val="bg1"/>
                          </a:solidFill>
                          <a:latin typeface="Times New Roman"/>
                          <a:ea typeface="Times New Roman"/>
                          <a:cs typeface="Times New Roman"/>
                        </a:rPr>
                        <a:t>1947</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86400" algn="r"/>
                        </a:tabLst>
                      </a:pPr>
                      <a:r>
                        <a:rPr lang="fr-FR" sz="1200" spc="-10">
                          <a:solidFill>
                            <a:schemeClr val="bg1"/>
                          </a:solidFill>
                          <a:latin typeface="Times New Roman"/>
                          <a:ea typeface="Times New Roman"/>
                          <a:cs typeface="Times New Roman"/>
                        </a:rPr>
                        <a:t>MONDE</a:t>
                      </a:r>
                      <a:endParaRPr lang="fr-FR" sz="1200">
                        <a:solidFill>
                          <a:schemeClr val="bg1"/>
                        </a:solidFill>
                        <a:latin typeface="Calibri"/>
                        <a:ea typeface="Calibri"/>
                        <a:cs typeface="Times New Roman"/>
                      </a:endParaRPr>
                    </a:p>
                  </a:txBody>
                  <a:tcPr marL="25263" marR="25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Création de l’</a:t>
                      </a:r>
                      <a:r>
                        <a:rPr lang="fr-FR" sz="1200" b="1" dirty="0">
                          <a:solidFill>
                            <a:schemeClr val="bg1"/>
                          </a:solidFill>
                          <a:latin typeface="Times New Roman"/>
                          <a:ea typeface="Times New Roman"/>
                          <a:cs typeface="Times New Roman"/>
                        </a:rPr>
                        <a:t>ISO</a:t>
                      </a:r>
                      <a:r>
                        <a:rPr lang="fr-FR" sz="1200" dirty="0">
                          <a:solidFill>
                            <a:schemeClr val="bg1"/>
                          </a:solidFill>
                          <a:latin typeface="Times New Roman"/>
                          <a:ea typeface="Times New Roman"/>
                          <a:cs typeface="Times New Roman"/>
                        </a:rPr>
                        <a:t>, Fédération Mondiale </a:t>
                      </a:r>
                      <a:r>
                        <a:rPr lang="fr-FR" sz="1200" i="1" dirty="0">
                          <a:solidFill>
                            <a:schemeClr val="bg1"/>
                          </a:solidFill>
                          <a:latin typeface="Times New Roman"/>
                          <a:ea typeface="Times New Roman"/>
                          <a:cs typeface="Times New Roman"/>
                        </a:rPr>
                        <a:t>d’Organismes Nationaux de</a:t>
                      </a:r>
                      <a:r>
                        <a:rPr lang="fr-FR" sz="1200" dirty="0">
                          <a:solidFill>
                            <a:schemeClr val="bg1"/>
                          </a:solidFill>
                          <a:latin typeface="Times New Roman"/>
                          <a:ea typeface="Times New Roman"/>
                          <a:cs typeface="Times New Roman"/>
                        </a:rPr>
                        <a:t> </a:t>
                      </a:r>
                      <a:r>
                        <a:rPr lang="fr-FR" sz="1200" i="1" dirty="0">
                          <a:solidFill>
                            <a:schemeClr val="bg1"/>
                          </a:solidFill>
                          <a:latin typeface="Times New Roman"/>
                          <a:ea typeface="Times New Roman"/>
                          <a:cs typeface="Times New Roman"/>
                        </a:rPr>
                        <a:t>Normalisation, </a:t>
                      </a:r>
                      <a:r>
                        <a:rPr lang="fr-FR" sz="1200" dirty="0">
                          <a:solidFill>
                            <a:schemeClr val="bg1"/>
                          </a:solidFill>
                          <a:latin typeface="Times New Roman"/>
                          <a:ea typeface="Times New Roman"/>
                          <a:cs typeface="Times New Roman"/>
                        </a:rPr>
                        <a:t>ayant pour mission de favoriser le développement de la normalisation et des activités connexes dans le monde, en vue de faciliter les échanges de biens et services entre les nations et de développer la coopération dans les domaines intellectuel, scientifique, technique et économique</a:t>
                      </a:r>
                      <a:r>
                        <a:rPr lang="fr-FR" sz="1200" dirty="0" smtClean="0">
                          <a:solidFill>
                            <a:schemeClr val="bg1"/>
                          </a:solidFill>
                          <a:latin typeface="Times New Roman"/>
                          <a:ea typeface="Times New Roman"/>
                          <a:cs typeface="Times New Roman"/>
                        </a:rPr>
                        <a:t>.</a:t>
                      </a:r>
                    </a:p>
                    <a:p>
                      <a:pPr algn="just">
                        <a:lnSpc>
                          <a:spcPct val="115000"/>
                        </a:lnSpc>
                        <a:spcAft>
                          <a:spcPts val="0"/>
                        </a:spcAft>
                      </a:pPr>
                      <a:endParaRPr lang="fr-FR" sz="1200" dirty="0" smtClean="0">
                        <a:solidFill>
                          <a:schemeClr val="bg1"/>
                        </a:solidFill>
                        <a:latin typeface="Times New Roman"/>
                        <a:ea typeface="Times New Roman"/>
                        <a:cs typeface="Times New Roman"/>
                      </a:endParaRPr>
                    </a:p>
                    <a:p>
                      <a:pPr algn="just">
                        <a:lnSpc>
                          <a:spcPct val="115000"/>
                        </a:lnSpc>
                        <a:spcAft>
                          <a:spcPts val="0"/>
                        </a:spcAft>
                      </a:pPr>
                      <a:r>
                        <a:rPr lang="fr-FR" sz="1200" dirty="0" smtClean="0">
                          <a:solidFill>
                            <a:schemeClr val="bg1"/>
                          </a:solidFill>
                          <a:latin typeface="Times New Roman"/>
                          <a:ea typeface="Times New Roman"/>
                          <a:cs typeface="Times New Roman"/>
                        </a:rPr>
                        <a:t>                        </a:t>
                      </a:r>
                      <a:r>
                        <a:rPr lang="fr-FR" sz="1400" b="1" dirty="0" smtClean="0">
                          <a:solidFill>
                            <a:schemeClr val="bg1"/>
                          </a:solidFill>
                          <a:latin typeface="Times New Roman"/>
                          <a:ea typeface="Times New Roman"/>
                          <a:cs typeface="Times New Roman"/>
                        </a:rPr>
                        <a:t>     </a:t>
                      </a:r>
                      <a:r>
                        <a:rPr lang="fr-FR" sz="1400" b="1" dirty="0">
                          <a:solidFill>
                            <a:schemeClr val="bg1"/>
                          </a:solidFill>
                          <a:latin typeface="Times New Roman"/>
                          <a:ea typeface="Times New Roman"/>
                          <a:cs typeface="Times New Roman"/>
                        </a:rPr>
                        <a:t>L’ISO entre officiellement en fonction le 23 février 1947.</a:t>
                      </a:r>
                      <a:endParaRPr lang="fr-FR" sz="1400" b="1" dirty="0">
                        <a:solidFill>
                          <a:schemeClr val="bg1"/>
                        </a:solidFill>
                        <a:latin typeface="Calibri"/>
                        <a:ea typeface="Calibri"/>
                        <a:cs typeface="Times New Roman"/>
                      </a:endParaRPr>
                    </a:p>
                  </a:txBody>
                  <a:tcPr marL="25263" marR="2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323850" y="285724"/>
          <a:ext cx="8820151" cy="6430215"/>
        </p:xfrm>
        <a:graphic>
          <a:graphicData uri="http://schemas.openxmlformats.org/drawingml/2006/table">
            <a:tbl>
              <a:tblPr/>
              <a:tblGrid>
                <a:gridCol w="760361"/>
                <a:gridCol w="760358"/>
                <a:gridCol w="7299432"/>
              </a:tblGrid>
              <a:tr h="395786">
                <a:tc>
                  <a:txBody>
                    <a:bodyPr/>
                    <a:lstStyle/>
                    <a:p>
                      <a:pPr algn="just">
                        <a:lnSpc>
                          <a:spcPct val="115000"/>
                        </a:lnSpc>
                        <a:spcAft>
                          <a:spcPts val="0"/>
                        </a:spcAft>
                      </a:pPr>
                      <a:r>
                        <a:rPr lang="fr-FR" sz="1200" b="1" dirty="0">
                          <a:solidFill>
                            <a:schemeClr val="bg1"/>
                          </a:solidFill>
                          <a:latin typeface="Times New Roman"/>
                          <a:ea typeface="Times New Roman"/>
                          <a:cs typeface="Times New Roman"/>
                        </a:rPr>
                        <a:t>1948</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i="1" dirty="0">
                          <a:solidFill>
                            <a:schemeClr val="bg1"/>
                          </a:solidFill>
                          <a:latin typeface="Times New Roman"/>
                          <a:ea typeface="Times New Roman"/>
                          <a:cs typeface="Times New Roman"/>
                        </a:rPr>
                        <a:t>JAPON</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Le Ministre de </a:t>
                      </a:r>
                      <a:r>
                        <a:rPr lang="fr-FR" sz="1200" dirty="0" smtClean="0">
                          <a:solidFill>
                            <a:schemeClr val="bg1"/>
                          </a:solidFill>
                          <a:latin typeface="Times New Roman"/>
                          <a:ea typeface="Times New Roman"/>
                          <a:cs typeface="Times New Roman"/>
                        </a:rPr>
                        <a:t>la défense Américain </a:t>
                      </a:r>
                      <a:r>
                        <a:rPr lang="fr-FR" sz="1200" dirty="0">
                          <a:solidFill>
                            <a:schemeClr val="bg1"/>
                          </a:solidFill>
                          <a:latin typeface="Times New Roman"/>
                          <a:ea typeface="Times New Roman"/>
                          <a:cs typeface="Times New Roman"/>
                        </a:rPr>
                        <a:t>charge </a:t>
                      </a:r>
                      <a:r>
                        <a:rPr lang="fr-FR" sz="1200" b="1" dirty="0">
                          <a:solidFill>
                            <a:schemeClr val="bg1"/>
                          </a:solidFill>
                          <a:latin typeface="Times New Roman"/>
                          <a:ea typeface="Times New Roman"/>
                          <a:cs typeface="Times New Roman"/>
                        </a:rPr>
                        <a:t>Deming</a:t>
                      </a:r>
                      <a:r>
                        <a:rPr lang="fr-FR" sz="1200" dirty="0">
                          <a:solidFill>
                            <a:schemeClr val="bg1"/>
                          </a:solidFill>
                          <a:latin typeface="Times New Roman"/>
                          <a:ea typeface="Times New Roman"/>
                          <a:cs typeface="Times New Roman"/>
                        </a:rPr>
                        <a:t> d’une étude économique sur le Japon</a:t>
                      </a:r>
                      <a:endParaRPr lang="fr-FR" sz="1200" dirty="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093">
                <a:tc rowSpan="3">
                  <a:txBody>
                    <a:bodyPr/>
                    <a:lstStyle/>
                    <a:p>
                      <a:pPr algn="just">
                        <a:lnSpc>
                          <a:spcPct val="115000"/>
                        </a:lnSpc>
                        <a:spcAft>
                          <a:spcPts val="0"/>
                        </a:spcAft>
                      </a:pPr>
                      <a:r>
                        <a:rPr lang="fr-FR" sz="1200" b="1">
                          <a:solidFill>
                            <a:schemeClr val="bg1"/>
                          </a:solidFill>
                          <a:latin typeface="Times New Roman"/>
                          <a:ea typeface="Times New Roman"/>
                          <a:cs typeface="Times New Roman"/>
                        </a:rPr>
                        <a:t>1951</a:t>
                      </a:r>
                      <a:endParaRPr lang="fr-FR" sz="120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5486400" algn="r"/>
                        </a:tabLst>
                      </a:pPr>
                      <a:r>
                        <a:rPr lang="fr-FR" sz="1200" i="1" kern="1400" spc="-10" dirty="0">
                          <a:solidFill>
                            <a:schemeClr val="bg1"/>
                          </a:solidFill>
                          <a:latin typeface="Times New Roman"/>
                          <a:ea typeface="Times New Roman"/>
                          <a:cs typeface="Times New Roman"/>
                        </a:rPr>
                        <a:t>USA</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Lancement du concept </a:t>
                      </a:r>
                      <a:r>
                        <a:rPr lang="fr-FR" sz="1200" i="1" dirty="0">
                          <a:solidFill>
                            <a:schemeClr val="bg1"/>
                          </a:solidFill>
                          <a:latin typeface="Times New Roman"/>
                          <a:ea typeface="Times New Roman"/>
                          <a:cs typeface="Times New Roman"/>
                        </a:rPr>
                        <a:t>Total </a:t>
                      </a:r>
                      <a:r>
                        <a:rPr lang="fr-FR" sz="1200" i="1" dirty="0" err="1">
                          <a:solidFill>
                            <a:schemeClr val="bg1"/>
                          </a:solidFill>
                          <a:latin typeface="Times New Roman"/>
                          <a:ea typeface="Times New Roman"/>
                          <a:cs typeface="Times New Roman"/>
                        </a:rPr>
                        <a:t>Quality</a:t>
                      </a:r>
                      <a:r>
                        <a:rPr lang="fr-FR" sz="1200" i="1" dirty="0">
                          <a:solidFill>
                            <a:schemeClr val="bg1"/>
                          </a:solidFill>
                          <a:latin typeface="Times New Roman"/>
                          <a:ea typeface="Times New Roman"/>
                          <a:cs typeface="Times New Roman"/>
                        </a:rPr>
                        <a:t> Control</a:t>
                      </a:r>
                      <a:r>
                        <a:rPr lang="fr-FR" sz="1200" dirty="0">
                          <a:solidFill>
                            <a:schemeClr val="bg1"/>
                          </a:solidFill>
                          <a:latin typeface="Times New Roman"/>
                          <a:ea typeface="Times New Roman"/>
                          <a:cs typeface="Times New Roman"/>
                        </a:rPr>
                        <a:t> (TQC) par </a:t>
                      </a:r>
                      <a:r>
                        <a:rPr lang="fr-FR" sz="1200" b="1" dirty="0" err="1">
                          <a:solidFill>
                            <a:schemeClr val="bg1"/>
                          </a:solidFill>
                          <a:latin typeface="Times New Roman"/>
                          <a:ea typeface="Times New Roman"/>
                          <a:cs typeface="Times New Roman"/>
                        </a:rPr>
                        <a:t>Feigenbaum</a:t>
                      </a:r>
                      <a:r>
                        <a:rPr lang="fr-FR" sz="1200" b="1" dirty="0">
                          <a:solidFill>
                            <a:schemeClr val="bg1"/>
                          </a:solidFill>
                          <a:latin typeface="Times New Roman"/>
                          <a:ea typeface="Times New Roman"/>
                          <a:cs typeface="Times New Roman"/>
                        </a:rPr>
                        <a:t>.</a:t>
                      </a:r>
                      <a:endParaRPr lang="fr-FR" sz="1200" dirty="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86">
                <a:tc vMerge="1">
                  <a:txBody>
                    <a:bodyPr/>
                    <a:lstStyle/>
                    <a:p>
                      <a:endParaRPr lang="fr-FR"/>
                    </a:p>
                  </a:txBody>
                  <a:tcPr/>
                </a:tc>
                <a:tc>
                  <a:txBody>
                    <a:bodyPr/>
                    <a:lstStyle/>
                    <a:p>
                      <a:pPr algn="just">
                        <a:lnSpc>
                          <a:spcPct val="115000"/>
                        </a:lnSpc>
                        <a:spcAft>
                          <a:spcPts val="0"/>
                        </a:spcAft>
                      </a:pPr>
                      <a:r>
                        <a:rPr lang="fr-FR" sz="1200" i="1" dirty="0">
                          <a:solidFill>
                            <a:schemeClr val="bg1"/>
                          </a:solidFill>
                          <a:latin typeface="Times New Roman"/>
                          <a:ea typeface="Times New Roman"/>
                          <a:cs typeface="Times New Roman"/>
                        </a:rPr>
                        <a:t>JAPON</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a:solidFill>
                            <a:schemeClr val="bg1"/>
                          </a:solidFill>
                          <a:latin typeface="Times New Roman"/>
                          <a:ea typeface="Times New Roman"/>
                          <a:cs typeface="Times New Roman"/>
                        </a:rPr>
                        <a:t>Création  du Prix </a:t>
                      </a:r>
                      <a:r>
                        <a:rPr lang="fr-FR" sz="1200" b="1">
                          <a:solidFill>
                            <a:schemeClr val="bg1"/>
                          </a:solidFill>
                          <a:latin typeface="Times New Roman"/>
                          <a:ea typeface="Times New Roman"/>
                          <a:cs typeface="Times New Roman"/>
                        </a:rPr>
                        <a:t>Deming</a:t>
                      </a:r>
                      <a:r>
                        <a:rPr lang="fr-FR" sz="1200">
                          <a:solidFill>
                            <a:schemeClr val="bg1"/>
                          </a:solidFill>
                          <a:latin typeface="Times New Roman"/>
                          <a:ea typeface="Times New Roman"/>
                          <a:cs typeface="Times New Roman"/>
                        </a:rPr>
                        <a:t>.</a:t>
                      </a:r>
                      <a:endParaRPr lang="fr-FR" sz="120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09">
                <a:tc vMerge="1">
                  <a:txBody>
                    <a:bodyPr/>
                    <a:lstStyle/>
                    <a:p>
                      <a:endParaRPr lang="fr-FR"/>
                    </a:p>
                  </a:txBody>
                  <a:tcPr/>
                </a:tc>
                <a:tc>
                  <a:txBody>
                    <a:bodyPr/>
                    <a:lstStyle/>
                    <a:p>
                      <a:pPr algn="just">
                        <a:lnSpc>
                          <a:spcPct val="115000"/>
                        </a:lnSpc>
                        <a:spcAft>
                          <a:spcPts val="0"/>
                        </a:spcAft>
                      </a:pPr>
                      <a:r>
                        <a:rPr lang="fr-FR" sz="1200" i="1" dirty="0">
                          <a:solidFill>
                            <a:schemeClr val="bg1"/>
                          </a:solidFill>
                          <a:latin typeface="Times New Roman"/>
                          <a:ea typeface="Times New Roman"/>
                          <a:cs typeface="Times New Roman"/>
                        </a:rPr>
                        <a:t>MONDE</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a:solidFill>
                            <a:schemeClr val="bg1"/>
                          </a:solidFill>
                          <a:latin typeface="Times New Roman"/>
                          <a:ea typeface="Times New Roman"/>
                          <a:cs typeface="Times New Roman"/>
                        </a:rPr>
                        <a:t>Publication de la première norme </a:t>
                      </a:r>
                      <a:r>
                        <a:rPr lang="fr-FR" sz="1200" b="1">
                          <a:solidFill>
                            <a:schemeClr val="bg1"/>
                          </a:solidFill>
                          <a:latin typeface="Times New Roman"/>
                          <a:ea typeface="Times New Roman"/>
                          <a:cs typeface="Times New Roman"/>
                        </a:rPr>
                        <a:t>ISO</a:t>
                      </a:r>
                      <a:r>
                        <a:rPr lang="fr-FR" sz="1200">
                          <a:solidFill>
                            <a:schemeClr val="bg1"/>
                          </a:solidFill>
                          <a:latin typeface="Times New Roman"/>
                          <a:ea typeface="Times New Roman"/>
                          <a:cs typeface="Times New Roman"/>
                        </a:rPr>
                        <a:t> sous le titre « Température normale de référence des mesures industrielles de longueur ».</a:t>
                      </a:r>
                      <a:endParaRPr lang="fr-FR" sz="120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781">
                <a:tc>
                  <a:txBody>
                    <a:bodyPr/>
                    <a:lstStyle/>
                    <a:p>
                      <a:pPr algn="just">
                        <a:lnSpc>
                          <a:spcPct val="115000"/>
                        </a:lnSpc>
                        <a:spcAft>
                          <a:spcPts val="0"/>
                        </a:spcAft>
                      </a:pPr>
                      <a:r>
                        <a:rPr lang="fr-FR" sz="1200" b="1">
                          <a:solidFill>
                            <a:schemeClr val="bg1"/>
                          </a:solidFill>
                          <a:latin typeface="Times New Roman"/>
                          <a:ea typeface="Times New Roman"/>
                          <a:cs typeface="Times New Roman"/>
                        </a:rPr>
                        <a:t>1959</a:t>
                      </a:r>
                      <a:endParaRPr lang="fr-FR" sz="120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i="1" dirty="0">
                          <a:solidFill>
                            <a:schemeClr val="bg1"/>
                          </a:solidFill>
                          <a:latin typeface="Times New Roman"/>
                          <a:ea typeface="Times New Roman"/>
                          <a:cs typeface="Times New Roman"/>
                        </a:rPr>
                        <a:t>USA</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a:solidFill>
                            <a:schemeClr val="bg1"/>
                          </a:solidFill>
                          <a:latin typeface="Times New Roman"/>
                          <a:ea typeface="Times New Roman"/>
                          <a:cs typeface="Times New Roman"/>
                        </a:rPr>
                        <a:t>Publication de la première norme d’assurance de la qualité par l’armée américaine : la norme </a:t>
                      </a:r>
                      <a:r>
                        <a:rPr lang="fr-FR" sz="1200" b="1">
                          <a:solidFill>
                            <a:schemeClr val="bg1"/>
                          </a:solidFill>
                          <a:latin typeface="Times New Roman"/>
                          <a:ea typeface="Times New Roman"/>
                          <a:cs typeface="Times New Roman"/>
                        </a:rPr>
                        <a:t>MIL-Q-9858</a:t>
                      </a:r>
                      <a:r>
                        <a:rPr lang="fr-FR" sz="1200">
                          <a:solidFill>
                            <a:schemeClr val="bg1"/>
                          </a:solidFill>
                          <a:latin typeface="Times New Roman"/>
                          <a:ea typeface="Times New Roman"/>
                          <a:cs typeface="Times New Roman"/>
                        </a:rPr>
                        <a:t>.</a:t>
                      </a:r>
                      <a:endParaRPr lang="fr-FR" sz="120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09">
                <a:tc rowSpan="2">
                  <a:txBody>
                    <a:bodyPr/>
                    <a:lstStyle/>
                    <a:p>
                      <a:pPr algn="just">
                        <a:lnSpc>
                          <a:spcPct val="115000"/>
                        </a:lnSpc>
                        <a:spcAft>
                          <a:spcPts val="0"/>
                        </a:spcAft>
                      </a:pPr>
                      <a:r>
                        <a:rPr lang="fr-FR" sz="1200" b="1">
                          <a:solidFill>
                            <a:schemeClr val="bg1"/>
                          </a:solidFill>
                          <a:latin typeface="Times New Roman"/>
                          <a:ea typeface="Times New Roman"/>
                          <a:cs typeface="Times New Roman"/>
                        </a:rPr>
                        <a:t>1979</a:t>
                      </a:r>
                      <a:endParaRPr lang="fr-FR" sz="120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fr-FR" sz="1200" i="1" dirty="0">
                          <a:solidFill>
                            <a:schemeClr val="bg1"/>
                          </a:solidFill>
                          <a:latin typeface="Times New Roman"/>
                          <a:ea typeface="Times New Roman"/>
                          <a:cs typeface="Times New Roman"/>
                        </a:rPr>
                        <a:t>MONDE</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Lancement de l’étude des Normes Internationales d’Assurance de la Qualité par l’ISO (une trentaine de pays y </a:t>
                      </a:r>
                      <a:r>
                        <a:rPr lang="fr-FR" sz="1200" dirty="0" smtClean="0">
                          <a:solidFill>
                            <a:schemeClr val="bg1"/>
                          </a:solidFill>
                          <a:latin typeface="Times New Roman"/>
                          <a:ea typeface="Times New Roman"/>
                          <a:cs typeface="Times New Roman"/>
                        </a:rPr>
                        <a:t>participent).</a:t>
                      </a:r>
                      <a:endParaRPr lang="fr-FR" sz="1200" dirty="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09">
                <a:tc vMerge="1">
                  <a:txBody>
                    <a:bodyPr/>
                    <a:lstStyle/>
                    <a:p>
                      <a:endParaRPr lang="fr-FR"/>
                    </a:p>
                  </a:txBody>
                  <a:tcPr/>
                </a:tc>
                <a:tc vMerge="1">
                  <a:txBody>
                    <a:bodyPr/>
                    <a:lstStyle/>
                    <a:p>
                      <a:endParaRPr lang="fr-FR"/>
                    </a:p>
                  </a:txBody>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Création au sein de l’ISO du </a:t>
                      </a:r>
                      <a:r>
                        <a:rPr lang="fr-FR" sz="1200" i="1" dirty="0" err="1">
                          <a:solidFill>
                            <a:schemeClr val="bg1"/>
                          </a:solidFill>
                          <a:latin typeface="Times New Roman"/>
                          <a:ea typeface="Times New Roman"/>
                          <a:cs typeface="Times New Roman"/>
                        </a:rPr>
                        <a:t>Technical</a:t>
                      </a:r>
                      <a:r>
                        <a:rPr lang="fr-FR" sz="1200" i="1" dirty="0">
                          <a:solidFill>
                            <a:schemeClr val="bg1"/>
                          </a:solidFill>
                          <a:latin typeface="Times New Roman"/>
                          <a:ea typeface="Times New Roman"/>
                          <a:cs typeface="Times New Roman"/>
                        </a:rPr>
                        <a:t> </a:t>
                      </a:r>
                      <a:r>
                        <a:rPr lang="fr-FR" sz="1200" i="1" dirty="0" err="1">
                          <a:solidFill>
                            <a:schemeClr val="bg1"/>
                          </a:solidFill>
                          <a:latin typeface="Times New Roman"/>
                          <a:ea typeface="Times New Roman"/>
                          <a:cs typeface="Times New Roman"/>
                        </a:rPr>
                        <a:t>Comity</a:t>
                      </a:r>
                      <a:r>
                        <a:rPr lang="fr-FR" sz="1200" i="1" dirty="0">
                          <a:solidFill>
                            <a:schemeClr val="bg1"/>
                          </a:solidFill>
                          <a:latin typeface="Times New Roman"/>
                          <a:ea typeface="Times New Roman"/>
                          <a:cs typeface="Times New Roman"/>
                        </a:rPr>
                        <a:t> 176 (</a:t>
                      </a:r>
                      <a:r>
                        <a:rPr lang="fr-FR" sz="1200" i="1" dirty="0" smtClean="0">
                          <a:solidFill>
                            <a:schemeClr val="bg1"/>
                          </a:solidFill>
                          <a:latin typeface="Times New Roman"/>
                          <a:ea typeface="Times New Roman"/>
                          <a:cs typeface="Times New Roman"/>
                        </a:rPr>
                        <a:t>TC 176</a:t>
                      </a:r>
                      <a:r>
                        <a:rPr lang="fr-FR" sz="1200" dirty="0">
                          <a:solidFill>
                            <a:schemeClr val="bg1"/>
                          </a:solidFill>
                          <a:latin typeface="Times New Roman"/>
                          <a:ea typeface="Times New Roman"/>
                          <a:cs typeface="Times New Roman"/>
                        </a:rPr>
                        <a:t>).  Il a en charge la normalisation dans le domaine de la qualité.</a:t>
                      </a:r>
                      <a:endParaRPr lang="fr-FR" sz="1200" dirty="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781">
                <a:tc>
                  <a:txBody>
                    <a:bodyPr/>
                    <a:lstStyle/>
                    <a:p>
                      <a:pPr algn="just">
                        <a:lnSpc>
                          <a:spcPct val="115000"/>
                        </a:lnSpc>
                        <a:spcAft>
                          <a:spcPts val="0"/>
                        </a:spcAft>
                      </a:pPr>
                      <a:r>
                        <a:rPr lang="fr-FR" sz="1200" b="1">
                          <a:solidFill>
                            <a:schemeClr val="bg1"/>
                          </a:solidFill>
                          <a:latin typeface="Times New Roman"/>
                          <a:ea typeface="Times New Roman"/>
                          <a:cs typeface="Times New Roman"/>
                        </a:rPr>
                        <a:t>1981</a:t>
                      </a:r>
                      <a:endParaRPr lang="fr-FR" sz="120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i="1" dirty="0">
                          <a:solidFill>
                            <a:schemeClr val="bg1"/>
                          </a:solidFill>
                          <a:latin typeface="Times New Roman"/>
                          <a:ea typeface="Times New Roman"/>
                          <a:cs typeface="Times New Roman"/>
                        </a:rPr>
                        <a:t>USA</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a:solidFill>
                            <a:schemeClr val="bg1"/>
                          </a:solidFill>
                          <a:latin typeface="Times New Roman"/>
                          <a:ea typeface="Times New Roman"/>
                          <a:cs typeface="Times New Roman"/>
                        </a:rPr>
                        <a:t>Intervention télévisée de </a:t>
                      </a:r>
                      <a:r>
                        <a:rPr lang="fr-FR" sz="1200" b="1">
                          <a:solidFill>
                            <a:schemeClr val="bg1"/>
                          </a:solidFill>
                          <a:latin typeface="Times New Roman"/>
                          <a:ea typeface="Times New Roman"/>
                          <a:cs typeface="Times New Roman"/>
                        </a:rPr>
                        <a:t>Juran</a:t>
                      </a:r>
                      <a:r>
                        <a:rPr lang="fr-FR" sz="1200">
                          <a:solidFill>
                            <a:schemeClr val="bg1"/>
                          </a:solidFill>
                          <a:latin typeface="Times New Roman"/>
                          <a:ea typeface="Times New Roman"/>
                          <a:cs typeface="Times New Roman"/>
                        </a:rPr>
                        <a:t> sur CBS «</a:t>
                      </a:r>
                      <a:r>
                        <a:rPr lang="fr-FR" sz="1200" b="1">
                          <a:solidFill>
                            <a:schemeClr val="bg1"/>
                          </a:solidFill>
                          <a:latin typeface="Times New Roman"/>
                          <a:ea typeface="Times New Roman"/>
                          <a:cs typeface="Times New Roman"/>
                        </a:rPr>
                        <a:t>Alors, si le Japon le peut, pourquoi pas nous ? ».</a:t>
                      </a:r>
                      <a:endParaRPr lang="fr-FR" sz="120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86">
                <a:tc rowSpan="2">
                  <a:txBody>
                    <a:bodyPr/>
                    <a:lstStyle/>
                    <a:p>
                      <a:pPr algn="just">
                        <a:lnSpc>
                          <a:spcPct val="115000"/>
                        </a:lnSpc>
                        <a:spcAft>
                          <a:spcPts val="0"/>
                        </a:spcAft>
                      </a:pPr>
                      <a:r>
                        <a:rPr lang="fr-FR" sz="1200" b="1">
                          <a:solidFill>
                            <a:schemeClr val="bg1"/>
                          </a:solidFill>
                          <a:latin typeface="Times New Roman"/>
                          <a:ea typeface="Times New Roman"/>
                          <a:cs typeface="Times New Roman"/>
                        </a:rPr>
                        <a:t>1987</a:t>
                      </a:r>
                      <a:endParaRPr lang="fr-FR" sz="120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i="1" dirty="0">
                          <a:solidFill>
                            <a:schemeClr val="bg1"/>
                          </a:solidFill>
                          <a:latin typeface="Times New Roman"/>
                          <a:ea typeface="Times New Roman"/>
                          <a:cs typeface="Times New Roman"/>
                        </a:rPr>
                        <a:t>MONDE</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a:solidFill>
                            <a:schemeClr val="bg1"/>
                          </a:solidFill>
                          <a:latin typeface="Times New Roman"/>
                          <a:ea typeface="Times New Roman"/>
                          <a:cs typeface="Times New Roman"/>
                        </a:rPr>
                        <a:t>Naissance de la série des normes </a:t>
                      </a:r>
                      <a:r>
                        <a:rPr lang="fr-FR" sz="1200" b="1">
                          <a:solidFill>
                            <a:schemeClr val="bg1"/>
                          </a:solidFill>
                          <a:latin typeface="Times New Roman"/>
                          <a:ea typeface="Times New Roman"/>
                          <a:cs typeface="Times New Roman"/>
                        </a:rPr>
                        <a:t>ISO 9000</a:t>
                      </a:r>
                      <a:r>
                        <a:rPr lang="fr-FR" sz="1200">
                          <a:solidFill>
                            <a:schemeClr val="bg1"/>
                          </a:solidFill>
                          <a:latin typeface="Times New Roman"/>
                          <a:ea typeface="Times New Roman"/>
                          <a:cs typeface="Times New Roman"/>
                        </a:rPr>
                        <a:t>.</a:t>
                      </a:r>
                      <a:endParaRPr lang="fr-FR" sz="120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09">
                <a:tc vMerge="1">
                  <a:txBody>
                    <a:bodyPr/>
                    <a:lstStyle/>
                    <a:p>
                      <a:endParaRPr lang="fr-FR"/>
                    </a:p>
                  </a:txBody>
                  <a:tcPr/>
                </a:tc>
                <a:tc>
                  <a:txBody>
                    <a:bodyPr/>
                    <a:lstStyle/>
                    <a:p>
                      <a:pPr algn="just">
                        <a:lnSpc>
                          <a:spcPct val="115000"/>
                        </a:lnSpc>
                        <a:spcAft>
                          <a:spcPts val="0"/>
                        </a:spcAft>
                      </a:pPr>
                      <a:r>
                        <a:rPr lang="fr-FR" sz="1200" i="1" dirty="0">
                          <a:solidFill>
                            <a:schemeClr val="bg1"/>
                          </a:solidFill>
                          <a:latin typeface="Times New Roman"/>
                          <a:ea typeface="Times New Roman"/>
                          <a:cs typeface="Times New Roman"/>
                        </a:rPr>
                        <a:t>USA</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Création du Prix National Américain de </a:t>
                      </a:r>
                      <a:r>
                        <a:rPr lang="fr-FR" sz="1200" dirty="0" smtClean="0">
                          <a:solidFill>
                            <a:schemeClr val="bg1"/>
                          </a:solidFill>
                          <a:latin typeface="Times New Roman"/>
                          <a:ea typeface="Times New Roman"/>
                          <a:cs typeface="Times New Roman"/>
                        </a:rPr>
                        <a:t> la qualité sous </a:t>
                      </a:r>
                      <a:r>
                        <a:rPr lang="fr-FR" sz="1200" dirty="0">
                          <a:solidFill>
                            <a:schemeClr val="bg1"/>
                          </a:solidFill>
                          <a:latin typeface="Times New Roman"/>
                          <a:ea typeface="Times New Roman"/>
                          <a:cs typeface="Times New Roman"/>
                        </a:rPr>
                        <a:t>l’impulsion de Deming «</a:t>
                      </a:r>
                      <a:r>
                        <a:rPr lang="fr-FR" sz="1200" b="1" dirty="0">
                          <a:solidFill>
                            <a:schemeClr val="bg1"/>
                          </a:solidFill>
                          <a:latin typeface="Times New Roman"/>
                          <a:ea typeface="Times New Roman"/>
                          <a:cs typeface="Times New Roman"/>
                        </a:rPr>
                        <a:t>Malcolm BALDRIGE National </a:t>
                      </a:r>
                      <a:r>
                        <a:rPr lang="fr-FR" sz="1200" b="1" dirty="0" err="1">
                          <a:solidFill>
                            <a:schemeClr val="bg1"/>
                          </a:solidFill>
                          <a:latin typeface="Times New Roman"/>
                          <a:ea typeface="Times New Roman"/>
                          <a:cs typeface="Times New Roman"/>
                        </a:rPr>
                        <a:t>Quality</a:t>
                      </a:r>
                      <a:r>
                        <a:rPr lang="fr-FR" sz="1200" b="1" dirty="0">
                          <a:solidFill>
                            <a:schemeClr val="bg1"/>
                          </a:solidFill>
                          <a:latin typeface="Times New Roman"/>
                          <a:ea typeface="Times New Roman"/>
                          <a:cs typeface="Times New Roman"/>
                        </a:rPr>
                        <a:t> </a:t>
                      </a:r>
                      <a:r>
                        <a:rPr lang="fr-FR" sz="1200" b="1" dirty="0" err="1">
                          <a:solidFill>
                            <a:schemeClr val="bg1"/>
                          </a:solidFill>
                          <a:latin typeface="Times New Roman"/>
                          <a:ea typeface="Times New Roman"/>
                          <a:cs typeface="Times New Roman"/>
                        </a:rPr>
                        <a:t>Award</a:t>
                      </a:r>
                      <a:r>
                        <a:rPr lang="fr-FR" sz="1200" dirty="0">
                          <a:solidFill>
                            <a:schemeClr val="bg1"/>
                          </a:solidFill>
                          <a:latin typeface="Times New Roman"/>
                          <a:ea typeface="Times New Roman"/>
                          <a:cs typeface="Times New Roman"/>
                        </a:rPr>
                        <a:t> ».</a:t>
                      </a:r>
                      <a:endParaRPr lang="fr-FR" sz="1200" dirty="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86">
                <a:tc rowSpan="2">
                  <a:txBody>
                    <a:bodyPr/>
                    <a:lstStyle/>
                    <a:p>
                      <a:pPr algn="just">
                        <a:lnSpc>
                          <a:spcPct val="115000"/>
                        </a:lnSpc>
                        <a:spcAft>
                          <a:spcPts val="0"/>
                        </a:spcAft>
                      </a:pPr>
                      <a:r>
                        <a:rPr lang="fr-FR" sz="1200" b="1">
                          <a:solidFill>
                            <a:schemeClr val="bg1"/>
                          </a:solidFill>
                          <a:latin typeface="Times New Roman"/>
                          <a:ea typeface="Times New Roman"/>
                          <a:cs typeface="Times New Roman"/>
                        </a:rPr>
                        <a:t>1988</a:t>
                      </a:r>
                      <a:endParaRPr lang="fr-FR" sz="120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i="1" dirty="0" smtClean="0">
                          <a:solidFill>
                            <a:schemeClr val="bg1"/>
                          </a:solidFill>
                          <a:latin typeface="Times New Roman"/>
                          <a:ea typeface="Times New Roman"/>
                          <a:cs typeface="Times New Roman"/>
                        </a:rPr>
                        <a:t>France</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Création de l’Association Française d’Assurance de </a:t>
                      </a:r>
                      <a:r>
                        <a:rPr lang="fr-FR" sz="1200" dirty="0" smtClean="0">
                          <a:solidFill>
                            <a:schemeClr val="bg1"/>
                          </a:solidFill>
                          <a:latin typeface="Times New Roman"/>
                          <a:ea typeface="Times New Roman"/>
                          <a:cs typeface="Times New Roman"/>
                        </a:rPr>
                        <a:t> la qualité  </a:t>
                      </a:r>
                      <a:r>
                        <a:rPr lang="fr-FR" sz="1200" b="1" dirty="0" smtClean="0">
                          <a:solidFill>
                            <a:schemeClr val="bg1"/>
                          </a:solidFill>
                          <a:latin typeface="Times New Roman"/>
                          <a:ea typeface="Times New Roman"/>
                          <a:cs typeface="Times New Roman"/>
                        </a:rPr>
                        <a:t>(AFAQ</a:t>
                      </a:r>
                      <a:r>
                        <a:rPr lang="fr-FR" sz="1200" dirty="0">
                          <a:solidFill>
                            <a:schemeClr val="bg1"/>
                          </a:solidFill>
                          <a:latin typeface="Times New Roman"/>
                          <a:ea typeface="Times New Roman"/>
                          <a:cs typeface="Times New Roman"/>
                        </a:rPr>
                        <a:t>).</a:t>
                      </a:r>
                      <a:endParaRPr lang="fr-FR" sz="1200" dirty="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86">
                <a:tc vMerge="1">
                  <a:txBody>
                    <a:bodyPr/>
                    <a:lstStyle/>
                    <a:p>
                      <a:endParaRPr lang="fr-FR"/>
                    </a:p>
                  </a:txBody>
                  <a:tcPr/>
                </a:tc>
                <a:tc>
                  <a:txBody>
                    <a:bodyPr/>
                    <a:lstStyle/>
                    <a:p>
                      <a:pPr algn="just">
                        <a:lnSpc>
                          <a:spcPct val="115000"/>
                        </a:lnSpc>
                        <a:spcAft>
                          <a:spcPts val="0"/>
                        </a:spcAft>
                      </a:pPr>
                      <a:r>
                        <a:rPr lang="fr-FR" sz="1200" i="1" dirty="0">
                          <a:solidFill>
                            <a:schemeClr val="bg1"/>
                          </a:solidFill>
                          <a:latin typeface="Times New Roman"/>
                          <a:ea typeface="Times New Roman"/>
                          <a:cs typeface="Times New Roman"/>
                        </a:rPr>
                        <a:t>EUROPE</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a:solidFill>
                            <a:schemeClr val="bg1"/>
                          </a:solidFill>
                          <a:latin typeface="Times New Roman"/>
                          <a:ea typeface="Times New Roman"/>
                          <a:cs typeface="Times New Roman"/>
                        </a:rPr>
                        <a:t>Création de l’European Foundation for Quality Management (</a:t>
                      </a:r>
                      <a:r>
                        <a:rPr lang="fr-FR" sz="1200" b="1">
                          <a:solidFill>
                            <a:schemeClr val="bg1"/>
                          </a:solidFill>
                          <a:latin typeface="Times New Roman"/>
                          <a:ea typeface="Times New Roman"/>
                          <a:cs typeface="Times New Roman"/>
                        </a:rPr>
                        <a:t>EFQM</a:t>
                      </a:r>
                      <a:r>
                        <a:rPr lang="fr-FR" sz="1200">
                          <a:solidFill>
                            <a:schemeClr val="bg1"/>
                          </a:solidFill>
                          <a:latin typeface="Times New Roman"/>
                          <a:ea typeface="Times New Roman"/>
                          <a:cs typeface="Times New Roman"/>
                        </a:rPr>
                        <a:t>).</a:t>
                      </a:r>
                      <a:endParaRPr lang="fr-FR" sz="120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86">
                <a:tc>
                  <a:txBody>
                    <a:bodyPr/>
                    <a:lstStyle/>
                    <a:p>
                      <a:pPr algn="just">
                        <a:lnSpc>
                          <a:spcPct val="115000"/>
                        </a:lnSpc>
                        <a:spcAft>
                          <a:spcPts val="0"/>
                        </a:spcAft>
                      </a:pPr>
                      <a:r>
                        <a:rPr lang="fr-FR" sz="1200" b="1" dirty="0">
                          <a:solidFill>
                            <a:schemeClr val="bg1"/>
                          </a:solidFill>
                          <a:latin typeface="Times New Roman"/>
                          <a:ea typeface="Times New Roman"/>
                          <a:cs typeface="Times New Roman"/>
                        </a:rPr>
                        <a:t>1994</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i="1" dirty="0">
                          <a:solidFill>
                            <a:schemeClr val="bg1"/>
                          </a:solidFill>
                          <a:latin typeface="Times New Roman"/>
                          <a:ea typeface="Times New Roman"/>
                          <a:cs typeface="Times New Roman"/>
                        </a:rPr>
                        <a:t>MONDE</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a:solidFill>
                            <a:schemeClr val="bg1"/>
                          </a:solidFill>
                          <a:latin typeface="Times New Roman"/>
                          <a:ea typeface="Times New Roman"/>
                          <a:cs typeface="Times New Roman"/>
                        </a:rPr>
                        <a:t>Evolution des normes ISO 9000.</a:t>
                      </a:r>
                      <a:endParaRPr lang="fr-FR" sz="120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636">
                <a:tc>
                  <a:txBody>
                    <a:bodyPr/>
                    <a:lstStyle/>
                    <a:p>
                      <a:pPr algn="just">
                        <a:lnSpc>
                          <a:spcPct val="115000"/>
                        </a:lnSpc>
                        <a:spcAft>
                          <a:spcPts val="0"/>
                        </a:spcAft>
                      </a:pPr>
                      <a:r>
                        <a:rPr lang="fr-FR" sz="1200" b="1" dirty="0">
                          <a:solidFill>
                            <a:schemeClr val="bg1"/>
                          </a:solidFill>
                          <a:latin typeface="Times New Roman"/>
                          <a:ea typeface="Times New Roman"/>
                          <a:cs typeface="Times New Roman"/>
                        </a:rPr>
                        <a:t>1996</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i="1" dirty="0">
                          <a:solidFill>
                            <a:schemeClr val="bg1"/>
                          </a:solidFill>
                          <a:latin typeface="Times New Roman"/>
                          <a:ea typeface="Times New Roman"/>
                          <a:cs typeface="Times New Roman"/>
                        </a:rPr>
                        <a:t>MONDE</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smtClean="0">
                          <a:solidFill>
                            <a:schemeClr val="bg1"/>
                          </a:solidFill>
                          <a:latin typeface="Times New Roman"/>
                          <a:ea typeface="Times New Roman"/>
                          <a:cs typeface="Times New Roman"/>
                        </a:rPr>
                        <a:t>Publication des </a:t>
                      </a:r>
                      <a:r>
                        <a:rPr lang="fr-FR" sz="1200" dirty="0">
                          <a:solidFill>
                            <a:schemeClr val="bg1"/>
                          </a:solidFill>
                          <a:latin typeface="Times New Roman"/>
                          <a:ea typeface="Times New Roman"/>
                          <a:cs typeface="Times New Roman"/>
                        </a:rPr>
                        <a:t>premières normes de la famille </a:t>
                      </a:r>
                      <a:br>
                        <a:rPr lang="fr-FR" sz="1200" dirty="0">
                          <a:solidFill>
                            <a:schemeClr val="bg1"/>
                          </a:solidFill>
                          <a:latin typeface="Times New Roman"/>
                          <a:ea typeface="Times New Roman"/>
                          <a:cs typeface="Times New Roman"/>
                        </a:rPr>
                      </a:br>
                      <a:r>
                        <a:rPr lang="fr-FR" sz="1200" dirty="0">
                          <a:solidFill>
                            <a:schemeClr val="bg1"/>
                          </a:solidFill>
                          <a:latin typeface="Times New Roman"/>
                          <a:ea typeface="Times New Roman"/>
                          <a:cs typeface="Times New Roman"/>
                        </a:rPr>
                        <a:t>ISO 14 000 pour la certification de système de management environnemental.</a:t>
                      </a:r>
                      <a:endParaRPr lang="fr-FR" sz="1200" dirty="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86">
                <a:tc>
                  <a:txBody>
                    <a:bodyPr/>
                    <a:lstStyle/>
                    <a:p>
                      <a:pPr algn="just">
                        <a:lnSpc>
                          <a:spcPct val="115000"/>
                        </a:lnSpc>
                        <a:spcAft>
                          <a:spcPts val="0"/>
                        </a:spcAft>
                      </a:pPr>
                      <a:r>
                        <a:rPr lang="fr-FR" sz="1200" b="1" dirty="0" smtClean="0">
                          <a:solidFill>
                            <a:schemeClr val="bg1"/>
                          </a:solidFill>
                          <a:latin typeface="Times New Roman"/>
                          <a:ea typeface="Times New Roman"/>
                          <a:cs typeface="Times New Roman"/>
                        </a:rPr>
                        <a:t>2000</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i="1" dirty="0">
                          <a:solidFill>
                            <a:schemeClr val="bg1"/>
                          </a:solidFill>
                          <a:latin typeface="Times New Roman"/>
                          <a:ea typeface="Times New Roman"/>
                          <a:cs typeface="Times New Roman"/>
                        </a:rPr>
                        <a:t>MONDE</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Nouvelle version des normes ISO 9000 :2000.</a:t>
                      </a:r>
                      <a:endParaRPr lang="fr-FR" sz="1200" dirty="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86">
                <a:tc>
                  <a:txBody>
                    <a:bodyPr/>
                    <a:lstStyle/>
                    <a:p>
                      <a:pPr algn="just">
                        <a:lnSpc>
                          <a:spcPct val="115000"/>
                        </a:lnSpc>
                        <a:spcAft>
                          <a:spcPts val="0"/>
                        </a:spcAft>
                      </a:pPr>
                      <a:r>
                        <a:rPr lang="fr-FR" sz="1200" b="1" dirty="0">
                          <a:solidFill>
                            <a:schemeClr val="bg1"/>
                          </a:solidFill>
                          <a:latin typeface="Times New Roman"/>
                          <a:ea typeface="Times New Roman"/>
                          <a:cs typeface="Times New Roman"/>
                        </a:rPr>
                        <a:t>2008</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i="1" dirty="0">
                          <a:solidFill>
                            <a:schemeClr val="bg1"/>
                          </a:solidFill>
                          <a:latin typeface="Times New Roman"/>
                          <a:ea typeface="Times New Roman"/>
                          <a:cs typeface="Times New Roman"/>
                        </a:rPr>
                        <a:t>MONDE</a:t>
                      </a:r>
                      <a:endParaRPr lang="fr-FR" sz="1200" dirty="0">
                        <a:solidFill>
                          <a:schemeClr val="bg1"/>
                        </a:solidFill>
                        <a:latin typeface="Calibri"/>
                        <a:ea typeface="Calibri"/>
                        <a:cs typeface="Times New Roman"/>
                      </a:endParaRPr>
                    </a:p>
                  </a:txBody>
                  <a:tcPr marL="21085" marR="21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dirty="0">
                          <a:solidFill>
                            <a:schemeClr val="bg1"/>
                          </a:solidFill>
                          <a:latin typeface="Times New Roman"/>
                          <a:ea typeface="Times New Roman"/>
                          <a:cs typeface="Times New Roman"/>
                        </a:rPr>
                        <a:t>Dernière version des normes ISO 9000 : 2008</a:t>
                      </a:r>
                      <a:endParaRPr lang="fr-FR" sz="1200" dirty="0">
                        <a:solidFill>
                          <a:schemeClr val="bg1"/>
                        </a:solidFill>
                        <a:latin typeface="Calibri"/>
                        <a:ea typeface="Calibri"/>
                        <a:cs typeface="Times New Roman"/>
                      </a:endParaRPr>
                    </a:p>
                  </a:txBody>
                  <a:tcPr marL="21085" marR="21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Espace réservé du numéro de diapositive 3"/>
          <p:cNvSpPr>
            <a:spLocks noGrp="1"/>
          </p:cNvSpPr>
          <p:nvPr>
            <p:ph type="sldNum" sz="quarter" idx="12"/>
          </p:nvPr>
        </p:nvSpPr>
        <p:spPr/>
        <p:txBody>
          <a:bodyPr/>
          <a:lstStyle/>
          <a:p>
            <a:pPr>
              <a:defRPr/>
            </a:pPr>
            <a:fld id="{C1D85407-B29D-4319-A24F-265AE773969F}" type="slidenum">
              <a:rPr lang="fr-FR"/>
              <a:pPr>
                <a:defRPr/>
              </a:pPr>
              <a:t>16</a:t>
            </a:fld>
            <a:endParaRPr lang="fr-F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Rot="1" noChangeArrowheads="1"/>
          </p:cNvSpPr>
          <p:nvPr>
            <p:ph idx="1"/>
          </p:nvPr>
        </p:nvSpPr>
        <p:spPr>
          <a:xfrm>
            <a:off x="0" y="1"/>
            <a:ext cx="8936038" cy="6643710"/>
          </a:xfrm>
        </p:spPr>
        <p:txBody>
          <a:bodyPr rtlCol="0">
            <a:normAutofit/>
          </a:bodyPr>
          <a:lstStyle/>
          <a:p>
            <a:pPr marL="448056" indent="-384048" eaLnBrk="1" fontAlgn="auto" hangingPunct="1">
              <a:lnSpc>
                <a:spcPct val="80000"/>
              </a:lnSpc>
              <a:spcAft>
                <a:spcPts val="0"/>
              </a:spcAft>
              <a:buClr>
                <a:schemeClr val="accent3"/>
              </a:buClr>
              <a:buFont typeface="Wingdings 2"/>
              <a:buNone/>
              <a:defRPr/>
            </a:pPr>
            <a:endParaRPr lang="fr-FR" sz="1800" b="1" u="sng" dirty="0" smtClean="0"/>
          </a:p>
          <a:p>
            <a:pPr marL="448056" indent="-384048" eaLnBrk="1" fontAlgn="auto" hangingPunct="1">
              <a:lnSpc>
                <a:spcPct val="80000"/>
              </a:lnSpc>
              <a:spcAft>
                <a:spcPts val="0"/>
              </a:spcAft>
              <a:buClr>
                <a:schemeClr val="accent3"/>
              </a:buClr>
              <a:buFont typeface="Wingdings 2"/>
              <a:buNone/>
              <a:defRPr/>
            </a:pPr>
            <a:r>
              <a:rPr lang="fr-FR" sz="3000" b="1" u="sng" dirty="0" smtClean="0">
                <a:solidFill>
                  <a:srgbClr val="FFFF00"/>
                </a:solidFill>
                <a:latin typeface="Arial" pitchFamily="34" charset="0"/>
                <a:cs typeface="Arial" pitchFamily="34" charset="0"/>
              </a:rPr>
              <a:t>Définition </a:t>
            </a:r>
            <a:r>
              <a:rPr lang="fr-FR" sz="3000" b="1" u="sng" dirty="0">
                <a:solidFill>
                  <a:srgbClr val="FFFF00"/>
                </a:solidFill>
                <a:latin typeface="Arial" pitchFamily="34" charset="0"/>
                <a:cs typeface="Arial" pitchFamily="34" charset="0"/>
              </a:rPr>
              <a:t>de la </a:t>
            </a:r>
            <a:r>
              <a:rPr lang="fr-FR" sz="3000" b="1" u="sng" dirty="0" smtClean="0">
                <a:solidFill>
                  <a:srgbClr val="FFFF00"/>
                </a:solidFill>
                <a:latin typeface="Arial" pitchFamily="34" charset="0"/>
                <a:cs typeface="Arial" pitchFamily="34" charset="0"/>
              </a:rPr>
              <a:t>qualité</a:t>
            </a:r>
            <a:endParaRPr lang="fr-FR" sz="3000" u="sng" dirty="0">
              <a:solidFill>
                <a:srgbClr val="FFFF00"/>
              </a:solidFill>
              <a:latin typeface="Arial" pitchFamily="34" charset="0"/>
              <a:cs typeface="Arial" pitchFamily="34" charset="0"/>
            </a:endParaRPr>
          </a:p>
          <a:p>
            <a:pPr marL="448056" indent="-384048" eaLnBrk="1" fontAlgn="auto" hangingPunct="1">
              <a:lnSpc>
                <a:spcPct val="80000"/>
              </a:lnSpc>
              <a:spcAft>
                <a:spcPts val="0"/>
              </a:spcAft>
              <a:buClr>
                <a:schemeClr val="accent3"/>
              </a:buClr>
              <a:buFont typeface="Wingdings 2"/>
              <a:buChar char=""/>
              <a:defRPr/>
            </a:pPr>
            <a:endParaRPr lang="fr-FR" sz="2000" u="sng" dirty="0">
              <a:latin typeface="Arial" pitchFamily="34" charset="0"/>
              <a:cs typeface="Arial" pitchFamily="34" charset="0"/>
            </a:endParaRPr>
          </a:p>
          <a:p>
            <a:pPr marL="448056" indent="-384048" eaLnBrk="1" fontAlgn="auto" hangingPunct="1">
              <a:lnSpc>
                <a:spcPct val="80000"/>
              </a:lnSpc>
              <a:spcAft>
                <a:spcPts val="0"/>
              </a:spcAft>
              <a:buClr>
                <a:schemeClr val="accent3"/>
              </a:buClr>
              <a:buFont typeface="Wingdings 2"/>
              <a:buNone/>
              <a:defRPr/>
            </a:pPr>
            <a:r>
              <a:rPr lang="fr-FR" sz="2000" b="1" dirty="0" smtClean="0">
                <a:solidFill>
                  <a:schemeClr val="bg1"/>
                </a:solidFill>
                <a:latin typeface="Arial" pitchFamily="34" charset="0"/>
                <a:cs typeface="Arial" pitchFamily="34" charset="0"/>
              </a:rPr>
              <a:t>«</a:t>
            </a:r>
            <a:r>
              <a:rPr lang="fr-FR" sz="2000" b="1" dirty="0">
                <a:solidFill>
                  <a:schemeClr val="bg1"/>
                </a:solidFill>
                <a:latin typeface="Arial" pitchFamily="34" charset="0"/>
                <a:cs typeface="Arial" pitchFamily="34" charset="0"/>
              </a:rPr>
              <a:t> L’ensemble des caractéristiques d’une entité qui lui </a:t>
            </a:r>
            <a:r>
              <a:rPr lang="fr-FR" sz="2000" b="1" dirty="0" smtClean="0">
                <a:solidFill>
                  <a:schemeClr val="bg1"/>
                </a:solidFill>
                <a:latin typeface="Arial" pitchFamily="34" charset="0"/>
                <a:cs typeface="Arial" pitchFamily="34" charset="0"/>
              </a:rPr>
              <a:t>confèrent</a:t>
            </a:r>
          </a:p>
          <a:p>
            <a:pPr marL="448056" indent="-384048" eaLnBrk="1" fontAlgn="auto" hangingPunct="1">
              <a:lnSpc>
                <a:spcPct val="80000"/>
              </a:lnSpc>
              <a:spcAft>
                <a:spcPts val="0"/>
              </a:spcAft>
              <a:buClr>
                <a:schemeClr val="accent3"/>
              </a:buClr>
              <a:buFont typeface="Wingdings 2"/>
              <a:buNone/>
              <a:defRPr/>
            </a:pPr>
            <a:r>
              <a:rPr lang="fr-FR" sz="2000" b="1" dirty="0" smtClean="0">
                <a:solidFill>
                  <a:schemeClr val="bg1"/>
                </a:solidFill>
                <a:latin typeface="Arial" pitchFamily="34" charset="0"/>
                <a:cs typeface="Arial" pitchFamily="34" charset="0"/>
              </a:rPr>
              <a:t>l’aptitude </a:t>
            </a:r>
            <a:r>
              <a:rPr lang="fr-FR" sz="2000" b="1" dirty="0">
                <a:solidFill>
                  <a:schemeClr val="bg1"/>
                </a:solidFill>
                <a:latin typeface="Arial" pitchFamily="34" charset="0"/>
                <a:cs typeface="Arial" pitchFamily="34" charset="0"/>
              </a:rPr>
              <a:t>à </a:t>
            </a:r>
            <a:r>
              <a:rPr lang="fr-FR" sz="2000" b="1" dirty="0" smtClean="0">
                <a:solidFill>
                  <a:schemeClr val="bg1"/>
                </a:solidFill>
                <a:latin typeface="Arial" pitchFamily="34" charset="0"/>
                <a:cs typeface="Arial" pitchFamily="34" charset="0"/>
              </a:rPr>
              <a:t>satisfaire des </a:t>
            </a:r>
            <a:r>
              <a:rPr lang="fr-FR" sz="2000" b="1" dirty="0">
                <a:solidFill>
                  <a:schemeClr val="bg1"/>
                </a:solidFill>
                <a:latin typeface="Arial" pitchFamily="34" charset="0"/>
                <a:cs typeface="Arial" pitchFamily="34" charset="0"/>
              </a:rPr>
              <a:t>besoins exprimés et implicites.</a:t>
            </a:r>
          </a:p>
          <a:p>
            <a:pPr marL="448056" indent="-384048" eaLnBrk="1" fontAlgn="auto" hangingPunct="1">
              <a:lnSpc>
                <a:spcPct val="80000"/>
              </a:lnSpc>
              <a:spcAft>
                <a:spcPts val="0"/>
              </a:spcAft>
              <a:buClr>
                <a:schemeClr val="accent3"/>
              </a:buClr>
              <a:buFont typeface="Wingdings 2"/>
              <a:buNone/>
              <a:defRPr/>
            </a:pPr>
            <a:r>
              <a:rPr lang="fr-FR" sz="2000" b="1" dirty="0">
                <a:solidFill>
                  <a:schemeClr val="bg1"/>
                </a:solidFill>
                <a:latin typeface="Arial" pitchFamily="34" charset="0"/>
                <a:cs typeface="Arial" pitchFamily="34" charset="0"/>
              </a:rPr>
              <a:t>Il faut entendre par entité ce qui peut-être décrit et considéré </a:t>
            </a:r>
            <a:endParaRPr lang="fr-FR" sz="2000" b="1" dirty="0" smtClean="0">
              <a:solidFill>
                <a:schemeClr val="bg1"/>
              </a:solidFill>
              <a:latin typeface="Arial" pitchFamily="34" charset="0"/>
              <a:cs typeface="Arial" pitchFamily="34" charset="0"/>
            </a:endParaRPr>
          </a:p>
          <a:p>
            <a:pPr marL="448056" indent="-384048" eaLnBrk="1" fontAlgn="auto" hangingPunct="1">
              <a:lnSpc>
                <a:spcPct val="80000"/>
              </a:lnSpc>
              <a:spcAft>
                <a:spcPts val="0"/>
              </a:spcAft>
              <a:buClr>
                <a:schemeClr val="accent3"/>
              </a:buClr>
              <a:buFont typeface="Wingdings 2"/>
              <a:buNone/>
              <a:defRPr/>
            </a:pPr>
            <a:r>
              <a:rPr lang="fr-FR" sz="2000" b="1" dirty="0" smtClean="0">
                <a:solidFill>
                  <a:schemeClr val="bg1"/>
                </a:solidFill>
                <a:latin typeface="Arial" pitchFamily="34" charset="0"/>
                <a:cs typeface="Arial" pitchFamily="34" charset="0"/>
              </a:rPr>
              <a:t>Individuellement comme </a:t>
            </a:r>
            <a:r>
              <a:rPr lang="fr-FR" sz="2000" b="1" dirty="0">
                <a:solidFill>
                  <a:schemeClr val="bg1"/>
                </a:solidFill>
                <a:latin typeface="Arial" pitchFamily="34" charset="0"/>
                <a:cs typeface="Arial" pitchFamily="34" charset="0"/>
              </a:rPr>
              <a:t>un produit, un service, un processus, </a:t>
            </a:r>
            <a:r>
              <a:rPr lang="fr-FR" sz="2000" b="1" dirty="0" smtClean="0">
                <a:solidFill>
                  <a:schemeClr val="bg1"/>
                </a:solidFill>
                <a:latin typeface="Arial" pitchFamily="34" charset="0"/>
                <a:cs typeface="Arial" pitchFamily="34" charset="0"/>
              </a:rPr>
              <a:t>un</a:t>
            </a:r>
          </a:p>
          <a:p>
            <a:pPr marL="448056" indent="-384048" eaLnBrk="1" fontAlgn="auto" hangingPunct="1">
              <a:lnSpc>
                <a:spcPct val="80000"/>
              </a:lnSpc>
              <a:spcAft>
                <a:spcPts val="0"/>
              </a:spcAft>
              <a:buClr>
                <a:schemeClr val="accent3"/>
              </a:buClr>
              <a:buFont typeface="Wingdings 2"/>
              <a:buNone/>
              <a:defRPr/>
            </a:pPr>
            <a:r>
              <a:rPr lang="fr-FR" sz="2000" b="1" dirty="0" smtClean="0">
                <a:solidFill>
                  <a:schemeClr val="bg1"/>
                </a:solidFill>
                <a:latin typeface="Arial" pitchFamily="34" charset="0"/>
                <a:cs typeface="Arial" pitchFamily="34" charset="0"/>
              </a:rPr>
              <a:t>système</a:t>
            </a:r>
            <a:r>
              <a:rPr lang="fr-FR" sz="2000" b="1" dirty="0">
                <a:solidFill>
                  <a:schemeClr val="bg1"/>
                </a:solidFill>
                <a:latin typeface="Arial" pitchFamily="34" charset="0"/>
                <a:cs typeface="Arial" pitchFamily="34" charset="0"/>
              </a:rPr>
              <a:t>, une personne, etc. ».</a:t>
            </a:r>
          </a:p>
          <a:p>
            <a:pPr marL="448056" indent="-384048" eaLnBrk="1" fontAlgn="auto" hangingPunct="1">
              <a:lnSpc>
                <a:spcPct val="80000"/>
              </a:lnSpc>
              <a:spcAft>
                <a:spcPts val="0"/>
              </a:spcAft>
              <a:buClr>
                <a:schemeClr val="accent3"/>
              </a:buClr>
              <a:buFont typeface="Wingdings" pitchFamily="2" charset="2"/>
              <a:buNone/>
              <a:defRPr/>
            </a:pPr>
            <a:r>
              <a:rPr lang="fr-FR" sz="2000" b="1" dirty="0">
                <a:solidFill>
                  <a:schemeClr val="bg1"/>
                </a:solidFill>
                <a:latin typeface="Arial" pitchFamily="34" charset="0"/>
                <a:cs typeface="Arial" pitchFamily="34" charset="0"/>
              </a:rPr>
              <a:t>                                                                        </a:t>
            </a:r>
            <a:r>
              <a:rPr lang="fr-FR" sz="2000" b="1" u="sng" dirty="0">
                <a:solidFill>
                  <a:schemeClr val="bg1"/>
                </a:solidFill>
                <a:latin typeface="Arial" pitchFamily="34" charset="0"/>
                <a:cs typeface="Arial" pitchFamily="34" charset="0"/>
              </a:rPr>
              <a:t>ISO 8402.</a:t>
            </a:r>
          </a:p>
          <a:p>
            <a:pPr marL="448056" indent="-384048" eaLnBrk="1" fontAlgn="auto" hangingPunct="1">
              <a:lnSpc>
                <a:spcPct val="80000"/>
              </a:lnSpc>
              <a:spcAft>
                <a:spcPts val="0"/>
              </a:spcAft>
              <a:buClr>
                <a:schemeClr val="accent3"/>
              </a:buClr>
              <a:buFont typeface="Wingdings" pitchFamily="2" charset="2"/>
              <a:buNone/>
              <a:defRPr/>
            </a:pPr>
            <a:endParaRPr lang="fr-FR" sz="2000" dirty="0">
              <a:solidFill>
                <a:schemeClr val="bg1"/>
              </a:solidFill>
              <a:latin typeface="Arial" pitchFamily="34" charset="0"/>
              <a:cs typeface="Arial" pitchFamily="34" charset="0"/>
            </a:endParaRPr>
          </a:p>
          <a:p>
            <a:pPr marL="448056" indent="-384048" eaLnBrk="1" fontAlgn="auto" hangingPunct="1">
              <a:lnSpc>
                <a:spcPct val="80000"/>
              </a:lnSpc>
              <a:spcAft>
                <a:spcPts val="0"/>
              </a:spcAft>
              <a:buClr>
                <a:schemeClr val="accent3"/>
              </a:buClr>
              <a:buFont typeface="Wingdings" pitchFamily="2" charset="2"/>
              <a:buChar char="Ø"/>
              <a:defRPr/>
            </a:pPr>
            <a:r>
              <a:rPr lang="fr-FR" sz="2000" dirty="0">
                <a:solidFill>
                  <a:schemeClr val="bg1"/>
                </a:solidFill>
                <a:latin typeface="Arial" pitchFamily="34" charset="0"/>
                <a:cs typeface="Arial" pitchFamily="34" charset="0"/>
              </a:rPr>
              <a:t>Cette définition </a:t>
            </a:r>
            <a:r>
              <a:rPr lang="fr-FR" sz="2000" dirty="0" smtClean="0">
                <a:solidFill>
                  <a:schemeClr val="bg1"/>
                </a:solidFill>
                <a:latin typeface="Arial" pitchFamily="34" charset="0"/>
                <a:cs typeface="Arial" pitchFamily="34" charset="0"/>
              </a:rPr>
              <a:t> reste  cependant  incomplète : elle ne fait pas référence </a:t>
            </a:r>
            <a:r>
              <a:rPr lang="fr-FR" sz="2000" dirty="0">
                <a:solidFill>
                  <a:schemeClr val="bg1"/>
                </a:solidFill>
                <a:latin typeface="Arial" pitchFamily="34" charset="0"/>
                <a:cs typeface="Arial" pitchFamily="34" charset="0"/>
              </a:rPr>
              <a:t>aux:</a:t>
            </a:r>
          </a:p>
          <a:p>
            <a:pPr marL="448056" indent="-384048" eaLnBrk="1" fontAlgn="auto" hangingPunct="1">
              <a:lnSpc>
                <a:spcPct val="80000"/>
              </a:lnSpc>
              <a:spcAft>
                <a:spcPts val="0"/>
              </a:spcAft>
              <a:buClr>
                <a:schemeClr val="accent3"/>
              </a:buClr>
              <a:buFont typeface="Wingdings" pitchFamily="2" charset="2"/>
              <a:buNone/>
              <a:defRPr/>
            </a:pPr>
            <a:r>
              <a:rPr lang="fr-FR" sz="2000" dirty="0">
                <a:solidFill>
                  <a:schemeClr val="bg1"/>
                </a:solidFill>
                <a:latin typeface="Arial" pitchFamily="34" charset="0"/>
                <a:cs typeface="Arial" pitchFamily="34" charset="0"/>
              </a:rPr>
              <a:t>                    -     Délais.</a:t>
            </a:r>
          </a:p>
          <a:p>
            <a:pPr marL="448056" indent="-384048" eaLnBrk="1" fontAlgn="auto" hangingPunct="1">
              <a:lnSpc>
                <a:spcPct val="80000"/>
              </a:lnSpc>
              <a:spcAft>
                <a:spcPts val="0"/>
              </a:spcAft>
              <a:buClr>
                <a:schemeClr val="accent3"/>
              </a:buClr>
              <a:buFont typeface="Wingdings" pitchFamily="2" charset="2"/>
              <a:buNone/>
              <a:defRPr/>
            </a:pPr>
            <a:r>
              <a:rPr lang="fr-FR" sz="2000" dirty="0">
                <a:solidFill>
                  <a:schemeClr val="bg1"/>
                </a:solidFill>
                <a:latin typeface="Arial" pitchFamily="34" charset="0"/>
                <a:cs typeface="Arial" pitchFamily="34" charset="0"/>
              </a:rPr>
              <a:t>                    -     Coûts qui font partie intégrale de la qualité.</a:t>
            </a:r>
          </a:p>
          <a:p>
            <a:pPr marL="448056" indent="-384048" eaLnBrk="1" fontAlgn="auto" hangingPunct="1">
              <a:lnSpc>
                <a:spcPct val="80000"/>
              </a:lnSpc>
              <a:spcAft>
                <a:spcPts val="0"/>
              </a:spcAft>
              <a:buClr>
                <a:schemeClr val="accent3"/>
              </a:buClr>
              <a:buFont typeface="Wingdings" pitchFamily="2" charset="2"/>
              <a:buNone/>
              <a:defRPr/>
            </a:pPr>
            <a:endParaRPr lang="fr-FR" sz="2000" dirty="0">
              <a:solidFill>
                <a:schemeClr val="bg1"/>
              </a:solidFill>
              <a:latin typeface="Arial" pitchFamily="34" charset="0"/>
              <a:cs typeface="Arial" pitchFamily="34" charset="0"/>
            </a:endParaRPr>
          </a:p>
          <a:p>
            <a:pPr marL="448056" indent="-384048" eaLnBrk="1" fontAlgn="auto" hangingPunct="1">
              <a:lnSpc>
                <a:spcPct val="80000"/>
              </a:lnSpc>
              <a:spcAft>
                <a:spcPts val="0"/>
              </a:spcAft>
              <a:buClr>
                <a:schemeClr val="accent3"/>
              </a:buClr>
              <a:buFont typeface="Wingdings" pitchFamily="2" charset="2"/>
              <a:buChar char="Ø"/>
              <a:defRPr/>
            </a:pPr>
            <a:r>
              <a:rPr lang="fr-FR" sz="2000" dirty="0">
                <a:solidFill>
                  <a:schemeClr val="bg1"/>
                </a:solidFill>
                <a:latin typeface="Arial" pitchFamily="34" charset="0"/>
                <a:cs typeface="Arial" pitchFamily="34" charset="0"/>
              </a:rPr>
              <a:t>En effet, pour atteindre la qualité, il faut assurer la conformité par </a:t>
            </a:r>
            <a:r>
              <a:rPr lang="fr-FR" sz="2000" dirty="0" smtClean="0">
                <a:solidFill>
                  <a:schemeClr val="bg1"/>
                </a:solidFill>
                <a:latin typeface="Arial" pitchFamily="34" charset="0"/>
                <a:cs typeface="Arial" pitchFamily="34" charset="0"/>
              </a:rPr>
              <a:t>rapport</a:t>
            </a:r>
          </a:p>
          <a:p>
            <a:pPr marL="448056" indent="-384048" eaLnBrk="1" fontAlgn="auto" hangingPunct="1">
              <a:lnSpc>
                <a:spcPct val="80000"/>
              </a:lnSpc>
              <a:spcAft>
                <a:spcPts val="0"/>
              </a:spcAft>
              <a:buClr>
                <a:schemeClr val="accent3"/>
              </a:buClr>
              <a:buFont typeface="Wingdings" pitchFamily="2" charset="2"/>
              <a:buChar char="Ø"/>
              <a:defRPr/>
            </a:pPr>
            <a:endParaRPr lang="fr-FR" sz="2000" dirty="0">
              <a:solidFill>
                <a:schemeClr val="bg1"/>
              </a:solidFill>
              <a:latin typeface="Arial" pitchFamily="34" charset="0"/>
              <a:cs typeface="Arial" pitchFamily="34" charset="0"/>
            </a:endParaRPr>
          </a:p>
          <a:p>
            <a:pPr marL="448056" indent="-384048" eaLnBrk="1" fontAlgn="auto" hangingPunct="1">
              <a:lnSpc>
                <a:spcPct val="80000"/>
              </a:lnSpc>
              <a:spcAft>
                <a:spcPts val="0"/>
              </a:spcAft>
              <a:buClr>
                <a:schemeClr val="accent3"/>
              </a:buClr>
              <a:buFont typeface="Wingdings" pitchFamily="2" charset="2"/>
              <a:buNone/>
              <a:defRPr/>
            </a:pPr>
            <a:r>
              <a:rPr lang="fr-FR" sz="2000" dirty="0">
                <a:solidFill>
                  <a:schemeClr val="bg1"/>
                </a:solidFill>
                <a:latin typeface="Arial" pitchFamily="34" charset="0"/>
                <a:cs typeface="Arial" pitchFamily="34" charset="0"/>
              </a:rPr>
              <a:t>      1- aux caractéristiques du produit ou du service;</a:t>
            </a:r>
          </a:p>
          <a:p>
            <a:pPr marL="448056" indent="-384048" eaLnBrk="1" fontAlgn="auto" hangingPunct="1">
              <a:lnSpc>
                <a:spcPct val="80000"/>
              </a:lnSpc>
              <a:spcAft>
                <a:spcPts val="0"/>
              </a:spcAft>
              <a:buClr>
                <a:schemeClr val="accent3"/>
              </a:buClr>
              <a:buFont typeface="Wingdings" pitchFamily="2" charset="2"/>
              <a:buNone/>
              <a:defRPr/>
            </a:pPr>
            <a:r>
              <a:rPr lang="fr-FR" sz="2000" dirty="0">
                <a:solidFill>
                  <a:schemeClr val="bg1"/>
                </a:solidFill>
                <a:latin typeface="Arial" pitchFamily="34" charset="0"/>
                <a:cs typeface="Arial" pitchFamily="34" charset="0"/>
              </a:rPr>
              <a:t>      2- le prix qu’accepte l’acheteur;</a:t>
            </a:r>
          </a:p>
          <a:p>
            <a:pPr marL="448056" indent="-384048" eaLnBrk="1" fontAlgn="auto" hangingPunct="1">
              <a:lnSpc>
                <a:spcPct val="80000"/>
              </a:lnSpc>
              <a:spcAft>
                <a:spcPts val="0"/>
              </a:spcAft>
              <a:buClr>
                <a:schemeClr val="accent3"/>
              </a:buClr>
              <a:buFont typeface="Wingdings" pitchFamily="2" charset="2"/>
              <a:buNone/>
              <a:defRPr/>
            </a:pPr>
            <a:r>
              <a:rPr lang="fr-FR" sz="2000" dirty="0">
                <a:solidFill>
                  <a:schemeClr val="bg1"/>
                </a:solidFill>
                <a:latin typeface="Arial" pitchFamily="34" charset="0"/>
                <a:cs typeface="Arial" pitchFamily="34" charset="0"/>
              </a:rPr>
              <a:t>      3- Un délai raisonnable.</a:t>
            </a:r>
            <a:endParaRPr lang="fr-FR" sz="2000" u="sng" dirty="0">
              <a:solidFill>
                <a:schemeClr val="bg1"/>
              </a:solidFill>
              <a:latin typeface="Arial" pitchFamily="34" charset="0"/>
              <a:cs typeface="Arial" pitchFamily="34" charset="0"/>
            </a:endParaRPr>
          </a:p>
        </p:txBody>
      </p:sp>
      <p:sp>
        <p:nvSpPr>
          <p:cNvPr id="3" name="Espace réservé du numéro de diapositive 5"/>
          <p:cNvSpPr>
            <a:spLocks noGrp="1"/>
          </p:cNvSpPr>
          <p:nvPr>
            <p:ph type="sldNum" sz="quarter" idx="12"/>
          </p:nvPr>
        </p:nvSpPr>
        <p:spPr/>
        <p:txBody>
          <a:bodyPr>
            <a:normAutofit/>
          </a:bodyPr>
          <a:lstStyle/>
          <a:p>
            <a:pPr>
              <a:defRPr/>
            </a:pPr>
            <a:fld id="{E04D17E8-1306-4AD8-A40C-6BBE447D2A99}" type="slidenum">
              <a:rPr lang="fr-FR"/>
              <a:pPr>
                <a:defRPr/>
              </a:pPr>
              <a:t>17</a:t>
            </a:fld>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Rot="1" noChangeArrowheads="1"/>
          </p:cNvSpPr>
          <p:nvPr>
            <p:ph idx="1"/>
          </p:nvPr>
        </p:nvSpPr>
        <p:spPr>
          <a:xfrm>
            <a:off x="0" y="765174"/>
            <a:ext cx="9143999" cy="5807097"/>
          </a:xfrm>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fr-FR" sz="2600" b="1" u="sng" dirty="0" smtClean="0">
                <a:solidFill>
                  <a:schemeClr val="bg1"/>
                </a:solidFill>
                <a:latin typeface="Arial" pitchFamily="34" charset="0"/>
                <a:cs typeface="Arial" pitchFamily="34" charset="0"/>
              </a:rPr>
              <a:t>Remarques</a:t>
            </a:r>
            <a:endParaRPr lang="fr-FR" sz="2600" dirty="0" smtClean="0">
              <a:solidFill>
                <a:schemeClr val="bg1"/>
              </a:solidFill>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fr-FR" sz="2600" dirty="0" smtClean="0">
              <a:solidFill>
                <a:schemeClr val="bg1"/>
              </a:solidFill>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fr-FR" sz="2600" dirty="0" smtClean="0">
                <a:solidFill>
                  <a:schemeClr val="bg1"/>
                </a:solidFill>
                <a:latin typeface="Arial" pitchFamily="34" charset="0"/>
                <a:cs typeface="Arial" pitchFamily="34" charset="0"/>
              </a:rPr>
              <a:t> La notion de qualité se caractérise par : </a:t>
            </a:r>
          </a:p>
          <a:p>
            <a:pPr marL="274320" indent="-274320" eaLnBrk="1" fontAlgn="auto" hangingPunct="1">
              <a:spcAft>
                <a:spcPts val="0"/>
              </a:spcAft>
              <a:buClr>
                <a:schemeClr val="accent3"/>
              </a:buClr>
              <a:buFont typeface="Wingdings 2"/>
              <a:buChar char=""/>
              <a:defRPr/>
            </a:pPr>
            <a:endParaRPr lang="fr-FR" sz="2600" dirty="0" smtClean="0">
              <a:solidFill>
                <a:schemeClr val="bg1"/>
              </a:solidFill>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Ø"/>
              <a:defRPr/>
            </a:pPr>
            <a:r>
              <a:rPr lang="fr-FR" sz="2600" dirty="0" smtClean="0">
                <a:solidFill>
                  <a:schemeClr val="bg1"/>
                </a:solidFill>
                <a:latin typeface="Arial" pitchFamily="34" charset="0"/>
                <a:cs typeface="Arial" pitchFamily="34" charset="0"/>
              </a:rPr>
              <a:t>  Sa </a:t>
            </a:r>
            <a:r>
              <a:rPr lang="fr-FR" sz="2600" b="1" dirty="0" smtClean="0">
                <a:solidFill>
                  <a:schemeClr val="bg1"/>
                </a:solidFill>
                <a:latin typeface="Arial" pitchFamily="34" charset="0"/>
                <a:cs typeface="Arial" pitchFamily="34" charset="0"/>
              </a:rPr>
              <a:t>subjectivité</a:t>
            </a:r>
            <a:r>
              <a:rPr lang="fr-FR" sz="2600" dirty="0" smtClean="0">
                <a:solidFill>
                  <a:schemeClr val="bg1"/>
                </a:solidFill>
                <a:latin typeface="Arial" pitchFamily="34" charset="0"/>
                <a:cs typeface="Arial" pitchFamily="34" charset="0"/>
              </a:rPr>
              <a:t>: la qualité est appréciée différemment selon les </a:t>
            </a:r>
          </a:p>
          <a:p>
            <a:pPr marL="274320" indent="-274320" eaLnBrk="1" fontAlgn="auto" hangingPunct="1">
              <a:spcAft>
                <a:spcPts val="0"/>
              </a:spcAft>
              <a:buClr>
                <a:schemeClr val="accent3"/>
              </a:buClr>
              <a:buFont typeface="Wingdings 2"/>
              <a:buNone/>
              <a:defRPr/>
            </a:pPr>
            <a:r>
              <a:rPr lang="fr-FR" sz="2600" dirty="0" smtClean="0">
                <a:solidFill>
                  <a:schemeClr val="bg1"/>
                </a:solidFill>
                <a:latin typeface="Arial" pitchFamily="34" charset="0"/>
                <a:cs typeface="Arial" pitchFamily="34" charset="0"/>
              </a:rPr>
              <a:t>                                  individus.</a:t>
            </a:r>
          </a:p>
          <a:p>
            <a:pPr marL="274320" indent="-274320" eaLnBrk="1" fontAlgn="auto" hangingPunct="1">
              <a:spcAft>
                <a:spcPts val="0"/>
              </a:spcAft>
              <a:buClr>
                <a:schemeClr val="accent3"/>
              </a:buClr>
              <a:buFont typeface="Wingdings 2"/>
              <a:buNone/>
              <a:defRPr/>
            </a:pPr>
            <a:r>
              <a:rPr lang="fr-FR" sz="2600" dirty="0" smtClean="0">
                <a:solidFill>
                  <a:schemeClr val="bg1"/>
                </a:solidFill>
                <a:latin typeface="Arial" pitchFamily="34" charset="0"/>
                <a:cs typeface="Arial" pitchFamily="34" charset="0"/>
              </a:rPr>
              <a:t> </a:t>
            </a:r>
          </a:p>
          <a:p>
            <a:pPr marL="274320" indent="-274320" eaLnBrk="1" fontAlgn="auto" hangingPunct="1">
              <a:spcAft>
                <a:spcPts val="0"/>
              </a:spcAft>
              <a:buClr>
                <a:schemeClr val="accent3"/>
              </a:buClr>
              <a:buFont typeface="Wingdings" pitchFamily="2" charset="2"/>
              <a:buChar char="Ø"/>
              <a:defRPr/>
            </a:pPr>
            <a:r>
              <a:rPr lang="fr-FR" sz="2600" dirty="0" smtClean="0">
                <a:solidFill>
                  <a:schemeClr val="bg1"/>
                </a:solidFill>
                <a:latin typeface="Arial" pitchFamily="34" charset="0"/>
                <a:cs typeface="Arial" pitchFamily="34" charset="0"/>
              </a:rPr>
              <a:t>  Sa </a:t>
            </a:r>
            <a:r>
              <a:rPr lang="fr-FR" sz="2600" b="1" dirty="0" smtClean="0">
                <a:solidFill>
                  <a:schemeClr val="bg1"/>
                </a:solidFill>
                <a:latin typeface="Arial" pitchFamily="34" charset="0"/>
                <a:cs typeface="Arial" pitchFamily="34" charset="0"/>
              </a:rPr>
              <a:t>relativité</a:t>
            </a:r>
            <a:r>
              <a:rPr lang="fr-FR" sz="2600" dirty="0" smtClean="0">
                <a:solidFill>
                  <a:schemeClr val="bg1"/>
                </a:solidFill>
                <a:latin typeface="Arial" pitchFamily="34" charset="0"/>
                <a:cs typeface="Arial" pitchFamily="34" charset="0"/>
              </a:rPr>
              <a:t>:  l’usage que fait le client du produit détermine sa           </a:t>
            </a:r>
          </a:p>
          <a:p>
            <a:pPr marL="274320" indent="-274320" eaLnBrk="1" fontAlgn="auto" hangingPunct="1">
              <a:spcAft>
                <a:spcPts val="0"/>
              </a:spcAft>
              <a:buClr>
                <a:schemeClr val="accent3"/>
              </a:buClr>
              <a:buFont typeface="Wingdings 2"/>
              <a:buNone/>
              <a:defRPr/>
            </a:pPr>
            <a:r>
              <a:rPr lang="fr-FR" sz="2600" dirty="0" smtClean="0">
                <a:solidFill>
                  <a:schemeClr val="bg1"/>
                </a:solidFill>
                <a:latin typeface="Arial" pitchFamily="34" charset="0"/>
                <a:cs typeface="Arial" pitchFamily="34" charset="0"/>
              </a:rPr>
              <a:t>                              qualité (ex : le papier à usage courant et papier de </a:t>
            </a:r>
          </a:p>
          <a:p>
            <a:pPr marL="274320" indent="-274320" eaLnBrk="1" fontAlgn="auto" hangingPunct="1">
              <a:spcAft>
                <a:spcPts val="0"/>
              </a:spcAft>
              <a:buClr>
                <a:schemeClr val="accent3"/>
              </a:buClr>
              <a:buFont typeface="Wingdings 2"/>
              <a:buNone/>
              <a:defRPr/>
            </a:pPr>
            <a:r>
              <a:rPr lang="fr-FR" sz="2600" dirty="0" smtClean="0">
                <a:solidFill>
                  <a:schemeClr val="bg1"/>
                </a:solidFill>
                <a:latin typeface="Arial" pitchFamily="34" charset="0"/>
                <a:cs typeface="Arial" pitchFamily="34" charset="0"/>
              </a:rPr>
              <a:t>                              soie destiné aux ouvrages  de luxe).</a:t>
            </a:r>
          </a:p>
          <a:p>
            <a:pPr marL="274320" indent="-274320" eaLnBrk="1" fontAlgn="auto" hangingPunct="1">
              <a:spcAft>
                <a:spcPts val="0"/>
              </a:spcAft>
              <a:buClr>
                <a:schemeClr val="accent3"/>
              </a:buClr>
              <a:buFont typeface="Wingdings 2"/>
              <a:buNone/>
              <a:defRPr/>
            </a:pPr>
            <a:endParaRPr lang="fr-FR" sz="2600" dirty="0" smtClean="0">
              <a:solidFill>
                <a:schemeClr val="bg1"/>
              </a:solidFill>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Ø"/>
              <a:defRPr/>
            </a:pPr>
            <a:r>
              <a:rPr lang="fr-FR" sz="2600" dirty="0" smtClean="0">
                <a:solidFill>
                  <a:schemeClr val="bg1"/>
                </a:solidFill>
                <a:latin typeface="Arial" pitchFamily="34" charset="0"/>
                <a:cs typeface="Arial" pitchFamily="34" charset="0"/>
              </a:rPr>
              <a:t>Sa</a:t>
            </a:r>
            <a:r>
              <a:rPr lang="fr-FR" sz="2600" b="1" dirty="0" smtClean="0">
                <a:solidFill>
                  <a:schemeClr val="bg1"/>
                </a:solidFill>
                <a:latin typeface="Arial" pitchFamily="34" charset="0"/>
                <a:cs typeface="Arial" pitchFamily="34" charset="0"/>
              </a:rPr>
              <a:t> mesurabilité</a:t>
            </a:r>
            <a:r>
              <a:rPr lang="fr-FR" sz="2600" dirty="0" smtClean="0">
                <a:solidFill>
                  <a:schemeClr val="bg1"/>
                </a:solidFill>
                <a:latin typeface="Arial" pitchFamily="34" charset="0"/>
                <a:cs typeface="Arial" pitchFamily="34" charset="0"/>
              </a:rPr>
              <a:t>:  la qualité présente des caractéristiques                     </a:t>
            </a:r>
          </a:p>
          <a:p>
            <a:pPr marL="274320" indent="-274320" eaLnBrk="1" fontAlgn="auto" hangingPunct="1">
              <a:spcAft>
                <a:spcPts val="0"/>
              </a:spcAft>
              <a:buClr>
                <a:schemeClr val="accent3"/>
              </a:buClr>
              <a:buFont typeface="Wingdings 2"/>
              <a:buNone/>
              <a:defRPr/>
            </a:pPr>
            <a:r>
              <a:rPr lang="fr-FR" sz="2600" dirty="0" smtClean="0">
                <a:solidFill>
                  <a:schemeClr val="bg1"/>
                </a:solidFill>
                <a:latin typeface="Arial" pitchFamily="34" charset="0"/>
                <a:cs typeface="Arial" pitchFamily="34" charset="0"/>
              </a:rPr>
              <a:t>                                  multidimensionnelles  qui restent mesurables (ex:  </a:t>
            </a:r>
          </a:p>
          <a:p>
            <a:pPr marL="274320" indent="-274320" eaLnBrk="1" fontAlgn="auto" hangingPunct="1">
              <a:spcAft>
                <a:spcPts val="0"/>
              </a:spcAft>
              <a:buClr>
                <a:schemeClr val="accent3"/>
              </a:buClr>
              <a:buFont typeface="Wingdings 2"/>
              <a:buNone/>
              <a:defRPr/>
            </a:pPr>
            <a:r>
              <a:rPr lang="fr-FR" sz="2600" dirty="0" smtClean="0">
                <a:solidFill>
                  <a:schemeClr val="bg1"/>
                </a:solidFill>
                <a:latin typeface="Arial" pitchFamily="34" charset="0"/>
                <a:cs typeface="Arial" pitchFamily="34" charset="0"/>
              </a:rPr>
              <a:t>                                  logement appréhendé par la surface, le volume,…).</a:t>
            </a:r>
          </a:p>
          <a:p>
            <a:pPr marL="274320" indent="-274320" eaLnBrk="1" fontAlgn="auto" hangingPunct="1">
              <a:lnSpc>
                <a:spcPct val="90000"/>
              </a:lnSpc>
              <a:spcAft>
                <a:spcPts val="0"/>
              </a:spcAft>
              <a:buClr>
                <a:schemeClr val="accent3"/>
              </a:buClr>
              <a:buFont typeface="Wingdings" pitchFamily="2" charset="2"/>
              <a:buNone/>
              <a:defRPr/>
            </a:pPr>
            <a:r>
              <a:rPr lang="fr-FR" sz="2000" dirty="0" smtClean="0">
                <a:latin typeface="Arial" pitchFamily="34" charset="0"/>
                <a:cs typeface="Arial" pitchFamily="34" charset="0"/>
              </a:rPr>
              <a:t> </a:t>
            </a:r>
          </a:p>
        </p:txBody>
      </p:sp>
      <p:sp>
        <p:nvSpPr>
          <p:cNvPr id="4" name="Espace réservé du numéro de diapositive 5"/>
          <p:cNvSpPr>
            <a:spLocks noGrp="1"/>
          </p:cNvSpPr>
          <p:nvPr>
            <p:ph type="sldNum" sz="quarter" idx="12"/>
          </p:nvPr>
        </p:nvSpPr>
        <p:spPr/>
        <p:txBody>
          <a:bodyPr/>
          <a:lstStyle/>
          <a:p>
            <a:pPr>
              <a:defRPr/>
            </a:pPr>
            <a:fld id="{3BE10971-D880-4B08-B1DF-6AAB3A0F8316}" type="slidenum">
              <a:rPr lang="fr-FR"/>
              <a:pPr>
                <a:defRPr/>
              </a:pPr>
              <a:t>18</a:t>
            </a:fld>
            <a:endParaRPr lang="fr-F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Rot="1" noChangeArrowheads="1"/>
          </p:cNvSpPr>
          <p:nvPr>
            <p:ph idx="1"/>
          </p:nvPr>
        </p:nvSpPr>
        <p:spPr>
          <a:xfrm>
            <a:off x="0" y="476250"/>
            <a:ext cx="9144000" cy="6024584"/>
          </a:xfrm>
        </p:spPr>
        <p:txBody>
          <a:bodyPr>
            <a:normAutofit/>
          </a:bodyPr>
          <a:lstStyle/>
          <a:p>
            <a:pPr marL="274320" indent="-274320" eaLnBrk="1" fontAlgn="auto" hangingPunct="1">
              <a:lnSpc>
                <a:spcPct val="80000"/>
              </a:lnSpc>
              <a:spcAft>
                <a:spcPts val="0"/>
              </a:spcAft>
              <a:buClr>
                <a:schemeClr val="accent3"/>
              </a:buClr>
              <a:buFont typeface="Wingdings" pitchFamily="2" charset="2"/>
              <a:buChar char="Ø"/>
              <a:defRPr/>
            </a:pPr>
            <a:endParaRPr lang="fr-FR" sz="2000" dirty="0" smtClean="0">
              <a:solidFill>
                <a:schemeClr val="bg1"/>
              </a:solidFill>
            </a:endParaRPr>
          </a:p>
          <a:p>
            <a:pPr marL="274320" indent="-274320" eaLnBrk="1" fontAlgn="auto" hangingPunct="1">
              <a:lnSpc>
                <a:spcPct val="80000"/>
              </a:lnSpc>
              <a:spcAft>
                <a:spcPts val="0"/>
              </a:spcAft>
              <a:buClr>
                <a:schemeClr val="accent3"/>
              </a:buClr>
              <a:buFont typeface="Wingdings" pitchFamily="2" charset="2"/>
              <a:buChar char="Ø"/>
              <a:defRPr/>
            </a:pPr>
            <a:endParaRPr lang="fr-FR" sz="2000" dirty="0" smtClean="0">
              <a:solidFill>
                <a:schemeClr val="bg1"/>
              </a:solidFill>
            </a:endParaRPr>
          </a:p>
          <a:p>
            <a:pPr marL="274320" indent="-274320" eaLnBrk="1" fontAlgn="auto" hangingPunct="1">
              <a:lnSpc>
                <a:spcPct val="80000"/>
              </a:lnSpc>
              <a:spcAft>
                <a:spcPts val="0"/>
              </a:spcAft>
              <a:buClr>
                <a:schemeClr val="accent3"/>
              </a:buClr>
              <a:buFont typeface="Wingdings" pitchFamily="2" charset="2"/>
              <a:buChar char="Ø"/>
              <a:defRPr/>
            </a:pPr>
            <a:r>
              <a:rPr lang="fr-FR" sz="2000" dirty="0" smtClean="0">
                <a:solidFill>
                  <a:schemeClr val="bg1"/>
                </a:solidFill>
                <a:latin typeface="Arial" pitchFamily="34" charset="0"/>
                <a:cs typeface="Arial" pitchFamily="34" charset="0"/>
              </a:rPr>
              <a:t>La qualité d’un service ou d’une « </a:t>
            </a:r>
            <a:r>
              <a:rPr lang="fr-FR" sz="2000" b="1" dirty="0" smtClean="0">
                <a:solidFill>
                  <a:schemeClr val="bg1"/>
                </a:solidFill>
                <a:latin typeface="Arial" pitchFamily="34" charset="0"/>
                <a:cs typeface="Arial" pitchFamily="34" charset="0"/>
              </a:rPr>
              <a:t>servuction »</a:t>
            </a:r>
            <a:r>
              <a:rPr lang="fr-FR" sz="2000" dirty="0" smtClean="0">
                <a:solidFill>
                  <a:schemeClr val="bg1"/>
                </a:solidFill>
                <a:latin typeface="Arial" pitchFamily="34" charset="0"/>
                <a:cs typeface="Arial" pitchFamily="34" charset="0"/>
              </a:rPr>
              <a:t> (mélange de </a:t>
            </a:r>
            <a:r>
              <a:rPr lang="fr-FR" sz="2000" u="sng" dirty="0" smtClean="0">
                <a:solidFill>
                  <a:schemeClr val="bg1"/>
                </a:solidFill>
                <a:latin typeface="Arial" pitchFamily="34" charset="0"/>
                <a:cs typeface="Arial" pitchFamily="34" charset="0"/>
              </a:rPr>
              <a:t>service</a:t>
            </a:r>
            <a:r>
              <a:rPr lang="fr-FR" sz="2000" dirty="0" smtClean="0">
                <a:solidFill>
                  <a:schemeClr val="bg1"/>
                </a:solidFill>
                <a:latin typeface="Arial" pitchFamily="34" charset="0"/>
                <a:cs typeface="Arial" pitchFamily="34" charset="0"/>
              </a:rPr>
              <a:t> et de </a:t>
            </a:r>
            <a:r>
              <a:rPr lang="fr-FR" sz="2000" u="sng" dirty="0" smtClean="0">
                <a:solidFill>
                  <a:schemeClr val="bg1"/>
                </a:solidFill>
                <a:latin typeface="Arial" pitchFamily="34" charset="0"/>
                <a:cs typeface="Arial" pitchFamily="34" charset="0"/>
              </a:rPr>
              <a:t>production</a:t>
            </a:r>
            <a:r>
              <a:rPr lang="fr-FR" sz="2000" dirty="0" smtClean="0">
                <a:solidFill>
                  <a:schemeClr val="bg1"/>
                </a:solidFill>
                <a:latin typeface="Arial" pitchFamily="34" charset="0"/>
                <a:cs typeface="Arial" pitchFamily="34" charset="0"/>
              </a:rPr>
              <a:t> ) s’ apprécie par:</a:t>
            </a:r>
          </a:p>
          <a:p>
            <a:pPr marL="274320" indent="-274320" eaLnBrk="1" fontAlgn="auto" hangingPunct="1">
              <a:lnSpc>
                <a:spcPct val="80000"/>
              </a:lnSpc>
              <a:spcAft>
                <a:spcPts val="0"/>
              </a:spcAft>
              <a:buClr>
                <a:schemeClr val="accent3"/>
              </a:buClr>
              <a:buFont typeface="Wingdings" pitchFamily="2" charset="2"/>
              <a:buChar char="Ø"/>
              <a:defRPr/>
            </a:pPr>
            <a:endParaRPr lang="fr-FR" sz="2000" dirty="0" smtClean="0">
              <a:solidFill>
                <a:schemeClr val="bg1"/>
              </a:solidFill>
              <a:latin typeface="Arial" pitchFamily="34" charset="0"/>
              <a:cs typeface="Arial" pitchFamily="34" charset="0"/>
            </a:endParaRPr>
          </a:p>
          <a:p>
            <a:pPr marL="274320" indent="-274320" eaLnBrk="1" fontAlgn="auto" hangingPunct="1">
              <a:lnSpc>
                <a:spcPct val="80000"/>
              </a:lnSpc>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      - la qualité de l’accueil physique</a:t>
            </a:r>
          </a:p>
          <a:p>
            <a:pPr marL="274320" indent="-274320" eaLnBrk="1" fontAlgn="auto" hangingPunct="1">
              <a:lnSpc>
                <a:spcPct val="80000"/>
              </a:lnSpc>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      - la qualité de l’accueil téléphonique</a:t>
            </a:r>
          </a:p>
          <a:p>
            <a:pPr marL="274320" indent="-274320" eaLnBrk="1" fontAlgn="auto" hangingPunct="1">
              <a:lnSpc>
                <a:spcPct val="80000"/>
              </a:lnSpc>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      - les réclamations</a:t>
            </a:r>
          </a:p>
          <a:p>
            <a:pPr marL="274320" indent="-274320" eaLnBrk="1" fontAlgn="auto" hangingPunct="1">
              <a:lnSpc>
                <a:spcPct val="80000"/>
              </a:lnSpc>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      - la satisfaction du client</a:t>
            </a:r>
          </a:p>
          <a:p>
            <a:pPr marL="274320" indent="-274320" eaLnBrk="1" fontAlgn="auto" hangingPunct="1">
              <a:lnSpc>
                <a:spcPct val="80000"/>
              </a:lnSpc>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      - l’association des clients aux projets.</a:t>
            </a:r>
          </a:p>
          <a:p>
            <a:pPr marL="274320" indent="-274320" eaLnBrk="1" fontAlgn="auto" hangingPunct="1">
              <a:lnSpc>
                <a:spcPct val="80000"/>
              </a:lnSpc>
              <a:spcAft>
                <a:spcPts val="0"/>
              </a:spcAft>
              <a:buClr>
                <a:schemeClr val="accent3"/>
              </a:buClr>
              <a:buFont typeface="Wingdings" pitchFamily="2" charset="2"/>
              <a:buNone/>
              <a:defRPr/>
            </a:pPr>
            <a:endParaRPr lang="fr-FR" sz="2000" dirty="0" smtClean="0">
              <a:solidFill>
                <a:schemeClr val="bg1"/>
              </a:solidFill>
              <a:latin typeface="Arial" pitchFamily="34" charset="0"/>
              <a:cs typeface="Arial" pitchFamily="34" charset="0"/>
            </a:endParaRPr>
          </a:p>
          <a:p>
            <a:pPr marL="274320" indent="-274320" eaLnBrk="1" fontAlgn="auto" hangingPunct="1">
              <a:lnSpc>
                <a:spcPct val="80000"/>
              </a:lnSpc>
              <a:spcAft>
                <a:spcPts val="0"/>
              </a:spcAft>
              <a:buClr>
                <a:schemeClr val="accent3"/>
              </a:buClr>
              <a:buFont typeface="Wingdings" pitchFamily="2" charset="2"/>
              <a:buChar char="Ø"/>
              <a:defRPr/>
            </a:pPr>
            <a:r>
              <a:rPr lang="fr-FR" sz="2000" dirty="0" smtClean="0">
                <a:solidFill>
                  <a:schemeClr val="bg1"/>
                </a:solidFill>
                <a:latin typeface="Arial" pitchFamily="34" charset="0"/>
                <a:cs typeface="Arial" pitchFamily="34" charset="0"/>
              </a:rPr>
              <a:t>On utilise pour répondre aux attentes des clients la CEM. (Méthode de conception à l’écoute du marché ) qui se propose d’identifier 03 sortes de besoins:</a:t>
            </a:r>
          </a:p>
          <a:p>
            <a:pPr marL="274320" indent="-274320" eaLnBrk="1" fontAlgn="auto" hangingPunct="1">
              <a:lnSpc>
                <a:spcPct val="80000"/>
              </a:lnSpc>
              <a:spcAft>
                <a:spcPts val="0"/>
              </a:spcAft>
              <a:buClr>
                <a:schemeClr val="accent3"/>
              </a:buClr>
              <a:buFont typeface="Wingdings" pitchFamily="2" charset="2"/>
              <a:buChar char="Ø"/>
              <a:defRPr/>
            </a:pPr>
            <a:endParaRPr lang="fr-FR" sz="2000" dirty="0" smtClean="0">
              <a:solidFill>
                <a:schemeClr val="bg1"/>
              </a:solidFill>
              <a:latin typeface="Arial" pitchFamily="34" charset="0"/>
              <a:cs typeface="Arial" pitchFamily="34" charset="0"/>
            </a:endParaRPr>
          </a:p>
          <a:p>
            <a:pPr marL="274320" indent="-274320" eaLnBrk="1" fontAlgn="auto" hangingPunct="1">
              <a:lnSpc>
                <a:spcPct val="80000"/>
              </a:lnSpc>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      - les besoins </a:t>
            </a:r>
            <a:r>
              <a:rPr lang="fr-FR" sz="2000" b="1" dirty="0" smtClean="0">
                <a:solidFill>
                  <a:schemeClr val="bg1"/>
                </a:solidFill>
                <a:latin typeface="Arial" pitchFamily="34" charset="0"/>
                <a:cs typeface="Arial" pitchFamily="34" charset="0"/>
              </a:rPr>
              <a:t>explicites</a:t>
            </a:r>
            <a:r>
              <a:rPr lang="fr-FR" sz="2000" dirty="0" smtClean="0">
                <a:solidFill>
                  <a:schemeClr val="bg1"/>
                </a:solidFill>
                <a:latin typeface="Arial" pitchFamily="34" charset="0"/>
                <a:cs typeface="Arial" pitchFamily="34" charset="0"/>
              </a:rPr>
              <a:t>;</a:t>
            </a:r>
          </a:p>
          <a:p>
            <a:pPr marL="274320" indent="-274320" eaLnBrk="1" fontAlgn="auto" hangingPunct="1">
              <a:lnSpc>
                <a:spcPct val="80000"/>
              </a:lnSpc>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      - les besoins </a:t>
            </a:r>
            <a:r>
              <a:rPr lang="fr-FR" sz="2000" b="1" dirty="0" smtClean="0">
                <a:solidFill>
                  <a:schemeClr val="bg1"/>
                </a:solidFill>
                <a:latin typeface="Arial" pitchFamily="34" charset="0"/>
                <a:cs typeface="Arial" pitchFamily="34" charset="0"/>
              </a:rPr>
              <a:t>implicites</a:t>
            </a:r>
            <a:r>
              <a:rPr lang="fr-FR" sz="2000" dirty="0" smtClean="0">
                <a:solidFill>
                  <a:schemeClr val="bg1"/>
                </a:solidFill>
                <a:latin typeface="Arial" pitchFamily="34" charset="0"/>
                <a:cs typeface="Arial" pitchFamily="34" charset="0"/>
              </a:rPr>
              <a:t>;</a:t>
            </a:r>
          </a:p>
          <a:p>
            <a:pPr marL="274320" indent="-274320" eaLnBrk="1" fontAlgn="auto" hangingPunct="1">
              <a:lnSpc>
                <a:spcPct val="80000"/>
              </a:lnSpc>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      - les besoins </a:t>
            </a:r>
            <a:r>
              <a:rPr lang="fr-FR" sz="2000" b="1" dirty="0" smtClean="0">
                <a:solidFill>
                  <a:schemeClr val="bg1"/>
                </a:solidFill>
                <a:latin typeface="Arial" pitchFamily="34" charset="0"/>
                <a:cs typeface="Arial" pitchFamily="34" charset="0"/>
              </a:rPr>
              <a:t>latents</a:t>
            </a:r>
            <a:r>
              <a:rPr lang="fr-FR" sz="2000" dirty="0" smtClean="0">
                <a:solidFill>
                  <a:schemeClr val="bg1"/>
                </a:solidFill>
                <a:latin typeface="Arial" pitchFamily="34" charset="0"/>
                <a:cs typeface="Arial" pitchFamily="34" charset="0"/>
              </a:rPr>
              <a:t>.</a:t>
            </a:r>
          </a:p>
          <a:p>
            <a:pPr marL="274320" indent="-274320" eaLnBrk="1" fontAlgn="auto" hangingPunct="1">
              <a:lnSpc>
                <a:spcPct val="80000"/>
              </a:lnSpc>
              <a:spcAft>
                <a:spcPts val="0"/>
              </a:spcAft>
              <a:buClr>
                <a:schemeClr val="accent3"/>
              </a:buClr>
              <a:buFont typeface="Wingdings 2"/>
              <a:buNone/>
              <a:defRPr/>
            </a:pPr>
            <a:endParaRPr lang="fr-FR" sz="2000" b="1" u="sng" dirty="0" smtClean="0">
              <a:solidFill>
                <a:schemeClr val="bg1"/>
              </a:solidFill>
              <a:latin typeface="Arial" pitchFamily="34" charset="0"/>
              <a:cs typeface="Arial" pitchFamily="34" charset="0"/>
            </a:endParaRPr>
          </a:p>
          <a:p>
            <a:pPr marL="274320" indent="-274320" eaLnBrk="1" fontAlgn="auto" hangingPunct="1">
              <a:lnSpc>
                <a:spcPct val="80000"/>
              </a:lnSpc>
              <a:spcAft>
                <a:spcPts val="0"/>
              </a:spcAft>
              <a:buClr>
                <a:schemeClr val="accent3"/>
              </a:buClr>
              <a:buFont typeface="Wingdings 2"/>
              <a:buNone/>
              <a:defRPr/>
            </a:pPr>
            <a:r>
              <a:rPr lang="fr-FR" sz="2000" b="1" dirty="0" smtClean="0">
                <a:solidFill>
                  <a:schemeClr val="bg1"/>
                </a:solidFill>
                <a:latin typeface="Arial" pitchFamily="34" charset="0"/>
                <a:cs typeface="Arial" pitchFamily="34" charset="0"/>
              </a:rPr>
              <a:t>    </a:t>
            </a:r>
            <a:r>
              <a:rPr lang="fr-FR" sz="2000" b="1" u="sng" dirty="0" smtClean="0">
                <a:solidFill>
                  <a:schemeClr val="bg1"/>
                </a:solidFill>
                <a:latin typeface="Arial" pitchFamily="34" charset="0"/>
                <a:cs typeface="Arial" pitchFamily="34" charset="0"/>
              </a:rPr>
              <a:t>Autres définitions.</a:t>
            </a:r>
            <a:r>
              <a:rPr lang="fr-FR" sz="2000" dirty="0" smtClean="0">
                <a:solidFill>
                  <a:schemeClr val="bg1"/>
                </a:solidFill>
                <a:latin typeface="Arial" pitchFamily="34" charset="0"/>
                <a:cs typeface="Arial" pitchFamily="34" charset="0"/>
              </a:rPr>
              <a:t> </a:t>
            </a:r>
          </a:p>
          <a:p>
            <a:pPr marL="274320" indent="-274320" eaLnBrk="1" fontAlgn="auto" hangingPunct="1">
              <a:lnSpc>
                <a:spcPct val="80000"/>
              </a:lnSpc>
              <a:spcAft>
                <a:spcPts val="0"/>
              </a:spcAft>
              <a:buClr>
                <a:schemeClr val="accent3"/>
              </a:buClr>
              <a:buFont typeface="Wingdings 2"/>
              <a:buNone/>
              <a:defRPr/>
            </a:pPr>
            <a:endParaRPr lang="fr-FR" sz="2000" b="1" u="sng" dirty="0" smtClean="0">
              <a:solidFill>
                <a:schemeClr val="bg1"/>
              </a:solidFill>
              <a:latin typeface="Arial" pitchFamily="34" charset="0"/>
              <a:cs typeface="Arial" pitchFamily="34" charset="0"/>
            </a:endParaRPr>
          </a:p>
          <a:p>
            <a:pPr marL="274320" indent="-274320" eaLnBrk="1" fontAlgn="auto" hangingPunct="1">
              <a:lnSpc>
                <a:spcPct val="80000"/>
              </a:lnSpc>
              <a:spcAft>
                <a:spcPts val="0"/>
              </a:spcAft>
              <a:buClr>
                <a:schemeClr val="accent3"/>
              </a:buClr>
              <a:buFont typeface="Wingdings 2"/>
              <a:buChar char=""/>
              <a:defRPr/>
            </a:pPr>
            <a:endParaRPr lang="fr-FR" sz="2000" dirty="0" smtClean="0">
              <a:solidFill>
                <a:schemeClr val="bg1"/>
              </a:solidFill>
              <a:latin typeface="Arial" pitchFamily="34" charset="0"/>
              <a:cs typeface="Arial" pitchFamily="34" charset="0"/>
            </a:endParaRPr>
          </a:p>
        </p:txBody>
      </p:sp>
      <p:sp>
        <p:nvSpPr>
          <p:cNvPr id="4" name="Espace réservé du numéro de diapositive 5"/>
          <p:cNvSpPr>
            <a:spLocks noGrp="1"/>
          </p:cNvSpPr>
          <p:nvPr>
            <p:ph type="sldNum" sz="quarter" idx="12"/>
          </p:nvPr>
        </p:nvSpPr>
        <p:spPr/>
        <p:txBody>
          <a:bodyPr/>
          <a:lstStyle/>
          <a:p>
            <a:pPr>
              <a:defRPr/>
            </a:pPr>
            <a:fld id="{83C53A56-DDD3-4184-B508-F8F88CDA22A6}" type="slidenum">
              <a:rPr lang="fr-FR"/>
              <a:pPr>
                <a:defRPr/>
              </a:pPr>
              <a:t>19</a:t>
            </a:fld>
            <a:endParaRPr lang="fr-F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57200" y="704850"/>
            <a:ext cx="8229600" cy="723900"/>
          </a:xfrm>
        </p:spPr>
        <p:txBody>
          <a:bodyPr/>
          <a:lstStyle/>
          <a:p>
            <a:r>
              <a:rPr lang="fr-FR" b="1" u="sng" dirty="0" smtClean="0">
                <a:solidFill>
                  <a:schemeClr val="bg1"/>
                </a:solidFill>
              </a:rPr>
              <a:t>PROGRAMME DE FORMATION</a:t>
            </a:r>
            <a:endParaRPr lang="fr-FR" dirty="0" smtClean="0">
              <a:solidFill>
                <a:schemeClr val="bg1"/>
              </a:solidFill>
            </a:endParaRPr>
          </a:p>
        </p:txBody>
      </p:sp>
      <p:sp>
        <p:nvSpPr>
          <p:cNvPr id="4" name="Espace réservé du numéro de diapositive 3"/>
          <p:cNvSpPr>
            <a:spLocks noGrp="1"/>
          </p:cNvSpPr>
          <p:nvPr>
            <p:ph type="sldNum" sz="quarter" idx="12"/>
          </p:nvPr>
        </p:nvSpPr>
        <p:spPr/>
        <p:txBody>
          <a:bodyPr/>
          <a:lstStyle/>
          <a:p>
            <a:pPr>
              <a:defRPr/>
            </a:pPr>
            <a:fld id="{6D1D032D-1825-4F5F-A687-E481A587A741}" type="slidenum">
              <a:rPr lang="fr-FR" smtClean="0"/>
              <a:pPr>
                <a:defRPr/>
              </a:pPr>
              <a:t>2</a:t>
            </a:fld>
            <a:endParaRPr lang="fr-FR"/>
          </a:p>
        </p:txBody>
      </p:sp>
      <p:graphicFrame>
        <p:nvGraphicFramePr>
          <p:cNvPr id="5" name="Tableau 4"/>
          <p:cNvGraphicFramePr>
            <a:graphicFrameLocks noGrp="1"/>
          </p:cNvGraphicFramePr>
          <p:nvPr/>
        </p:nvGraphicFramePr>
        <p:xfrm>
          <a:off x="285750" y="1714500"/>
          <a:ext cx="8429684" cy="4792311"/>
        </p:xfrm>
        <a:graphic>
          <a:graphicData uri="http://schemas.openxmlformats.org/drawingml/2006/table">
            <a:tbl>
              <a:tblPr/>
              <a:tblGrid>
                <a:gridCol w="6784847"/>
                <a:gridCol w="1644837"/>
              </a:tblGrid>
              <a:tr h="415639">
                <a:tc>
                  <a:txBody>
                    <a:bodyPr/>
                    <a:lstStyle/>
                    <a:p>
                      <a:pPr algn="just">
                        <a:lnSpc>
                          <a:spcPct val="115000"/>
                        </a:lnSpc>
                        <a:spcBef>
                          <a:spcPts val="600"/>
                        </a:spcBef>
                        <a:spcAft>
                          <a:spcPts val="0"/>
                        </a:spcAft>
                      </a:pPr>
                      <a:r>
                        <a:rPr lang="fr-FR" sz="2000" b="1" dirty="0">
                          <a:solidFill>
                            <a:schemeClr val="bg1"/>
                          </a:solidFill>
                          <a:latin typeface="Times New Roman"/>
                          <a:ea typeface="Calibri"/>
                          <a:cs typeface="Times New Roman"/>
                        </a:rPr>
                        <a:t>Module</a:t>
                      </a:r>
                      <a:endParaRPr lang="fr-FR" sz="2000" dirty="0">
                        <a:solidFill>
                          <a:schemeClr val="bg1"/>
                        </a:solidFill>
                        <a:latin typeface="Calibri"/>
                        <a:ea typeface="Calibri"/>
                        <a:cs typeface="Times New Roman"/>
                      </a:endParaRPr>
                    </a:p>
                  </a:txBody>
                  <a:tcPr marL="64717" marR="64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fr-FR" sz="2000" b="1" dirty="0">
                          <a:solidFill>
                            <a:schemeClr val="bg1"/>
                          </a:solidFill>
                          <a:latin typeface="Times New Roman"/>
                          <a:ea typeface="Calibri"/>
                          <a:cs typeface="Times New Roman"/>
                        </a:rPr>
                        <a:t>Responsables</a:t>
                      </a:r>
                      <a:endParaRPr lang="fr-FR" sz="2000" dirty="0">
                        <a:solidFill>
                          <a:schemeClr val="bg1"/>
                        </a:solidFill>
                        <a:latin typeface="Calibri"/>
                        <a:ea typeface="Calibri"/>
                        <a:cs typeface="Times New Roman"/>
                      </a:endParaRPr>
                    </a:p>
                  </a:txBody>
                  <a:tcPr marL="64717" marR="64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278">
                <a:tc>
                  <a:txBody>
                    <a:bodyPr/>
                    <a:lstStyle/>
                    <a:p>
                      <a:pPr algn="just">
                        <a:lnSpc>
                          <a:spcPct val="115000"/>
                        </a:lnSpc>
                        <a:spcBef>
                          <a:spcPts val="600"/>
                        </a:spcBef>
                        <a:spcAft>
                          <a:spcPts val="0"/>
                        </a:spcAft>
                      </a:pPr>
                      <a:r>
                        <a:rPr lang="fr-FR" sz="2000" b="1" dirty="0">
                          <a:solidFill>
                            <a:schemeClr val="bg1"/>
                          </a:solidFill>
                          <a:latin typeface="Times New Roman"/>
                          <a:ea typeface="Calibri"/>
                          <a:cs typeface="Times New Roman"/>
                        </a:rPr>
                        <a:t>Module 1 : GENERALITES SUR LA QUALITE </a:t>
                      </a:r>
                      <a:endParaRPr lang="fr-FR" sz="2000" dirty="0">
                        <a:solidFill>
                          <a:schemeClr val="bg1"/>
                        </a:solidFill>
                        <a:latin typeface="Calibri"/>
                        <a:ea typeface="Calibri"/>
                        <a:cs typeface="Times New Roman"/>
                      </a:endParaRPr>
                    </a:p>
                  </a:txBody>
                  <a:tcPr marL="64717" marR="64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fr-FR" sz="2000" b="1" dirty="0" err="1">
                          <a:solidFill>
                            <a:schemeClr val="bg1"/>
                          </a:solidFill>
                          <a:latin typeface="Times New Roman"/>
                          <a:ea typeface="Calibri"/>
                          <a:cs typeface="Times New Roman"/>
                        </a:rPr>
                        <a:t>Bakouche</a:t>
                      </a:r>
                      <a:r>
                        <a:rPr lang="fr-FR" sz="2000" b="1" dirty="0">
                          <a:solidFill>
                            <a:schemeClr val="bg1"/>
                          </a:solidFill>
                          <a:latin typeface="Times New Roman"/>
                          <a:ea typeface="Calibri"/>
                          <a:cs typeface="Times New Roman"/>
                        </a:rPr>
                        <a:t> et </a:t>
                      </a:r>
                      <a:r>
                        <a:rPr lang="fr-FR" sz="2000" b="1" dirty="0" err="1">
                          <a:solidFill>
                            <a:schemeClr val="bg1"/>
                          </a:solidFill>
                          <a:latin typeface="Times New Roman"/>
                          <a:ea typeface="Calibri"/>
                          <a:cs typeface="Times New Roman"/>
                        </a:rPr>
                        <a:t>Mezache</a:t>
                      </a:r>
                      <a:endParaRPr lang="fr-FR" sz="2000" dirty="0">
                        <a:solidFill>
                          <a:schemeClr val="bg1"/>
                        </a:solidFill>
                        <a:latin typeface="Calibri"/>
                        <a:ea typeface="Calibri"/>
                        <a:cs typeface="Times New Roman"/>
                      </a:endParaRPr>
                    </a:p>
                  </a:txBody>
                  <a:tcPr marL="64717" marR="64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278">
                <a:tc>
                  <a:txBody>
                    <a:bodyPr/>
                    <a:lstStyle/>
                    <a:p>
                      <a:pPr marL="457200" algn="just">
                        <a:lnSpc>
                          <a:spcPct val="115000"/>
                        </a:lnSpc>
                        <a:spcBef>
                          <a:spcPts val="600"/>
                        </a:spcBef>
                        <a:spcAft>
                          <a:spcPts val="0"/>
                        </a:spcAft>
                      </a:pPr>
                      <a:r>
                        <a:rPr lang="fr-FR" sz="2000" b="1" dirty="0">
                          <a:solidFill>
                            <a:schemeClr val="bg1"/>
                          </a:solidFill>
                          <a:latin typeface="Times New Roman"/>
                          <a:ea typeface="Calibri"/>
                          <a:cs typeface="Times New Roman"/>
                        </a:rPr>
                        <a:t>Module 2 : ASSURANCE QUALITE (AQ) dans l’Enseignement Sup</a:t>
                      </a:r>
                      <a:r>
                        <a:rPr lang="fr-FR" sz="2000" dirty="0">
                          <a:solidFill>
                            <a:schemeClr val="bg1"/>
                          </a:solidFill>
                          <a:latin typeface="Times New Roman"/>
                          <a:ea typeface="Calibri"/>
                          <a:cs typeface="Times New Roman"/>
                        </a:rPr>
                        <a:t>é</a:t>
                      </a:r>
                      <a:r>
                        <a:rPr lang="fr-FR" sz="2000" b="1" dirty="0">
                          <a:solidFill>
                            <a:schemeClr val="bg1"/>
                          </a:solidFill>
                          <a:latin typeface="Times New Roman"/>
                          <a:ea typeface="Calibri"/>
                          <a:cs typeface="Times New Roman"/>
                        </a:rPr>
                        <a:t>rieur (ES)</a:t>
                      </a:r>
                      <a:endParaRPr lang="fr-FR" sz="2000" dirty="0">
                        <a:solidFill>
                          <a:schemeClr val="bg1"/>
                        </a:solidFill>
                        <a:latin typeface="Calibri"/>
                        <a:ea typeface="Calibri"/>
                        <a:cs typeface="Times New Roman"/>
                      </a:endParaRPr>
                    </a:p>
                  </a:txBody>
                  <a:tcPr marL="64717" marR="64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fr-FR" sz="2000" b="1" dirty="0" err="1">
                          <a:solidFill>
                            <a:schemeClr val="bg1"/>
                          </a:solidFill>
                          <a:latin typeface="Times New Roman"/>
                          <a:ea typeface="Calibri"/>
                          <a:cs typeface="Times New Roman"/>
                        </a:rPr>
                        <a:t>Bouzid</a:t>
                      </a:r>
                      <a:r>
                        <a:rPr lang="fr-FR" sz="2000" b="1" dirty="0">
                          <a:solidFill>
                            <a:schemeClr val="bg1"/>
                          </a:solidFill>
                          <a:latin typeface="Times New Roman"/>
                          <a:ea typeface="Calibri"/>
                          <a:cs typeface="Times New Roman"/>
                        </a:rPr>
                        <a:t> et </a:t>
                      </a:r>
                      <a:r>
                        <a:rPr lang="fr-FR" sz="2000" b="1" dirty="0" err="1">
                          <a:solidFill>
                            <a:schemeClr val="bg1"/>
                          </a:solidFill>
                          <a:latin typeface="Times New Roman"/>
                          <a:ea typeface="Calibri"/>
                          <a:cs typeface="Times New Roman"/>
                        </a:rPr>
                        <a:t>Berrouche</a:t>
                      </a:r>
                      <a:endParaRPr lang="fr-FR" sz="2000" dirty="0">
                        <a:solidFill>
                          <a:schemeClr val="bg1"/>
                        </a:solidFill>
                        <a:latin typeface="Calibri"/>
                        <a:ea typeface="Calibri"/>
                        <a:cs typeface="Times New Roman"/>
                      </a:endParaRPr>
                    </a:p>
                  </a:txBody>
                  <a:tcPr marL="64717" marR="64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278">
                <a:tc>
                  <a:txBody>
                    <a:bodyPr/>
                    <a:lstStyle/>
                    <a:p>
                      <a:pPr marL="457200">
                        <a:lnSpc>
                          <a:spcPct val="115000"/>
                        </a:lnSpc>
                        <a:spcBef>
                          <a:spcPts val="600"/>
                        </a:spcBef>
                        <a:spcAft>
                          <a:spcPts val="0"/>
                        </a:spcAft>
                      </a:pPr>
                      <a:r>
                        <a:rPr lang="fr-FR" sz="2000" b="1" dirty="0">
                          <a:solidFill>
                            <a:schemeClr val="bg1"/>
                          </a:solidFill>
                          <a:latin typeface="Times New Roman"/>
                          <a:ea typeface="Calibri"/>
                          <a:cs typeface="Times New Roman"/>
                        </a:rPr>
                        <a:t>Module 3 :</a:t>
                      </a:r>
                      <a:r>
                        <a:rPr lang="fr-FR" sz="2000" dirty="0">
                          <a:solidFill>
                            <a:schemeClr val="bg1"/>
                          </a:solidFill>
                          <a:latin typeface="Times New Roman"/>
                          <a:ea typeface="Calibri"/>
                          <a:cs typeface="Times New Roman"/>
                        </a:rPr>
                        <a:t> </a:t>
                      </a:r>
                      <a:r>
                        <a:rPr lang="fr-FR" sz="2000" b="1" dirty="0">
                          <a:solidFill>
                            <a:schemeClr val="bg1"/>
                          </a:solidFill>
                          <a:latin typeface="Times New Roman"/>
                          <a:ea typeface="Calibri"/>
                          <a:cs typeface="Times New Roman"/>
                        </a:rPr>
                        <a:t>ELEMENTS CONSTITUTIFS D’UN REFERENTIEL DE QUALITE et Rapport d’</a:t>
                      </a:r>
                      <a:r>
                        <a:rPr lang="fr-FR" sz="2000" b="1" dirty="0" err="1">
                          <a:solidFill>
                            <a:schemeClr val="bg1"/>
                          </a:solidFill>
                          <a:latin typeface="Times New Roman"/>
                          <a:ea typeface="Calibri"/>
                          <a:cs typeface="Times New Roman"/>
                        </a:rPr>
                        <a:t>Autoevaluation</a:t>
                      </a:r>
                      <a:endParaRPr lang="fr-FR" sz="2000" dirty="0">
                        <a:solidFill>
                          <a:schemeClr val="bg1"/>
                        </a:solidFill>
                        <a:latin typeface="Calibri"/>
                        <a:ea typeface="Calibri"/>
                        <a:cs typeface="Times New Roman"/>
                      </a:endParaRPr>
                    </a:p>
                  </a:txBody>
                  <a:tcPr marL="64717" marR="64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fr-FR" sz="2000" b="1" dirty="0" err="1">
                          <a:solidFill>
                            <a:schemeClr val="bg1"/>
                          </a:solidFill>
                          <a:latin typeface="Times New Roman"/>
                          <a:ea typeface="Calibri"/>
                          <a:cs typeface="Times New Roman"/>
                        </a:rPr>
                        <a:t>Boubakour</a:t>
                      </a:r>
                      <a:r>
                        <a:rPr lang="fr-FR" sz="2000" b="1" dirty="0">
                          <a:solidFill>
                            <a:schemeClr val="bg1"/>
                          </a:solidFill>
                          <a:latin typeface="Times New Roman"/>
                          <a:ea typeface="Calibri"/>
                          <a:cs typeface="Times New Roman"/>
                        </a:rPr>
                        <a:t> et </a:t>
                      </a:r>
                      <a:r>
                        <a:rPr lang="fr-FR" sz="2000" b="1" dirty="0" err="1">
                          <a:solidFill>
                            <a:schemeClr val="bg1"/>
                          </a:solidFill>
                          <a:latin typeface="Times New Roman"/>
                          <a:ea typeface="Calibri"/>
                          <a:cs typeface="Times New Roman"/>
                        </a:rPr>
                        <a:t>Herzellah</a:t>
                      </a:r>
                      <a:endParaRPr lang="fr-FR" sz="2000" dirty="0">
                        <a:solidFill>
                          <a:schemeClr val="bg1"/>
                        </a:solidFill>
                        <a:latin typeface="Calibri"/>
                        <a:ea typeface="Calibri"/>
                        <a:cs typeface="Times New Roman"/>
                      </a:endParaRPr>
                    </a:p>
                  </a:txBody>
                  <a:tcPr marL="64717" marR="64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278">
                <a:tc>
                  <a:txBody>
                    <a:bodyPr/>
                    <a:lstStyle/>
                    <a:p>
                      <a:pPr marL="457200">
                        <a:lnSpc>
                          <a:spcPct val="115000"/>
                        </a:lnSpc>
                        <a:spcBef>
                          <a:spcPts val="600"/>
                        </a:spcBef>
                        <a:spcAft>
                          <a:spcPts val="0"/>
                        </a:spcAft>
                      </a:pPr>
                      <a:r>
                        <a:rPr lang="fr-FR" sz="2000" b="1" dirty="0">
                          <a:solidFill>
                            <a:schemeClr val="bg1"/>
                          </a:solidFill>
                          <a:latin typeface="Times New Roman"/>
                          <a:ea typeface="Calibri"/>
                          <a:cs typeface="Times New Roman"/>
                        </a:rPr>
                        <a:t>Module 4 : EVALUATION DE LA QUALITE DANS LES ETABLISSEMENTS UNIVERSITAIRES </a:t>
                      </a:r>
                      <a:endParaRPr lang="fr-FR" sz="2000" dirty="0">
                        <a:solidFill>
                          <a:schemeClr val="bg1"/>
                        </a:solidFill>
                        <a:latin typeface="Calibri"/>
                        <a:ea typeface="Calibri"/>
                        <a:cs typeface="Times New Roman"/>
                      </a:endParaRPr>
                    </a:p>
                  </a:txBody>
                  <a:tcPr marL="64717" marR="64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fr-FR" sz="2000" b="1" dirty="0" err="1">
                          <a:solidFill>
                            <a:schemeClr val="bg1"/>
                          </a:solidFill>
                          <a:latin typeface="Times New Roman"/>
                          <a:ea typeface="Calibri"/>
                          <a:cs typeface="Times New Roman"/>
                        </a:rPr>
                        <a:t>Benstaali</a:t>
                      </a:r>
                      <a:r>
                        <a:rPr lang="fr-FR" sz="2000" b="1" dirty="0">
                          <a:solidFill>
                            <a:schemeClr val="bg1"/>
                          </a:solidFill>
                          <a:latin typeface="Times New Roman"/>
                          <a:ea typeface="Calibri"/>
                          <a:cs typeface="Times New Roman"/>
                        </a:rPr>
                        <a:t> et Berkane</a:t>
                      </a:r>
                      <a:endParaRPr lang="fr-FR" sz="2000" dirty="0">
                        <a:solidFill>
                          <a:schemeClr val="bg1"/>
                        </a:solidFill>
                        <a:latin typeface="Calibri"/>
                        <a:ea typeface="Calibri"/>
                        <a:cs typeface="Times New Roman"/>
                      </a:endParaRPr>
                    </a:p>
                  </a:txBody>
                  <a:tcPr marL="64717" marR="64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278">
                <a:tc>
                  <a:txBody>
                    <a:bodyPr/>
                    <a:lstStyle/>
                    <a:p>
                      <a:pPr>
                        <a:lnSpc>
                          <a:spcPct val="115000"/>
                        </a:lnSpc>
                        <a:spcBef>
                          <a:spcPts val="600"/>
                        </a:spcBef>
                        <a:spcAft>
                          <a:spcPts val="0"/>
                        </a:spcAft>
                      </a:pPr>
                      <a:r>
                        <a:rPr lang="fr-FR" sz="2000" b="1" dirty="0">
                          <a:solidFill>
                            <a:schemeClr val="bg1"/>
                          </a:solidFill>
                          <a:latin typeface="Times New Roman"/>
                          <a:ea typeface="Calibri"/>
                          <a:cs typeface="Times New Roman"/>
                        </a:rPr>
                        <a:t>Module 5 : COMPETENCES COMPLEMENTAIRES</a:t>
                      </a:r>
                      <a:endParaRPr lang="fr-FR" sz="2000" dirty="0">
                        <a:solidFill>
                          <a:schemeClr val="bg1"/>
                        </a:solidFill>
                        <a:latin typeface="Calibri"/>
                        <a:ea typeface="Calibri"/>
                        <a:cs typeface="Times New Roman"/>
                      </a:endParaRPr>
                    </a:p>
                  </a:txBody>
                  <a:tcPr marL="64717" marR="64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fr-FR" sz="2000" b="1" dirty="0" err="1">
                          <a:solidFill>
                            <a:schemeClr val="bg1"/>
                          </a:solidFill>
                          <a:latin typeface="Times New Roman"/>
                          <a:ea typeface="Calibri"/>
                          <a:cs typeface="Times New Roman"/>
                        </a:rPr>
                        <a:t>Miliani</a:t>
                      </a:r>
                      <a:r>
                        <a:rPr lang="fr-FR" sz="2000" b="1" dirty="0">
                          <a:solidFill>
                            <a:schemeClr val="bg1"/>
                          </a:solidFill>
                          <a:latin typeface="Times New Roman"/>
                          <a:ea typeface="Calibri"/>
                          <a:cs typeface="Times New Roman"/>
                        </a:rPr>
                        <a:t> et </a:t>
                      </a:r>
                      <a:r>
                        <a:rPr lang="fr-FR" sz="2000" b="1" dirty="0" err="1">
                          <a:solidFill>
                            <a:schemeClr val="bg1"/>
                          </a:solidFill>
                          <a:latin typeface="Times New Roman"/>
                          <a:ea typeface="Calibri"/>
                          <a:cs typeface="Times New Roman"/>
                        </a:rPr>
                        <a:t>Gourmalah</a:t>
                      </a:r>
                      <a:endParaRPr lang="fr-FR" sz="2000" dirty="0">
                        <a:solidFill>
                          <a:schemeClr val="bg1"/>
                        </a:solidFill>
                        <a:latin typeface="Calibri"/>
                        <a:ea typeface="Calibri"/>
                        <a:cs typeface="Times New Roman"/>
                      </a:endParaRPr>
                    </a:p>
                  </a:txBody>
                  <a:tcPr marL="64717" marR="64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2"/>
          <p:cNvSpPr>
            <a:spLocks noGrp="1"/>
          </p:cNvSpPr>
          <p:nvPr>
            <p:ph idx="1"/>
          </p:nvPr>
        </p:nvSpPr>
        <p:spPr>
          <a:xfrm>
            <a:off x="457200" y="0"/>
            <a:ext cx="8686800" cy="6858000"/>
          </a:xfrm>
        </p:spPr>
        <p:txBody>
          <a:bodyPr/>
          <a:lstStyle/>
          <a:p>
            <a:pPr eaLnBrk="1" hangingPunct="1">
              <a:buFont typeface="Wingdings 2" pitchFamily="18" charset="2"/>
              <a:buNone/>
            </a:pPr>
            <a:r>
              <a:rPr lang="fr-FR" sz="2000" dirty="0" smtClean="0">
                <a:latin typeface="Arial" pitchFamily="34" charset="0"/>
                <a:cs typeface="Arial" pitchFamily="34" charset="0"/>
              </a:rPr>
              <a:t>  </a:t>
            </a:r>
            <a:r>
              <a:rPr lang="fr-FR" sz="2800" b="1" u="sng" dirty="0" smtClean="0">
                <a:solidFill>
                  <a:schemeClr val="bg1"/>
                </a:solidFill>
                <a:latin typeface="Arial" pitchFamily="34" charset="0"/>
                <a:cs typeface="Arial" pitchFamily="34" charset="0"/>
              </a:rPr>
              <a:t>Système qualité</a:t>
            </a:r>
            <a:r>
              <a:rPr lang="fr-FR" sz="2800" dirty="0" smtClean="0">
                <a:solidFill>
                  <a:schemeClr val="bg1"/>
                </a:solidFill>
                <a:latin typeface="Arial" pitchFamily="34" charset="0"/>
                <a:cs typeface="Arial" pitchFamily="34" charset="0"/>
              </a:rPr>
              <a:t> </a:t>
            </a:r>
          </a:p>
          <a:p>
            <a:pPr eaLnBrk="1" hangingPunct="1">
              <a:buFont typeface="Wingdings 2" pitchFamily="18" charset="2"/>
              <a:buNone/>
            </a:pPr>
            <a:r>
              <a:rPr lang="fr-FR" sz="2000" dirty="0" smtClean="0">
                <a:solidFill>
                  <a:schemeClr val="bg1"/>
                </a:solidFill>
                <a:latin typeface="Arial" pitchFamily="34" charset="0"/>
                <a:cs typeface="Arial" pitchFamily="34" charset="0"/>
              </a:rPr>
              <a:t> </a:t>
            </a:r>
          </a:p>
          <a:p>
            <a:pPr eaLnBrk="1" hangingPunct="1">
              <a:buFont typeface="Wingdings 2" pitchFamily="18" charset="2"/>
              <a:buNone/>
            </a:pPr>
            <a:r>
              <a:rPr lang="fr-FR" sz="2400" dirty="0" smtClean="0">
                <a:solidFill>
                  <a:schemeClr val="bg1"/>
                </a:solidFill>
                <a:latin typeface="Arial" pitchFamily="34" charset="0"/>
                <a:cs typeface="Arial" pitchFamily="34" charset="0"/>
              </a:rPr>
              <a:t>« C’est l’ensemble de l’</a:t>
            </a:r>
            <a:r>
              <a:rPr lang="fr-FR" sz="2400" b="1" u="sng" dirty="0" smtClean="0">
                <a:solidFill>
                  <a:schemeClr val="bg1"/>
                </a:solidFill>
                <a:latin typeface="Arial" pitchFamily="34" charset="0"/>
                <a:cs typeface="Arial" pitchFamily="34" charset="0"/>
              </a:rPr>
              <a:t>organisation</a:t>
            </a:r>
            <a:r>
              <a:rPr lang="fr-FR" sz="2400" dirty="0" smtClean="0">
                <a:solidFill>
                  <a:schemeClr val="bg1"/>
                </a:solidFill>
                <a:latin typeface="Arial" pitchFamily="34" charset="0"/>
                <a:cs typeface="Arial" pitchFamily="34" charset="0"/>
              </a:rPr>
              <a:t>, des </a:t>
            </a:r>
            <a:r>
              <a:rPr lang="fr-FR" sz="2400" b="1" u="sng" dirty="0" smtClean="0">
                <a:solidFill>
                  <a:schemeClr val="bg1"/>
                </a:solidFill>
                <a:latin typeface="Arial" pitchFamily="34" charset="0"/>
                <a:cs typeface="Arial" pitchFamily="34" charset="0"/>
              </a:rPr>
              <a:t>processus</a:t>
            </a:r>
            <a:r>
              <a:rPr lang="fr-FR" sz="2400" dirty="0" smtClean="0">
                <a:solidFill>
                  <a:schemeClr val="bg1"/>
                </a:solidFill>
                <a:latin typeface="Arial" pitchFamily="34" charset="0"/>
                <a:cs typeface="Arial" pitchFamily="34" charset="0"/>
              </a:rPr>
              <a:t>, et des </a:t>
            </a:r>
            <a:r>
              <a:rPr lang="fr-FR" sz="2400" b="1" u="sng" dirty="0" smtClean="0">
                <a:solidFill>
                  <a:schemeClr val="bg1"/>
                </a:solidFill>
                <a:latin typeface="Arial" pitchFamily="34" charset="0"/>
                <a:cs typeface="Arial" pitchFamily="34" charset="0"/>
              </a:rPr>
              <a:t>moyens </a:t>
            </a:r>
          </a:p>
          <a:p>
            <a:pPr eaLnBrk="1" hangingPunct="1">
              <a:buFont typeface="Wingdings 2" pitchFamily="18" charset="2"/>
              <a:buNone/>
            </a:pPr>
            <a:r>
              <a:rPr lang="fr-FR" sz="2400" dirty="0" smtClean="0">
                <a:solidFill>
                  <a:schemeClr val="bg1"/>
                </a:solidFill>
                <a:latin typeface="Arial" pitchFamily="34" charset="0"/>
                <a:cs typeface="Arial" pitchFamily="34" charset="0"/>
              </a:rPr>
              <a:t>nécessaires pour mettre en œuvre le management de la qualité.</a:t>
            </a:r>
          </a:p>
          <a:p>
            <a:pPr eaLnBrk="1" hangingPunct="1">
              <a:buFont typeface="Wingdings 2" pitchFamily="18" charset="2"/>
              <a:buNone/>
            </a:pPr>
            <a:r>
              <a:rPr lang="fr-FR" sz="2400" dirty="0" smtClean="0">
                <a:solidFill>
                  <a:schemeClr val="bg1"/>
                </a:solidFill>
                <a:latin typeface="Arial" pitchFamily="34" charset="0"/>
                <a:cs typeface="Arial" pitchFamily="34" charset="0"/>
              </a:rPr>
              <a:t>Le management de la qualité est centré sur «la qualité», il recherche la </a:t>
            </a:r>
          </a:p>
          <a:p>
            <a:pPr eaLnBrk="1" hangingPunct="1">
              <a:buFont typeface="Wingdings 2" pitchFamily="18" charset="2"/>
              <a:buNone/>
            </a:pPr>
            <a:r>
              <a:rPr lang="fr-FR" sz="2400" dirty="0" smtClean="0">
                <a:solidFill>
                  <a:schemeClr val="bg1"/>
                </a:solidFill>
                <a:latin typeface="Arial" pitchFamily="34" charset="0"/>
                <a:cs typeface="Arial" pitchFamily="34" charset="0"/>
              </a:rPr>
              <a:t>participation de tous et vise au succès à long terme par la </a:t>
            </a:r>
            <a:r>
              <a:rPr lang="fr-FR" sz="2400" b="1" dirty="0" smtClean="0">
                <a:solidFill>
                  <a:schemeClr val="bg1"/>
                </a:solidFill>
                <a:latin typeface="Arial" pitchFamily="34" charset="0"/>
                <a:cs typeface="Arial" pitchFamily="34" charset="0"/>
              </a:rPr>
              <a:t>satisfaction </a:t>
            </a:r>
          </a:p>
          <a:p>
            <a:pPr eaLnBrk="1" hangingPunct="1">
              <a:buFont typeface="Wingdings 2" pitchFamily="18" charset="2"/>
              <a:buNone/>
            </a:pPr>
            <a:r>
              <a:rPr lang="fr-FR" sz="2400" b="1" dirty="0" smtClean="0">
                <a:solidFill>
                  <a:schemeClr val="bg1"/>
                </a:solidFill>
                <a:latin typeface="Arial" pitchFamily="34" charset="0"/>
                <a:cs typeface="Arial" pitchFamily="34" charset="0"/>
              </a:rPr>
              <a:t>du client </a:t>
            </a:r>
            <a:r>
              <a:rPr lang="fr-FR" sz="2400" dirty="0" smtClean="0">
                <a:solidFill>
                  <a:schemeClr val="bg1"/>
                </a:solidFill>
                <a:latin typeface="Arial" pitchFamily="34" charset="0"/>
                <a:cs typeface="Arial" pitchFamily="34" charset="0"/>
              </a:rPr>
              <a:t>et des avantages pour tous les membres de l’organisme ainsi </a:t>
            </a:r>
          </a:p>
          <a:p>
            <a:pPr eaLnBrk="1" hangingPunct="1">
              <a:buFont typeface="Wingdings 2" pitchFamily="18" charset="2"/>
              <a:buNone/>
            </a:pPr>
            <a:r>
              <a:rPr lang="fr-FR" sz="2400" dirty="0" smtClean="0">
                <a:solidFill>
                  <a:schemeClr val="bg1"/>
                </a:solidFill>
                <a:latin typeface="Arial" pitchFamily="34" charset="0"/>
                <a:cs typeface="Arial" pitchFamily="34" charset="0"/>
              </a:rPr>
              <a:t>que pour la société. » (</a:t>
            </a:r>
            <a:r>
              <a:rPr lang="fr-FR" sz="2400" b="1" dirty="0" smtClean="0">
                <a:solidFill>
                  <a:schemeClr val="bg1"/>
                </a:solidFill>
                <a:latin typeface="Arial" pitchFamily="34" charset="0"/>
                <a:cs typeface="Arial" pitchFamily="34" charset="0"/>
              </a:rPr>
              <a:t>ISO 9000 : 2000)</a:t>
            </a:r>
          </a:p>
          <a:p>
            <a:pPr eaLnBrk="1" hangingPunct="1">
              <a:buFont typeface="Wingdings 2" pitchFamily="18" charset="2"/>
              <a:buNone/>
            </a:pPr>
            <a:r>
              <a:rPr lang="fr-FR" sz="2400" b="1" u="sng" dirty="0" smtClean="0">
                <a:solidFill>
                  <a:schemeClr val="bg1"/>
                </a:solidFill>
                <a:latin typeface="Arial" pitchFamily="34" charset="0"/>
                <a:cs typeface="Arial" pitchFamily="34" charset="0"/>
              </a:rPr>
              <a:t> Gestion de la qualité.</a:t>
            </a:r>
            <a:endParaRPr lang="fr-FR" sz="2400" dirty="0" smtClean="0">
              <a:solidFill>
                <a:schemeClr val="bg1"/>
              </a:solidFill>
              <a:latin typeface="Arial" pitchFamily="34" charset="0"/>
              <a:cs typeface="Arial" pitchFamily="34" charset="0"/>
            </a:endParaRPr>
          </a:p>
          <a:p>
            <a:pPr eaLnBrk="1" hangingPunct="1">
              <a:buFont typeface="Wingdings 2" pitchFamily="18" charset="2"/>
              <a:buNone/>
            </a:pPr>
            <a:r>
              <a:rPr lang="fr-FR" sz="2400" dirty="0" smtClean="0">
                <a:solidFill>
                  <a:schemeClr val="bg1"/>
                </a:solidFill>
                <a:latin typeface="Arial" pitchFamily="34" charset="0"/>
                <a:cs typeface="Arial" pitchFamily="34" charset="0"/>
              </a:rPr>
              <a:t>C’est un aspect de la fonction générale de Gestion qui détermine la  politique Qualité et la met en œuvre.</a:t>
            </a:r>
          </a:p>
          <a:p>
            <a:pPr eaLnBrk="1" hangingPunct="1">
              <a:buFont typeface="Wingdings 2" pitchFamily="18" charset="2"/>
              <a:buNone/>
            </a:pPr>
            <a:endParaRPr lang="fr-FR" sz="2000" dirty="0" smtClean="0">
              <a:latin typeface="Arial" pitchFamily="34" charset="0"/>
              <a:cs typeface="Arial" pitchFamily="34" charset="0"/>
            </a:endParaRPr>
          </a:p>
          <a:p>
            <a:pPr eaLnBrk="1" hangingPunct="1"/>
            <a:endParaRPr lang="fr-FR" sz="2000" dirty="0" smtClean="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96C52C8E-5E55-4770-A1B2-88CF460DEB81}" type="slidenum">
              <a:rPr lang="fr-FR"/>
              <a:pPr>
                <a:defRPr/>
              </a:pPr>
              <a:t>20</a:t>
            </a:fld>
            <a:endParaRPr lang="fr-F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150"/>
            <a:ext cx="8229600" cy="5761038"/>
          </a:xfrm>
        </p:spPr>
        <p:txBody>
          <a:bodyPr>
            <a:normAutofit lnSpcReduction="10000"/>
          </a:bodyPr>
          <a:lstStyle/>
          <a:p>
            <a:pPr marL="274320" indent="-274320" eaLnBrk="1" fontAlgn="auto" hangingPunct="1">
              <a:spcAft>
                <a:spcPts val="0"/>
              </a:spcAft>
              <a:buClr>
                <a:schemeClr val="accent3"/>
              </a:buClr>
              <a:buFont typeface="Wingdings 2"/>
              <a:buNone/>
              <a:defRPr/>
            </a:pPr>
            <a:r>
              <a:rPr lang="fr-FR" sz="2000" b="1" u="sng" dirty="0" smtClean="0">
                <a:solidFill>
                  <a:schemeClr val="bg1"/>
                </a:solidFill>
                <a:latin typeface="Arial" pitchFamily="34" charset="0"/>
                <a:cs typeface="Arial" pitchFamily="34" charset="0"/>
              </a:rPr>
              <a:t>Politique qualité </a:t>
            </a:r>
          </a:p>
          <a:p>
            <a:pPr marL="274320" indent="-274320" eaLnBrk="1" fontAlgn="auto" hangingPunct="1">
              <a:spcAft>
                <a:spcPts val="0"/>
              </a:spcAft>
              <a:buClr>
                <a:schemeClr val="accent3"/>
              </a:buClr>
              <a:buFont typeface="Wingdings 2"/>
              <a:buNone/>
              <a:defRPr/>
            </a:pPr>
            <a:endParaRPr lang="fr-FR" sz="2000" dirty="0" smtClean="0">
              <a:solidFill>
                <a:schemeClr val="bg1"/>
              </a:solidFill>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La politique qualité est </a:t>
            </a:r>
            <a:r>
              <a:rPr lang="fr-FR" sz="2000" b="1" dirty="0" smtClean="0">
                <a:solidFill>
                  <a:schemeClr val="bg1"/>
                </a:solidFill>
                <a:latin typeface="Arial" pitchFamily="34" charset="0"/>
                <a:cs typeface="Arial" pitchFamily="34" charset="0"/>
              </a:rPr>
              <a:t>« l’ensemble des orientations et objectifs </a:t>
            </a:r>
          </a:p>
          <a:p>
            <a:pPr marL="274320" indent="-274320" eaLnBrk="1" fontAlgn="auto" hangingPunct="1">
              <a:spcAft>
                <a:spcPts val="0"/>
              </a:spcAft>
              <a:buClr>
                <a:schemeClr val="accent3"/>
              </a:buClr>
              <a:buFont typeface="Wingdings 2"/>
              <a:buNone/>
              <a:defRPr/>
            </a:pPr>
            <a:r>
              <a:rPr lang="fr-FR" sz="2000" b="1" dirty="0" smtClean="0">
                <a:solidFill>
                  <a:schemeClr val="bg1"/>
                </a:solidFill>
                <a:latin typeface="Arial" pitchFamily="34" charset="0"/>
                <a:cs typeface="Arial" pitchFamily="34" charset="0"/>
              </a:rPr>
              <a:t>généraux d’un organisme concernant la qualité, tels qu’ils sont </a:t>
            </a:r>
          </a:p>
          <a:p>
            <a:pPr marL="274320" indent="-274320" eaLnBrk="1" fontAlgn="auto" hangingPunct="1">
              <a:spcAft>
                <a:spcPts val="0"/>
              </a:spcAft>
              <a:buClr>
                <a:schemeClr val="accent3"/>
              </a:buClr>
              <a:buFont typeface="Wingdings 2"/>
              <a:buNone/>
              <a:defRPr/>
            </a:pPr>
            <a:r>
              <a:rPr lang="fr-FR" sz="2000" b="1" dirty="0" smtClean="0">
                <a:solidFill>
                  <a:schemeClr val="bg1"/>
                </a:solidFill>
                <a:latin typeface="Arial" pitchFamily="34" charset="0"/>
                <a:cs typeface="Arial" pitchFamily="34" charset="0"/>
              </a:rPr>
              <a:t>Exprimés formellement par la direction générale au plus haut</a:t>
            </a:r>
          </a:p>
          <a:p>
            <a:pPr marL="274320" indent="-274320" eaLnBrk="1" fontAlgn="auto" hangingPunct="1">
              <a:spcAft>
                <a:spcPts val="0"/>
              </a:spcAft>
              <a:buClr>
                <a:schemeClr val="accent3"/>
              </a:buClr>
              <a:buFont typeface="Wingdings 2"/>
              <a:buNone/>
              <a:defRPr/>
            </a:pPr>
            <a:r>
              <a:rPr lang="fr-FR" sz="2000" b="1" dirty="0" smtClean="0">
                <a:solidFill>
                  <a:schemeClr val="bg1"/>
                </a:solidFill>
                <a:latin typeface="Arial" pitchFamily="34" charset="0"/>
                <a:cs typeface="Arial" pitchFamily="34" charset="0"/>
              </a:rPr>
              <a:t>niveau. » ( </a:t>
            </a:r>
            <a:r>
              <a:rPr lang="fr-FR" sz="2000" b="1" i="1" dirty="0" smtClean="0">
                <a:solidFill>
                  <a:schemeClr val="bg1"/>
                </a:solidFill>
                <a:latin typeface="Arial" pitchFamily="34" charset="0"/>
                <a:cs typeface="Arial" pitchFamily="34" charset="0"/>
              </a:rPr>
              <a:t>ISO 8402 )</a:t>
            </a:r>
            <a:r>
              <a:rPr lang="fr-FR" sz="2000" i="1" dirty="0" smtClean="0">
                <a:solidFill>
                  <a:schemeClr val="bg1"/>
                </a:solidFill>
                <a:latin typeface="Arial" pitchFamily="34" charset="0"/>
                <a:cs typeface="Arial" pitchFamily="34" charset="0"/>
              </a:rPr>
              <a:t>           </a:t>
            </a:r>
            <a:endParaRPr lang="fr-FR" sz="2000" dirty="0" smtClean="0">
              <a:solidFill>
                <a:schemeClr val="bg1"/>
              </a:solidFill>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La politique Qualité est un élément de la politique générale définie par</a:t>
            </a:r>
          </a:p>
          <a:p>
            <a:pPr marL="274320" indent="-274320" eaLnBrk="1" fontAlgn="auto" hangingPunct="1">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la Direction. </a:t>
            </a:r>
          </a:p>
          <a:p>
            <a:pPr marL="274320" indent="-274320" eaLnBrk="1" fontAlgn="auto" hangingPunct="1">
              <a:spcAft>
                <a:spcPts val="0"/>
              </a:spcAft>
              <a:buClr>
                <a:schemeClr val="accent3"/>
              </a:buClr>
              <a:buFont typeface="Wingdings 2"/>
              <a:buNone/>
              <a:defRPr/>
            </a:pPr>
            <a:endParaRPr lang="fr-FR" sz="2000" dirty="0" smtClean="0">
              <a:solidFill>
                <a:schemeClr val="bg1"/>
              </a:solidFill>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fr-FR" sz="2000" b="1" u="sng" dirty="0" smtClean="0">
                <a:solidFill>
                  <a:schemeClr val="bg1"/>
                </a:solidFill>
                <a:latin typeface="Arial" pitchFamily="34" charset="0"/>
                <a:cs typeface="Arial" pitchFamily="34" charset="0"/>
              </a:rPr>
              <a:t>Maîtrise de la qualité </a:t>
            </a:r>
            <a:endParaRPr lang="fr-FR" sz="2000" dirty="0" smtClean="0">
              <a:solidFill>
                <a:schemeClr val="bg1"/>
              </a:solidFill>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C’est « </a:t>
            </a:r>
            <a:r>
              <a:rPr lang="fr-FR" sz="2000" b="1" dirty="0" smtClean="0">
                <a:solidFill>
                  <a:schemeClr val="bg1"/>
                </a:solidFill>
                <a:latin typeface="Arial" pitchFamily="34" charset="0"/>
                <a:cs typeface="Arial" pitchFamily="34" charset="0"/>
              </a:rPr>
              <a:t>l’ensemble des techniques et des activités à caractère </a:t>
            </a:r>
          </a:p>
          <a:p>
            <a:pPr marL="274320" indent="-274320" eaLnBrk="1" fontAlgn="auto" hangingPunct="1">
              <a:spcAft>
                <a:spcPts val="0"/>
              </a:spcAft>
              <a:buClr>
                <a:schemeClr val="accent3"/>
              </a:buClr>
              <a:buFont typeface="Wingdings 2"/>
              <a:buNone/>
              <a:defRPr/>
            </a:pPr>
            <a:r>
              <a:rPr lang="fr-FR" sz="2000" b="1" dirty="0" smtClean="0">
                <a:solidFill>
                  <a:schemeClr val="bg1"/>
                </a:solidFill>
                <a:latin typeface="Arial" pitchFamily="34" charset="0"/>
                <a:cs typeface="Arial" pitchFamily="34" charset="0"/>
              </a:rPr>
              <a:t>opérationnel utilisées en  vue  de répondre aux exigences  </a:t>
            </a:r>
          </a:p>
          <a:p>
            <a:pPr marL="274320" indent="-274320" eaLnBrk="1" fontAlgn="auto" hangingPunct="1">
              <a:spcAft>
                <a:spcPts val="0"/>
              </a:spcAft>
              <a:buClr>
                <a:schemeClr val="accent3"/>
              </a:buClr>
              <a:buFont typeface="Wingdings 2"/>
              <a:buNone/>
              <a:defRPr/>
            </a:pPr>
            <a:r>
              <a:rPr lang="fr-FR" sz="2000" b="1" dirty="0" smtClean="0">
                <a:solidFill>
                  <a:schemeClr val="bg1"/>
                </a:solidFill>
                <a:latin typeface="Arial" pitchFamily="34" charset="0"/>
                <a:cs typeface="Arial" pitchFamily="34" charset="0"/>
              </a:rPr>
              <a:t>relatives à la Qualité.</a:t>
            </a:r>
            <a:r>
              <a:rPr lang="fr-FR" sz="2000" dirty="0" smtClean="0">
                <a:solidFill>
                  <a:schemeClr val="bg1"/>
                </a:solidFill>
                <a:latin typeface="Arial" pitchFamily="34" charset="0"/>
                <a:cs typeface="Arial" pitchFamily="34" charset="0"/>
              </a:rPr>
              <a:t> » (ISO 8402) </a:t>
            </a:r>
            <a:r>
              <a:rPr lang="fr-FR" sz="2000" baseline="30000" dirty="0" smtClean="0">
                <a:solidFill>
                  <a:schemeClr val="bg1"/>
                </a:solidFill>
                <a:latin typeface="Arial" pitchFamily="34" charset="0"/>
                <a:cs typeface="Arial" pitchFamily="34" charset="0"/>
              </a:rPr>
              <a:t> </a:t>
            </a:r>
          </a:p>
          <a:p>
            <a:pPr marL="274320" indent="-274320" eaLnBrk="1" fontAlgn="auto" hangingPunct="1">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                                               </a:t>
            </a:r>
          </a:p>
          <a:p>
            <a:pPr marL="274320" indent="-274320" eaLnBrk="1" fontAlgn="auto" hangingPunct="1">
              <a:spcAft>
                <a:spcPts val="0"/>
              </a:spcAft>
              <a:buClr>
                <a:schemeClr val="accent3"/>
              </a:buClr>
              <a:buFont typeface="Wingdings 2"/>
              <a:buNone/>
              <a:defRPr/>
            </a:pPr>
            <a:r>
              <a:rPr lang="fr-FR" sz="2000" i="1" dirty="0" smtClean="0">
                <a:solidFill>
                  <a:schemeClr val="bg1"/>
                </a:solidFill>
                <a:latin typeface="Arial" pitchFamily="34" charset="0"/>
                <a:cs typeface="Arial" pitchFamily="34" charset="0"/>
              </a:rPr>
              <a:t> </a:t>
            </a:r>
            <a:r>
              <a:rPr lang="fr-FR" sz="2000" dirty="0" smtClean="0">
                <a:solidFill>
                  <a:schemeClr val="bg1"/>
                </a:solidFill>
                <a:latin typeface="Arial" pitchFamily="34" charset="0"/>
                <a:cs typeface="Arial" pitchFamily="34" charset="0"/>
              </a:rPr>
              <a:t>Elle consiste en des essais effectués pendant et après la production, </a:t>
            </a:r>
          </a:p>
          <a:p>
            <a:pPr marL="274320" indent="-274320" eaLnBrk="1" fontAlgn="auto" hangingPunct="1">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et destinés à </a:t>
            </a:r>
            <a:r>
              <a:rPr lang="fr-FR" sz="2000" u="sng" dirty="0" smtClean="0">
                <a:solidFill>
                  <a:schemeClr val="bg1"/>
                </a:solidFill>
                <a:latin typeface="Arial" pitchFamily="34" charset="0"/>
                <a:cs typeface="Arial" pitchFamily="34" charset="0"/>
              </a:rPr>
              <a:t>s’assurer de la conformité du produit aux exigences </a:t>
            </a:r>
            <a:r>
              <a:rPr lang="fr-FR" sz="2000" dirty="0" smtClean="0">
                <a:solidFill>
                  <a:schemeClr val="bg1"/>
                </a:solidFill>
                <a:latin typeface="Arial" pitchFamily="34" charset="0"/>
                <a:cs typeface="Arial" pitchFamily="34" charset="0"/>
              </a:rPr>
              <a:t>de la</a:t>
            </a:r>
          </a:p>
          <a:p>
            <a:pPr marL="274320" indent="-274320" eaLnBrk="1" fontAlgn="auto" hangingPunct="1">
              <a:spcAft>
                <a:spcPts val="0"/>
              </a:spcAft>
              <a:buClr>
                <a:schemeClr val="accent3"/>
              </a:buClr>
              <a:buFont typeface="Wingdings 2"/>
              <a:buNone/>
              <a:defRPr/>
            </a:pPr>
            <a:r>
              <a:rPr lang="fr-FR" sz="2000" dirty="0" smtClean="0">
                <a:solidFill>
                  <a:schemeClr val="bg1"/>
                </a:solidFill>
                <a:latin typeface="Arial" pitchFamily="34" charset="0"/>
                <a:cs typeface="Arial" pitchFamily="34" charset="0"/>
              </a:rPr>
              <a:t> qualité. </a:t>
            </a:r>
            <a:endParaRPr lang="fr-FR" sz="2000" dirty="0">
              <a:solidFill>
                <a:schemeClr val="bg1"/>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916BCCCA-C940-4A88-8AAE-B4575FE702BC}" type="slidenum">
              <a:rPr lang="fr-FR"/>
              <a:pPr>
                <a:defRPr/>
              </a:pPr>
              <a:t>21</a:t>
            </a:fld>
            <a:endParaRPr lang="fr-F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2"/>
          <p:cNvSpPr>
            <a:spLocks noGrp="1"/>
          </p:cNvSpPr>
          <p:nvPr>
            <p:ph idx="1"/>
          </p:nvPr>
        </p:nvSpPr>
        <p:spPr>
          <a:xfrm>
            <a:off x="457200" y="1052513"/>
            <a:ext cx="8229600" cy="5073650"/>
          </a:xfrm>
        </p:spPr>
        <p:txBody>
          <a:bodyPr/>
          <a:lstStyle/>
          <a:p>
            <a:pPr eaLnBrk="1" hangingPunct="1">
              <a:buFont typeface="Wingdings" pitchFamily="2" charset="2"/>
              <a:buChar char="Ø"/>
            </a:pPr>
            <a:r>
              <a:rPr lang="fr-FR" sz="2000" dirty="0" smtClean="0">
                <a:solidFill>
                  <a:schemeClr val="bg1"/>
                </a:solidFill>
                <a:latin typeface="Arial" pitchFamily="34" charset="0"/>
                <a:cs typeface="Arial" pitchFamily="34" charset="0"/>
              </a:rPr>
              <a:t>Son but est de détecter et éliminer </a:t>
            </a:r>
            <a:r>
              <a:rPr lang="fr-FR" sz="2000" b="1" dirty="0" smtClean="0">
                <a:solidFill>
                  <a:schemeClr val="bg1"/>
                </a:solidFill>
                <a:latin typeface="Arial" pitchFamily="34" charset="0"/>
                <a:cs typeface="Arial" pitchFamily="34" charset="0"/>
              </a:rPr>
              <a:t>les non conformités </a:t>
            </a:r>
            <a:r>
              <a:rPr lang="fr-FR" sz="2000" dirty="0" smtClean="0">
                <a:solidFill>
                  <a:schemeClr val="bg1"/>
                </a:solidFill>
                <a:latin typeface="Arial" pitchFamily="34" charset="0"/>
                <a:cs typeface="Arial" pitchFamily="34" charset="0"/>
              </a:rPr>
              <a:t>et</a:t>
            </a:r>
          </a:p>
          <a:p>
            <a:pPr eaLnBrk="1" hangingPunct="1">
              <a:buFont typeface="Wingdings 2" pitchFamily="18" charset="2"/>
              <a:buNone/>
            </a:pPr>
            <a:r>
              <a:rPr lang="fr-FR" sz="2000" dirty="0" smtClean="0">
                <a:solidFill>
                  <a:schemeClr val="bg1"/>
                </a:solidFill>
                <a:latin typeface="Arial" pitchFamily="34" charset="0"/>
                <a:cs typeface="Arial" pitchFamily="34" charset="0"/>
              </a:rPr>
              <a:t>     supprimer les causes de non fonctionnement.</a:t>
            </a:r>
          </a:p>
          <a:p>
            <a:pPr eaLnBrk="1" hangingPunct="1">
              <a:buFont typeface="Wingdings 2" pitchFamily="18" charset="2"/>
              <a:buNone/>
            </a:pPr>
            <a:r>
              <a:rPr lang="fr-FR" dirty="0" smtClean="0">
                <a:solidFill>
                  <a:schemeClr val="bg1"/>
                </a:solidFill>
                <a:latin typeface="Arial" pitchFamily="34" charset="0"/>
                <a:cs typeface="Arial" pitchFamily="34" charset="0"/>
              </a:rPr>
              <a:t> </a:t>
            </a:r>
          </a:p>
          <a:p>
            <a:pPr eaLnBrk="1" hangingPunct="1">
              <a:buFont typeface="Wingdings 2" pitchFamily="18" charset="2"/>
              <a:buNone/>
            </a:pPr>
            <a:endParaRPr lang="fr-FR" dirty="0" smtClean="0">
              <a:latin typeface="Arial" pitchFamily="34" charset="0"/>
              <a:cs typeface="Arial" pitchFamily="34" charset="0"/>
            </a:endParaRPr>
          </a:p>
          <a:p>
            <a:pPr eaLnBrk="1" hangingPunct="1">
              <a:buFont typeface="Wingdings 2" pitchFamily="18" charset="2"/>
              <a:buNone/>
            </a:pPr>
            <a:r>
              <a:rPr lang="fr-FR" sz="2000" b="1" dirty="0" smtClean="0">
                <a:latin typeface="Arial" pitchFamily="34" charset="0"/>
                <a:cs typeface="Arial" pitchFamily="34" charset="0"/>
              </a:rPr>
              <a:t>                       </a:t>
            </a:r>
            <a:endParaRPr lang="fr-FR" sz="2800" dirty="0" smtClean="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CDFB594F-4BDB-42E9-8B10-B342D48D5C83}" type="slidenum">
              <a:rPr lang="fr-FR" smtClean="0"/>
              <a:pPr>
                <a:defRPr/>
              </a:pPr>
              <a:t>22</a:t>
            </a:fld>
            <a:endParaRPr lang="fr-FR"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428625" y="571500"/>
            <a:ext cx="8358188" cy="6001643"/>
          </a:xfrm>
          <a:prstGeom prst="rect">
            <a:avLst/>
          </a:prstGeom>
          <a:noFill/>
          <a:ln w="9525">
            <a:noFill/>
            <a:miter lim="800000"/>
            <a:headEnd/>
            <a:tailEnd/>
          </a:ln>
        </p:spPr>
        <p:txBody>
          <a:bodyPr anchor="ctr">
            <a:spAutoFit/>
          </a:bodyPr>
          <a:lstStyle/>
          <a:p>
            <a:r>
              <a:rPr lang="fr-FR" b="1" dirty="0">
                <a:cs typeface="Times New Roman" pitchFamily="18" charset="0"/>
              </a:rPr>
              <a:t>        </a:t>
            </a:r>
            <a:r>
              <a:rPr lang="fr-FR" b="1" dirty="0">
                <a:solidFill>
                  <a:schemeClr val="bg1"/>
                </a:solidFill>
                <a:cs typeface="Times New Roman" pitchFamily="18" charset="0"/>
              </a:rPr>
              <a:t>Autres définitions de la qualité et de l’assurance qualité : </a:t>
            </a:r>
          </a:p>
          <a:p>
            <a:endParaRPr lang="fr-FR" sz="1600" b="1" dirty="0">
              <a:solidFill>
                <a:schemeClr val="bg1"/>
              </a:solidFill>
            </a:endParaRPr>
          </a:p>
          <a:p>
            <a:endParaRPr lang="fr-FR" sz="800" dirty="0">
              <a:solidFill>
                <a:schemeClr val="bg1"/>
              </a:solidFill>
            </a:endParaRPr>
          </a:p>
          <a:p>
            <a:pPr eaLnBrk="0" hangingPunct="0"/>
            <a:r>
              <a:rPr lang="fr-FR" b="1" dirty="0">
                <a:solidFill>
                  <a:schemeClr val="bg1"/>
                </a:solidFill>
                <a:cs typeface="Times New Roman" pitchFamily="18" charset="0"/>
              </a:rPr>
              <a:t>I – </a:t>
            </a:r>
            <a:r>
              <a:rPr lang="fr-FR" b="1" u="sng" dirty="0">
                <a:solidFill>
                  <a:schemeClr val="bg1"/>
                </a:solidFill>
                <a:cs typeface="Times New Roman" pitchFamily="18" charset="0"/>
              </a:rPr>
              <a:t>La qualité</a:t>
            </a:r>
            <a:r>
              <a:rPr lang="fr-FR" b="1" dirty="0">
                <a:solidFill>
                  <a:schemeClr val="bg1"/>
                </a:solidFill>
                <a:cs typeface="Times New Roman" pitchFamily="18" charset="0"/>
              </a:rPr>
              <a:t> :</a:t>
            </a:r>
          </a:p>
          <a:p>
            <a:pPr eaLnBrk="0" hangingPunct="0"/>
            <a:endParaRPr lang="fr-FR" dirty="0">
              <a:solidFill>
                <a:schemeClr val="bg1"/>
              </a:solidFill>
            </a:endParaRPr>
          </a:p>
          <a:p>
            <a:r>
              <a:rPr lang="fr-FR" dirty="0">
                <a:solidFill>
                  <a:schemeClr val="bg1"/>
                </a:solidFill>
                <a:cs typeface="Times New Roman" pitchFamily="18" charset="0"/>
              </a:rPr>
              <a:t>Le concept de « </a:t>
            </a:r>
            <a:r>
              <a:rPr lang="fr-FR" b="1" dirty="0">
                <a:solidFill>
                  <a:schemeClr val="bg1"/>
                </a:solidFill>
                <a:cs typeface="Times New Roman" pitchFamily="18" charset="0"/>
              </a:rPr>
              <a:t>qualité</a:t>
            </a:r>
            <a:r>
              <a:rPr lang="fr-FR" dirty="0">
                <a:solidFill>
                  <a:schemeClr val="bg1"/>
                </a:solidFill>
                <a:cs typeface="Times New Roman" pitchFamily="18" charset="0"/>
              </a:rPr>
              <a:t> » est qualifié comme un concept multidimensionnel, complexe et évolutif . Selon les cas , la qualité est définie comme : </a:t>
            </a:r>
            <a:r>
              <a:rPr lang="fr-FR" b="1" dirty="0">
                <a:solidFill>
                  <a:schemeClr val="bg1"/>
                </a:solidFill>
                <a:cs typeface="Times New Roman" pitchFamily="18" charset="0"/>
              </a:rPr>
              <a:t>adéquation aux objectifs</a:t>
            </a:r>
            <a:r>
              <a:rPr lang="fr-FR" dirty="0">
                <a:solidFill>
                  <a:schemeClr val="bg1"/>
                </a:solidFill>
                <a:cs typeface="Times New Roman" pitchFamily="18" charset="0"/>
              </a:rPr>
              <a:t> ( fitness for </a:t>
            </a:r>
            <a:r>
              <a:rPr lang="fr-FR" dirty="0" err="1">
                <a:solidFill>
                  <a:schemeClr val="bg1"/>
                </a:solidFill>
                <a:cs typeface="Times New Roman" pitchFamily="18" charset="0"/>
              </a:rPr>
              <a:t>purpose</a:t>
            </a:r>
            <a:r>
              <a:rPr lang="fr-FR" dirty="0">
                <a:solidFill>
                  <a:schemeClr val="bg1"/>
                </a:solidFill>
                <a:cs typeface="Times New Roman" pitchFamily="18" charset="0"/>
              </a:rPr>
              <a:t> ), </a:t>
            </a:r>
            <a:r>
              <a:rPr lang="fr-FR" b="1" dirty="0">
                <a:solidFill>
                  <a:schemeClr val="bg1"/>
                </a:solidFill>
                <a:cs typeface="Times New Roman" pitchFamily="18" charset="0"/>
              </a:rPr>
              <a:t>adéquation des objectifs</a:t>
            </a:r>
            <a:r>
              <a:rPr lang="fr-FR" dirty="0">
                <a:solidFill>
                  <a:schemeClr val="bg1"/>
                </a:solidFill>
                <a:cs typeface="Times New Roman" pitchFamily="18" charset="0"/>
              </a:rPr>
              <a:t> ( fitness of  </a:t>
            </a:r>
            <a:r>
              <a:rPr lang="fr-FR" dirty="0" err="1">
                <a:solidFill>
                  <a:schemeClr val="bg1"/>
                </a:solidFill>
                <a:cs typeface="Times New Roman" pitchFamily="18" charset="0"/>
              </a:rPr>
              <a:t>purpose</a:t>
            </a:r>
            <a:r>
              <a:rPr lang="fr-FR" dirty="0">
                <a:solidFill>
                  <a:schemeClr val="bg1"/>
                </a:solidFill>
                <a:cs typeface="Times New Roman" pitchFamily="18" charset="0"/>
              </a:rPr>
              <a:t>), excellence, seuil ou référence minimale, amélioration continue, bon rapport qualité/prix, etc.</a:t>
            </a:r>
          </a:p>
          <a:p>
            <a:endParaRPr lang="fr-FR" dirty="0">
              <a:solidFill>
                <a:schemeClr val="bg1"/>
              </a:solidFill>
            </a:endParaRPr>
          </a:p>
          <a:p>
            <a:r>
              <a:rPr lang="fr-FR" dirty="0">
                <a:solidFill>
                  <a:schemeClr val="bg1"/>
                </a:solidFill>
              </a:rPr>
              <a:t> Le glossaire de l’UNESCO CEPES ( centre européen pour l’enseignement supérieur) souligne que « la qualité » est toujours relative , située dans un temps et dans un espace particuliers, et par conséquent , </a:t>
            </a:r>
            <a:r>
              <a:rPr lang="fr-FR" b="1" dirty="0">
                <a:solidFill>
                  <a:schemeClr val="bg1"/>
                </a:solidFill>
              </a:rPr>
              <a:t>il n’y a pas, et ne saurait y avoir une définition absolue de la qualité. </a:t>
            </a:r>
          </a:p>
          <a:p>
            <a:r>
              <a:rPr lang="fr-FR" b="1" dirty="0">
                <a:solidFill>
                  <a:schemeClr val="bg1"/>
                </a:solidFill>
              </a:rPr>
              <a:t> </a:t>
            </a:r>
          </a:p>
          <a:p>
            <a:r>
              <a:rPr lang="fr-FR" dirty="0">
                <a:solidFill>
                  <a:schemeClr val="bg1"/>
                </a:solidFill>
              </a:rPr>
              <a:t>Beaucoup d’encre a coulé ces dernières années sur l’évolution du concept de « </a:t>
            </a:r>
            <a:r>
              <a:rPr lang="fr-FR" b="1" dirty="0">
                <a:solidFill>
                  <a:schemeClr val="bg1"/>
                </a:solidFill>
              </a:rPr>
              <a:t>qualité</a:t>
            </a:r>
            <a:r>
              <a:rPr lang="fr-FR" dirty="0">
                <a:solidFill>
                  <a:schemeClr val="bg1"/>
                </a:solidFill>
              </a:rPr>
              <a:t> » et beaucoup de définitions ont été proposées. Cependant, la définition qui semble la plus communément adoptée aujourd’hui est celle de </a:t>
            </a:r>
          </a:p>
          <a:p>
            <a:r>
              <a:rPr lang="fr-FR" dirty="0">
                <a:solidFill>
                  <a:schemeClr val="bg1"/>
                </a:solidFill>
              </a:rPr>
              <a:t>                                          « </a:t>
            </a:r>
            <a:r>
              <a:rPr lang="fr-FR" b="1" dirty="0">
                <a:solidFill>
                  <a:schemeClr val="bg1"/>
                </a:solidFill>
              </a:rPr>
              <a:t>l ‘adaptation aux objectifs</a:t>
            </a:r>
            <a:r>
              <a:rPr lang="fr-FR" dirty="0">
                <a:solidFill>
                  <a:schemeClr val="bg1"/>
                </a:solidFill>
              </a:rPr>
              <a:t> ». </a:t>
            </a:r>
          </a:p>
          <a:p>
            <a:r>
              <a:rPr lang="fr-FR" dirty="0">
                <a:solidFill>
                  <a:schemeClr val="bg1"/>
                </a:solidFill>
              </a:rPr>
              <a:t> </a:t>
            </a:r>
          </a:p>
          <a:p>
            <a:pPr eaLnBrk="0" hangingPunct="0">
              <a:buFontTx/>
              <a:buChar char="•"/>
            </a:pPr>
            <a:endParaRPr lang="fr-FR" sz="1800" dirty="0"/>
          </a:p>
        </p:txBody>
      </p:sp>
      <p:sp>
        <p:nvSpPr>
          <p:cNvPr id="3" name="Espace réservé du numéro de diapositive 3"/>
          <p:cNvSpPr>
            <a:spLocks noGrp="1"/>
          </p:cNvSpPr>
          <p:nvPr>
            <p:ph type="sldNum" sz="quarter" idx="12"/>
          </p:nvPr>
        </p:nvSpPr>
        <p:spPr>
          <a:xfrm>
            <a:off x="7924800" y="6356350"/>
            <a:ext cx="762000" cy="365125"/>
          </a:xfrm>
        </p:spPr>
        <p:txBody>
          <a:bodyPr/>
          <a:lstStyle/>
          <a:p>
            <a:pPr>
              <a:defRPr/>
            </a:pPr>
            <a:r>
              <a:rPr lang="fr-FR" dirty="0"/>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38"/>
            <a:ext cx="8329613" cy="5483225"/>
          </a:xfrm>
        </p:spPr>
        <p:txBody>
          <a:bodyPr rtlCol="0">
            <a:normAutofit fontScale="62500" lnSpcReduction="20000"/>
          </a:bodyPr>
          <a:lstStyle/>
          <a:p>
            <a:pPr eaLnBrk="1" fontAlgn="auto" hangingPunct="1">
              <a:spcAft>
                <a:spcPts val="0"/>
              </a:spcAft>
              <a:defRPr/>
            </a:pPr>
            <a:endParaRPr lang="fr-FR" dirty="0" smtClean="0"/>
          </a:p>
          <a:p>
            <a:pPr eaLnBrk="1" fontAlgn="auto" hangingPunct="1">
              <a:spcAft>
                <a:spcPts val="0"/>
              </a:spcAft>
              <a:buFont typeface="Arial" pitchFamily="34" charset="0"/>
              <a:buNone/>
              <a:defRPr/>
            </a:pPr>
            <a:r>
              <a:rPr lang="fr-FR" dirty="0"/>
              <a:t> </a:t>
            </a:r>
          </a:p>
          <a:p>
            <a:pPr eaLnBrk="1" fontAlgn="auto" hangingPunct="1">
              <a:spcAft>
                <a:spcPts val="0"/>
              </a:spcAft>
              <a:defRPr/>
            </a:pPr>
            <a:r>
              <a:rPr lang="fr-FR" sz="5000" b="1" dirty="0">
                <a:solidFill>
                  <a:srgbClr val="FFFF00"/>
                </a:solidFill>
              </a:rPr>
              <a:t>II – </a:t>
            </a:r>
            <a:r>
              <a:rPr lang="fr-FR" sz="5000" b="1" u="sng" dirty="0">
                <a:solidFill>
                  <a:srgbClr val="FFFF00"/>
                </a:solidFill>
              </a:rPr>
              <a:t>L’assurance qualité</a:t>
            </a:r>
            <a:r>
              <a:rPr lang="fr-FR" sz="5000" b="1" dirty="0">
                <a:solidFill>
                  <a:srgbClr val="FFFF00"/>
                </a:solidFill>
              </a:rPr>
              <a:t> :</a:t>
            </a:r>
            <a:endParaRPr lang="fr-FR" sz="5000" dirty="0">
              <a:solidFill>
                <a:srgbClr val="FFFF00"/>
              </a:solidFill>
            </a:endParaRPr>
          </a:p>
          <a:p>
            <a:pPr eaLnBrk="1" fontAlgn="auto" hangingPunct="1">
              <a:spcAft>
                <a:spcPts val="0"/>
              </a:spcAft>
              <a:defRPr/>
            </a:pPr>
            <a:endParaRPr lang="fr-FR" sz="4200" dirty="0"/>
          </a:p>
          <a:p>
            <a:pPr eaLnBrk="1" fontAlgn="auto" hangingPunct="1">
              <a:spcAft>
                <a:spcPts val="0"/>
              </a:spcAft>
              <a:defRPr/>
            </a:pPr>
            <a:r>
              <a:rPr lang="fr-FR" sz="4200" dirty="0" smtClean="0">
                <a:solidFill>
                  <a:schemeClr val="bg1"/>
                </a:solidFill>
              </a:rPr>
              <a:t>L’expression</a:t>
            </a:r>
            <a:r>
              <a:rPr lang="fr-FR" sz="4200" b="1" dirty="0" smtClean="0">
                <a:solidFill>
                  <a:schemeClr val="bg1"/>
                </a:solidFill>
              </a:rPr>
              <a:t> </a:t>
            </a:r>
            <a:r>
              <a:rPr lang="fr-FR" sz="4200" b="1" dirty="0">
                <a:solidFill>
                  <a:schemeClr val="bg1"/>
                </a:solidFill>
              </a:rPr>
              <a:t>« assurance-qualité » </a:t>
            </a:r>
            <a:r>
              <a:rPr lang="fr-FR" sz="4200" dirty="0">
                <a:solidFill>
                  <a:schemeClr val="bg1"/>
                </a:solidFill>
              </a:rPr>
              <a:t>vise les stratégies , les</a:t>
            </a:r>
            <a:endParaRPr lang="fr-FR" sz="4200" b="1" dirty="0">
              <a:solidFill>
                <a:schemeClr val="bg1"/>
              </a:solidFill>
            </a:endParaRPr>
          </a:p>
          <a:p>
            <a:pPr eaLnBrk="1" fontAlgn="auto" hangingPunct="1">
              <a:spcAft>
                <a:spcPts val="0"/>
              </a:spcAft>
              <a:buFont typeface="Arial" pitchFamily="34" charset="0"/>
              <a:buNone/>
              <a:defRPr/>
            </a:pPr>
            <a:r>
              <a:rPr lang="fr-FR" sz="4200" dirty="0" smtClean="0">
                <a:solidFill>
                  <a:schemeClr val="bg1"/>
                </a:solidFill>
              </a:rPr>
              <a:t>     Procédures </a:t>
            </a:r>
            <a:r>
              <a:rPr lang="fr-FR" sz="4200" dirty="0">
                <a:solidFill>
                  <a:schemeClr val="bg1"/>
                </a:solidFill>
              </a:rPr>
              <a:t>et les actions nécessaires pour garantir un maintien et une amélioration de la qualité. </a:t>
            </a:r>
            <a:endParaRPr lang="fr-FR" sz="4200" dirty="0" smtClean="0">
              <a:solidFill>
                <a:schemeClr val="bg1"/>
              </a:solidFill>
            </a:endParaRPr>
          </a:p>
          <a:p>
            <a:pPr eaLnBrk="1" fontAlgn="auto" hangingPunct="1">
              <a:spcAft>
                <a:spcPts val="0"/>
              </a:spcAft>
              <a:buFont typeface="Arial" pitchFamily="34" charset="0"/>
              <a:buNone/>
              <a:defRPr/>
            </a:pPr>
            <a:endParaRPr lang="fr-FR" sz="4200" dirty="0">
              <a:solidFill>
                <a:schemeClr val="bg1"/>
              </a:solidFill>
            </a:endParaRPr>
          </a:p>
          <a:p>
            <a:pPr eaLnBrk="1" fontAlgn="auto" hangingPunct="1">
              <a:spcAft>
                <a:spcPts val="0"/>
              </a:spcAft>
              <a:defRPr/>
            </a:pPr>
            <a:r>
              <a:rPr lang="fr-FR" sz="4200" b="1" dirty="0">
                <a:solidFill>
                  <a:schemeClr val="bg1"/>
                </a:solidFill>
              </a:rPr>
              <a:t>Un « système d’assurance qualité »</a:t>
            </a:r>
            <a:r>
              <a:rPr lang="fr-FR" sz="4200" dirty="0">
                <a:solidFill>
                  <a:schemeClr val="bg1"/>
                </a:solidFill>
              </a:rPr>
              <a:t> est un moyen mis en place par une institution dans le but de lui permettre de confirmer à elle même et d’autres concernés que les conditions nécessaires ont été mises en place pour que les produits puissent atteindre les standards que l’institution s’étaient </a:t>
            </a:r>
            <a:r>
              <a:rPr lang="fr-FR" sz="4200" dirty="0" smtClean="0">
                <a:solidFill>
                  <a:schemeClr val="bg1"/>
                </a:solidFill>
              </a:rPr>
              <a:t>fixés .</a:t>
            </a:r>
            <a:endParaRPr lang="fr-FR" sz="4200" dirty="0">
              <a:solidFill>
                <a:schemeClr val="bg1"/>
              </a:solidFill>
            </a:endParaRPr>
          </a:p>
          <a:p>
            <a:pPr eaLnBrk="1" fontAlgn="auto" hangingPunct="1">
              <a:spcAft>
                <a:spcPts val="0"/>
              </a:spcAft>
              <a:buFont typeface="Arial" pitchFamily="34" charset="0"/>
              <a:buNone/>
              <a:defRPr/>
            </a:pPr>
            <a:r>
              <a:rPr lang="fr-FR" sz="4200" b="1" dirty="0" smtClean="0">
                <a:solidFill>
                  <a:schemeClr val="bg1"/>
                </a:solidFill>
              </a:rPr>
              <a:t>                                             </a:t>
            </a:r>
            <a:endParaRPr lang="fr-FR" sz="4200" dirty="0">
              <a:solidFill>
                <a:schemeClr val="bg1"/>
              </a:solidFill>
            </a:endParaRPr>
          </a:p>
        </p:txBody>
      </p:sp>
      <p:sp>
        <p:nvSpPr>
          <p:cNvPr id="4" name="Espace réservé du numéro de diapositive 3"/>
          <p:cNvSpPr>
            <a:spLocks noGrp="1"/>
          </p:cNvSpPr>
          <p:nvPr>
            <p:ph type="sldNum" sz="quarter" idx="12"/>
          </p:nvPr>
        </p:nvSpPr>
        <p:spPr>
          <a:xfrm>
            <a:off x="7924800" y="6356350"/>
            <a:ext cx="762000" cy="365125"/>
          </a:xfrm>
        </p:spPr>
        <p:txBody>
          <a:bodyPr/>
          <a:lstStyle/>
          <a:p>
            <a:pPr>
              <a:defRPr/>
            </a:pPr>
            <a:fld id="{07FEC77D-4669-4EE3-9340-CAC69E5500C3}" type="slidenum">
              <a:rPr lang="fr-FR"/>
              <a:pPr>
                <a:defRPr/>
              </a:pPr>
              <a:t>24</a:t>
            </a:fld>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625" y="857250"/>
            <a:ext cx="8372475" cy="5357813"/>
          </a:xfrm>
        </p:spPr>
        <p:txBody>
          <a:bodyPr rtlCol="0">
            <a:normAutofit fontScale="32500" lnSpcReduction="20000"/>
          </a:bodyPr>
          <a:lstStyle/>
          <a:p>
            <a:pPr eaLnBrk="1" fontAlgn="auto" hangingPunct="1">
              <a:spcAft>
                <a:spcPts val="0"/>
              </a:spcAft>
              <a:buFont typeface="Arial" pitchFamily="34" charset="0"/>
              <a:buNone/>
              <a:defRPr/>
            </a:pPr>
            <a:r>
              <a:rPr lang="fr-FR" sz="4000" b="1" dirty="0" smtClean="0"/>
              <a:t>      </a:t>
            </a:r>
          </a:p>
          <a:p>
            <a:pPr eaLnBrk="1" fontAlgn="auto" hangingPunct="1">
              <a:spcAft>
                <a:spcPts val="0"/>
              </a:spcAft>
              <a:buFont typeface="Arial" pitchFamily="34" charset="0"/>
              <a:buNone/>
              <a:defRPr/>
            </a:pPr>
            <a:endParaRPr lang="fr-FR" sz="4000" b="1" dirty="0"/>
          </a:p>
          <a:p>
            <a:pPr eaLnBrk="1" fontAlgn="auto" hangingPunct="1">
              <a:spcAft>
                <a:spcPts val="0"/>
              </a:spcAft>
              <a:buFont typeface="Arial" pitchFamily="34" charset="0"/>
              <a:buNone/>
              <a:defRPr/>
            </a:pPr>
            <a:r>
              <a:rPr lang="fr-FR" sz="9800" b="1" dirty="0" smtClean="0">
                <a:solidFill>
                  <a:srgbClr val="FFFF00"/>
                </a:solidFill>
              </a:rPr>
              <a:t> </a:t>
            </a:r>
            <a:r>
              <a:rPr lang="fr-FR" sz="9800" b="1" dirty="0">
                <a:solidFill>
                  <a:srgbClr val="FFFF00"/>
                </a:solidFill>
              </a:rPr>
              <a:t>III - Approches de la qualité : </a:t>
            </a:r>
            <a:endParaRPr lang="fr-FR" sz="9800" dirty="0">
              <a:solidFill>
                <a:srgbClr val="FFFF00"/>
              </a:solidFill>
            </a:endParaRPr>
          </a:p>
          <a:p>
            <a:pPr eaLnBrk="1" fontAlgn="auto" hangingPunct="1">
              <a:spcAft>
                <a:spcPts val="0"/>
              </a:spcAft>
              <a:buFont typeface="Arial" pitchFamily="34" charset="0"/>
              <a:buNone/>
              <a:defRPr/>
            </a:pPr>
            <a:endParaRPr lang="fr-FR" sz="8000" dirty="0"/>
          </a:p>
          <a:p>
            <a:pPr eaLnBrk="1" fontAlgn="auto" hangingPunct="1">
              <a:spcAft>
                <a:spcPts val="0"/>
              </a:spcAft>
              <a:defRPr/>
            </a:pPr>
            <a:r>
              <a:rPr lang="fr-FR" sz="8000" dirty="0">
                <a:solidFill>
                  <a:schemeClr val="bg1"/>
                </a:solidFill>
              </a:rPr>
              <a:t>Un système d’assurance qualité peut s’appuyer sur une ou plusieurs méthodes (ou approches), telles que </a:t>
            </a:r>
            <a:r>
              <a:rPr lang="fr-FR" sz="8000" dirty="0" smtClean="0">
                <a:solidFill>
                  <a:schemeClr val="bg1"/>
                </a:solidFill>
              </a:rPr>
              <a:t>:</a:t>
            </a:r>
          </a:p>
          <a:p>
            <a:pPr eaLnBrk="1" fontAlgn="auto" hangingPunct="1">
              <a:spcAft>
                <a:spcPts val="0"/>
              </a:spcAft>
              <a:buFont typeface="Arial" pitchFamily="34" charset="0"/>
              <a:buNone/>
              <a:defRPr/>
            </a:pPr>
            <a:r>
              <a:rPr lang="fr-FR" sz="8000" dirty="0" smtClean="0">
                <a:solidFill>
                  <a:schemeClr val="bg1"/>
                </a:solidFill>
              </a:rPr>
              <a:t> </a:t>
            </a:r>
            <a:endParaRPr lang="fr-FR" sz="8000" dirty="0">
              <a:solidFill>
                <a:schemeClr val="bg1"/>
              </a:solidFill>
            </a:endParaRPr>
          </a:p>
          <a:p>
            <a:pPr eaLnBrk="1" fontAlgn="auto" hangingPunct="1">
              <a:spcAft>
                <a:spcPts val="0"/>
              </a:spcAft>
              <a:defRPr/>
            </a:pPr>
            <a:r>
              <a:rPr lang="fr-FR" sz="8000" dirty="0" smtClean="0">
                <a:solidFill>
                  <a:schemeClr val="bg1"/>
                </a:solidFill>
              </a:rPr>
              <a:t>l’audit </a:t>
            </a:r>
            <a:r>
              <a:rPr lang="fr-FR" sz="8000" dirty="0">
                <a:solidFill>
                  <a:schemeClr val="bg1"/>
                </a:solidFill>
              </a:rPr>
              <a:t>sur la qualité ;</a:t>
            </a:r>
          </a:p>
          <a:p>
            <a:pPr eaLnBrk="1" fontAlgn="auto" hangingPunct="1">
              <a:spcAft>
                <a:spcPts val="0"/>
              </a:spcAft>
              <a:defRPr/>
            </a:pPr>
            <a:r>
              <a:rPr lang="fr-FR" sz="8000" dirty="0" smtClean="0">
                <a:solidFill>
                  <a:schemeClr val="bg1"/>
                </a:solidFill>
              </a:rPr>
              <a:t>l’évaluation </a:t>
            </a:r>
            <a:r>
              <a:rPr lang="fr-FR" sz="8000" dirty="0">
                <a:solidFill>
                  <a:schemeClr val="bg1"/>
                </a:solidFill>
              </a:rPr>
              <a:t>;</a:t>
            </a:r>
          </a:p>
          <a:p>
            <a:pPr eaLnBrk="1" fontAlgn="auto" hangingPunct="1">
              <a:spcAft>
                <a:spcPts val="0"/>
              </a:spcAft>
              <a:defRPr/>
            </a:pPr>
            <a:r>
              <a:rPr lang="fr-FR" sz="8000" dirty="0">
                <a:solidFill>
                  <a:schemeClr val="bg1"/>
                </a:solidFill>
              </a:rPr>
              <a:t>l’accréditation</a:t>
            </a:r>
            <a:r>
              <a:rPr lang="fr-FR" sz="8000" dirty="0" smtClean="0">
                <a:solidFill>
                  <a:schemeClr val="bg1"/>
                </a:solidFill>
              </a:rPr>
              <a:t>.</a:t>
            </a:r>
          </a:p>
          <a:p>
            <a:pPr eaLnBrk="1" fontAlgn="auto" hangingPunct="1">
              <a:spcAft>
                <a:spcPts val="0"/>
              </a:spcAft>
              <a:buFont typeface="Arial" pitchFamily="34" charset="0"/>
              <a:buNone/>
              <a:defRPr/>
            </a:pPr>
            <a:endParaRPr lang="fr-FR" sz="8000" dirty="0"/>
          </a:p>
          <a:p>
            <a:pPr eaLnBrk="1" fontAlgn="auto" hangingPunct="1">
              <a:spcAft>
                <a:spcPts val="0"/>
              </a:spcAft>
              <a:buFont typeface="Arial" pitchFamily="34" charset="0"/>
              <a:buNone/>
              <a:defRPr/>
            </a:pPr>
            <a:r>
              <a:rPr lang="fr-FR" sz="8000" b="1" dirty="0" smtClean="0"/>
              <a:t> </a:t>
            </a:r>
            <a:endParaRPr lang="fr-FR" sz="8000" dirty="0"/>
          </a:p>
        </p:txBody>
      </p:sp>
      <p:sp>
        <p:nvSpPr>
          <p:cNvPr id="4" name="Espace réservé du numéro de diapositive 3"/>
          <p:cNvSpPr>
            <a:spLocks noGrp="1"/>
          </p:cNvSpPr>
          <p:nvPr>
            <p:ph type="sldNum" sz="quarter" idx="12"/>
          </p:nvPr>
        </p:nvSpPr>
        <p:spPr>
          <a:xfrm>
            <a:off x="7924800" y="6356350"/>
            <a:ext cx="762000" cy="365125"/>
          </a:xfrm>
        </p:spPr>
        <p:txBody>
          <a:bodyPr/>
          <a:lstStyle/>
          <a:p>
            <a:pPr>
              <a:defRPr/>
            </a:pPr>
            <a:fld id="{FE20D9D7-B09C-46C6-88C3-1C615CFED98F}" type="slidenum">
              <a:rPr lang="fr-FR"/>
              <a:pPr>
                <a:defRPr/>
              </a:pPr>
              <a:t>25</a:t>
            </a:fld>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contenu 2"/>
          <p:cNvSpPr>
            <a:spLocks noGrp="1"/>
          </p:cNvSpPr>
          <p:nvPr>
            <p:ph idx="1"/>
          </p:nvPr>
        </p:nvSpPr>
        <p:spPr>
          <a:xfrm>
            <a:off x="457200" y="857250"/>
            <a:ext cx="8401050" cy="5268913"/>
          </a:xfrm>
        </p:spPr>
        <p:txBody>
          <a:bodyPr/>
          <a:lstStyle/>
          <a:p>
            <a:pPr eaLnBrk="1" hangingPunct="1"/>
            <a:r>
              <a:rPr lang="fr-FR" b="1" dirty="0" smtClean="0">
                <a:solidFill>
                  <a:srgbClr val="FFFF00"/>
                </a:solidFill>
              </a:rPr>
              <a:t>1 - L’audit sur la qualité :</a:t>
            </a:r>
            <a:endParaRPr lang="fr-FR" dirty="0" smtClean="0">
              <a:solidFill>
                <a:srgbClr val="FFFF00"/>
              </a:solidFill>
            </a:endParaRPr>
          </a:p>
          <a:p>
            <a:pPr eaLnBrk="1" hangingPunct="1">
              <a:buFont typeface="Arial" pitchFamily="34" charset="0"/>
              <a:buNone/>
            </a:pPr>
            <a:r>
              <a:rPr lang="fr-FR" dirty="0" smtClean="0">
                <a:solidFill>
                  <a:schemeClr val="bg1"/>
                </a:solidFill>
              </a:rPr>
              <a:t>    </a:t>
            </a:r>
            <a:r>
              <a:rPr lang="fr-FR" sz="2400" dirty="0" smtClean="0">
                <a:solidFill>
                  <a:schemeClr val="bg1"/>
                </a:solidFill>
              </a:rPr>
              <a:t>L’audit sur la qualité est considéré comme un processus à trois volets au cours duquel on vérifie : </a:t>
            </a:r>
          </a:p>
          <a:p>
            <a:pPr eaLnBrk="1" hangingPunct="1">
              <a:buFont typeface="Arial" pitchFamily="34" charset="0"/>
              <a:buNone/>
            </a:pPr>
            <a:endParaRPr lang="fr-FR" sz="2400" dirty="0" smtClean="0">
              <a:solidFill>
                <a:schemeClr val="bg1"/>
              </a:solidFill>
            </a:endParaRPr>
          </a:p>
          <a:p>
            <a:pPr eaLnBrk="1" hangingPunct="1">
              <a:buFont typeface="Arial" pitchFamily="34" charset="0"/>
              <a:buNone/>
            </a:pPr>
            <a:r>
              <a:rPr lang="fr-FR" sz="2400" dirty="0" smtClean="0">
                <a:solidFill>
                  <a:schemeClr val="bg1"/>
                </a:solidFill>
              </a:rPr>
              <a:t>•	Si les procédures de qualité sont adaptées aux objectifs déclarés (pertinence) ;</a:t>
            </a:r>
          </a:p>
          <a:p>
            <a:pPr eaLnBrk="1" hangingPunct="1">
              <a:buFont typeface="Arial" pitchFamily="34" charset="0"/>
              <a:buNone/>
            </a:pPr>
            <a:endParaRPr lang="fr-FR" sz="2400" dirty="0" smtClean="0">
              <a:solidFill>
                <a:schemeClr val="bg1"/>
              </a:solidFill>
            </a:endParaRPr>
          </a:p>
          <a:p>
            <a:pPr eaLnBrk="1" hangingPunct="1">
              <a:buFont typeface="Arial" pitchFamily="34" charset="0"/>
              <a:buNone/>
            </a:pPr>
            <a:r>
              <a:rPr lang="fr-FR" sz="2400" dirty="0" smtClean="0">
                <a:solidFill>
                  <a:schemeClr val="bg1"/>
                </a:solidFill>
              </a:rPr>
              <a:t>•	Si les activités effectivement menées sont conformes au projet (conformité) ;</a:t>
            </a:r>
          </a:p>
          <a:p>
            <a:pPr eaLnBrk="1" hangingPunct="1">
              <a:buFont typeface="Arial" pitchFamily="34" charset="0"/>
              <a:buNone/>
            </a:pPr>
            <a:endParaRPr lang="fr-FR" sz="2400" dirty="0" smtClean="0">
              <a:solidFill>
                <a:schemeClr val="bg1"/>
              </a:solidFill>
            </a:endParaRPr>
          </a:p>
          <a:p>
            <a:pPr eaLnBrk="1" hangingPunct="1">
              <a:buFont typeface="Arial" pitchFamily="34" charset="0"/>
              <a:buNone/>
            </a:pPr>
            <a:r>
              <a:rPr lang="fr-FR" sz="2400" dirty="0" smtClean="0">
                <a:solidFill>
                  <a:schemeClr val="bg1"/>
                </a:solidFill>
              </a:rPr>
              <a:t>•	Si ces activités sont efficaces par rapport aux objectifs déclarés (efficacité). </a:t>
            </a:r>
          </a:p>
          <a:p>
            <a:pPr eaLnBrk="1" hangingPunct="1"/>
            <a:endParaRPr lang="fr-FR" sz="2400" dirty="0" smtClean="0"/>
          </a:p>
        </p:txBody>
      </p:sp>
      <p:sp>
        <p:nvSpPr>
          <p:cNvPr id="4" name="Espace réservé du numéro de diapositive 3"/>
          <p:cNvSpPr>
            <a:spLocks noGrp="1"/>
          </p:cNvSpPr>
          <p:nvPr>
            <p:ph type="sldNum" sz="quarter" idx="12"/>
          </p:nvPr>
        </p:nvSpPr>
        <p:spPr>
          <a:xfrm>
            <a:off x="7924800" y="6356350"/>
            <a:ext cx="762000" cy="365125"/>
          </a:xfrm>
        </p:spPr>
        <p:txBody>
          <a:bodyPr/>
          <a:lstStyle/>
          <a:p>
            <a:pPr>
              <a:defRPr/>
            </a:pPr>
            <a:fld id="{C14E78E7-14C4-41D0-9625-B24BA2D049C0}" type="slidenum">
              <a:rPr lang="fr-FR"/>
              <a:pPr>
                <a:defRPr/>
              </a:pPr>
              <a:t>26</a:t>
            </a:fld>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2"/>
          <p:cNvSpPr>
            <a:spLocks noGrp="1"/>
          </p:cNvSpPr>
          <p:nvPr>
            <p:ph idx="1"/>
          </p:nvPr>
        </p:nvSpPr>
        <p:spPr>
          <a:xfrm>
            <a:off x="642938" y="785813"/>
            <a:ext cx="8229600" cy="4525962"/>
          </a:xfrm>
        </p:spPr>
        <p:txBody>
          <a:bodyPr/>
          <a:lstStyle/>
          <a:p>
            <a:pPr eaLnBrk="1" hangingPunct="1">
              <a:buFont typeface="Arial" pitchFamily="34" charset="0"/>
              <a:buNone/>
            </a:pPr>
            <a:r>
              <a:rPr lang="fr-FR" b="1" dirty="0" smtClean="0">
                <a:solidFill>
                  <a:srgbClr val="FFFF00"/>
                </a:solidFill>
              </a:rPr>
              <a:t>2 - L’évaluation :</a:t>
            </a:r>
          </a:p>
          <a:p>
            <a:pPr eaLnBrk="1" hangingPunct="1">
              <a:buFont typeface="Arial" pitchFamily="34" charset="0"/>
              <a:buNone/>
            </a:pPr>
            <a:endParaRPr lang="fr-FR" sz="2600" dirty="0" smtClean="0"/>
          </a:p>
          <a:p>
            <a:pPr eaLnBrk="1" hangingPunct="1"/>
            <a:r>
              <a:rPr lang="fr-FR" sz="2600" dirty="0" smtClean="0">
                <a:solidFill>
                  <a:schemeClr val="bg1"/>
                </a:solidFill>
              </a:rPr>
              <a:t>L’évaluation pourrait être considérée comme une opération qui débouche sur l’attribution d’une note, exprimée par un chiffre (1 à 4 par exemple), par une lettre (A à F par exemple) ou par une appréciation (excellent, bien, assez bien, par exemple). </a:t>
            </a:r>
          </a:p>
          <a:p>
            <a:pPr eaLnBrk="1" hangingPunct="1">
              <a:buFont typeface="Arial" pitchFamily="34" charset="0"/>
              <a:buNone/>
            </a:pPr>
            <a:endParaRPr lang="fr-FR" sz="2600" dirty="0" smtClean="0">
              <a:solidFill>
                <a:schemeClr val="bg1"/>
              </a:solidFill>
            </a:endParaRPr>
          </a:p>
          <a:p>
            <a:pPr eaLnBrk="1" hangingPunct="1"/>
            <a:r>
              <a:rPr lang="fr-FR" sz="2600" dirty="0" smtClean="0">
                <a:solidFill>
                  <a:schemeClr val="bg1"/>
                </a:solidFill>
              </a:rPr>
              <a:t>La différence essentielle entre l’</a:t>
            </a:r>
            <a:r>
              <a:rPr lang="fr-FR" sz="2600" b="1" dirty="0" smtClean="0">
                <a:solidFill>
                  <a:schemeClr val="bg1"/>
                </a:solidFill>
              </a:rPr>
              <a:t>audit</a:t>
            </a:r>
            <a:r>
              <a:rPr lang="fr-FR" sz="2600" dirty="0" smtClean="0">
                <a:solidFill>
                  <a:schemeClr val="bg1"/>
                </a:solidFill>
              </a:rPr>
              <a:t> et l’</a:t>
            </a:r>
            <a:r>
              <a:rPr lang="fr-FR" sz="2600" b="1" dirty="0" smtClean="0">
                <a:solidFill>
                  <a:schemeClr val="bg1"/>
                </a:solidFill>
              </a:rPr>
              <a:t>évaluation</a:t>
            </a:r>
            <a:r>
              <a:rPr lang="fr-FR" sz="2600" dirty="0" smtClean="0">
                <a:solidFill>
                  <a:schemeClr val="bg1"/>
                </a:solidFill>
              </a:rPr>
              <a:t> se situe au niveau des résultats :</a:t>
            </a:r>
            <a:r>
              <a:rPr lang="fr-FR" sz="2600" b="1" dirty="0" smtClean="0">
                <a:solidFill>
                  <a:schemeClr val="bg1"/>
                </a:solidFill>
              </a:rPr>
              <a:t> </a:t>
            </a:r>
            <a:endParaRPr lang="fr-FR" sz="2600" dirty="0" smtClean="0">
              <a:solidFill>
                <a:schemeClr val="bg1"/>
              </a:solidFill>
            </a:endParaRPr>
          </a:p>
          <a:p>
            <a:pPr eaLnBrk="1" hangingPunct="1"/>
            <a:endParaRPr lang="fr-FR" dirty="0" smtClean="0"/>
          </a:p>
        </p:txBody>
      </p:sp>
      <p:sp>
        <p:nvSpPr>
          <p:cNvPr id="4" name="Espace réservé du numéro de diapositive 3"/>
          <p:cNvSpPr>
            <a:spLocks noGrp="1"/>
          </p:cNvSpPr>
          <p:nvPr>
            <p:ph type="sldNum" sz="quarter" idx="12"/>
          </p:nvPr>
        </p:nvSpPr>
        <p:spPr>
          <a:xfrm>
            <a:off x="7924800" y="6356350"/>
            <a:ext cx="762000" cy="365125"/>
          </a:xfrm>
        </p:spPr>
        <p:txBody>
          <a:bodyPr/>
          <a:lstStyle/>
          <a:p>
            <a:pPr>
              <a:defRPr/>
            </a:pPr>
            <a:fld id="{24FF5530-BB88-4442-93D2-A5609890A65D}" type="slidenum">
              <a:rPr lang="fr-FR"/>
              <a:pPr>
                <a:defRPr/>
              </a:pPr>
              <a:t>27</a:t>
            </a:fld>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428604"/>
            <a:ext cx="8858280" cy="6000792"/>
          </a:xfrm>
        </p:spPr>
        <p:txBody>
          <a:bodyPr rtlCol="0">
            <a:normAutofit fontScale="85000" lnSpcReduction="20000"/>
          </a:bodyPr>
          <a:lstStyle/>
          <a:p>
            <a:pPr eaLnBrk="1" fontAlgn="auto" hangingPunct="1">
              <a:spcAft>
                <a:spcPts val="0"/>
              </a:spcAft>
              <a:defRPr/>
            </a:pPr>
            <a:endParaRPr lang="fr-FR" sz="2800" b="1" dirty="0" smtClean="0"/>
          </a:p>
          <a:p>
            <a:pPr eaLnBrk="1" fontAlgn="auto" hangingPunct="1">
              <a:spcAft>
                <a:spcPts val="0"/>
              </a:spcAft>
              <a:defRPr/>
            </a:pPr>
            <a:r>
              <a:rPr lang="fr-FR" sz="3100" b="1" dirty="0" smtClean="0">
                <a:solidFill>
                  <a:schemeClr val="bg1"/>
                </a:solidFill>
              </a:rPr>
              <a:t>l’audit</a:t>
            </a:r>
            <a:r>
              <a:rPr lang="fr-FR" sz="3100" dirty="0" smtClean="0">
                <a:solidFill>
                  <a:schemeClr val="bg1"/>
                </a:solidFill>
              </a:rPr>
              <a:t> </a:t>
            </a:r>
            <a:r>
              <a:rPr lang="fr-FR" sz="3100" dirty="0">
                <a:solidFill>
                  <a:schemeClr val="bg1"/>
                </a:solidFill>
              </a:rPr>
              <a:t>donne une </a:t>
            </a:r>
            <a:r>
              <a:rPr lang="fr-FR" sz="3100" u="sng" dirty="0">
                <a:solidFill>
                  <a:schemeClr val="bg1"/>
                </a:solidFill>
              </a:rPr>
              <a:t>description des résultats</a:t>
            </a:r>
            <a:r>
              <a:rPr lang="fr-FR" sz="3100" dirty="0">
                <a:solidFill>
                  <a:schemeClr val="bg1"/>
                </a:solidFill>
              </a:rPr>
              <a:t> de l’enquête. </a:t>
            </a:r>
            <a:endParaRPr lang="fr-FR" sz="3100" dirty="0" smtClean="0">
              <a:solidFill>
                <a:schemeClr val="bg1"/>
              </a:solidFill>
            </a:endParaRPr>
          </a:p>
          <a:p>
            <a:pPr eaLnBrk="1" fontAlgn="auto" hangingPunct="1">
              <a:spcAft>
                <a:spcPts val="0"/>
              </a:spcAft>
              <a:defRPr/>
            </a:pPr>
            <a:endParaRPr lang="fr-FR" sz="3100" dirty="0" smtClean="0">
              <a:solidFill>
                <a:schemeClr val="bg1"/>
              </a:solidFill>
            </a:endParaRPr>
          </a:p>
          <a:p>
            <a:pPr eaLnBrk="1" fontAlgn="auto" hangingPunct="1">
              <a:spcAft>
                <a:spcPts val="0"/>
              </a:spcAft>
              <a:buFont typeface="Arial" pitchFamily="34" charset="0"/>
              <a:buNone/>
              <a:defRPr/>
            </a:pPr>
            <a:r>
              <a:rPr lang="fr-FR" sz="3100" dirty="0" smtClean="0">
                <a:solidFill>
                  <a:schemeClr val="bg1"/>
                </a:solidFill>
              </a:rPr>
              <a:t>      L’audit </a:t>
            </a:r>
            <a:r>
              <a:rPr lang="fr-FR" sz="3100" dirty="0">
                <a:solidFill>
                  <a:schemeClr val="bg1"/>
                </a:solidFill>
              </a:rPr>
              <a:t>n’a pour objet l’évaluation de la qualité et des performances en tant que telles mais il permet de s’assurer que les mécanismes et les procédures </a:t>
            </a:r>
            <a:r>
              <a:rPr lang="fr-FR" sz="3100" dirty="0" smtClean="0">
                <a:solidFill>
                  <a:schemeClr val="bg1"/>
                </a:solidFill>
              </a:rPr>
              <a:t> sont  appropriés  et  </a:t>
            </a:r>
            <a:r>
              <a:rPr lang="fr-FR" sz="3100" dirty="0">
                <a:solidFill>
                  <a:schemeClr val="bg1"/>
                </a:solidFill>
              </a:rPr>
              <a:t>bien </a:t>
            </a:r>
            <a:r>
              <a:rPr lang="fr-FR" sz="3100" dirty="0" smtClean="0">
                <a:solidFill>
                  <a:schemeClr val="bg1"/>
                </a:solidFill>
              </a:rPr>
              <a:t> appliqués</a:t>
            </a:r>
            <a:r>
              <a:rPr lang="fr-FR" sz="3100" dirty="0">
                <a:solidFill>
                  <a:schemeClr val="bg1"/>
                </a:solidFill>
              </a:rPr>
              <a:t>. </a:t>
            </a:r>
          </a:p>
          <a:p>
            <a:pPr eaLnBrk="1" fontAlgn="auto" hangingPunct="1">
              <a:spcAft>
                <a:spcPts val="0"/>
              </a:spcAft>
              <a:buFont typeface="Arial" pitchFamily="34" charset="0"/>
              <a:buNone/>
              <a:defRPr/>
            </a:pPr>
            <a:r>
              <a:rPr lang="fr-FR" sz="3100" dirty="0" smtClean="0">
                <a:solidFill>
                  <a:schemeClr val="bg1"/>
                </a:solidFill>
              </a:rPr>
              <a:t>      Cette </a:t>
            </a:r>
            <a:r>
              <a:rPr lang="fr-FR" sz="3100" dirty="0">
                <a:solidFill>
                  <a:schemeClr val="bg1"/>
                </a:solidFill>
              </a:rPr>
              <a:t>méthode sert à évaluer les forces et les faiblesses du mécanisme d’assurance qualité adopté </a:t>
            </a:r>
          </a:p>
          <a:p>
            <a:pPr eaLnBrk="1" fontAlgn="auto" hangingPunct="1">
              <a:spcAft>
                <a:spcPts val="0"/>
              </a:spcAft>
              <a:buFont typeface="Arial" pitchFamily="34" charset="0"/>
              <a:buNone/>
              <a:defRPr/>
            </a:pPr>
            <a:endParaRPr lang="fr-FR" sz="3100" dirty="0">
              <a:solidFill>
                <a:schemeClr val="bg1"/>
              </a:solidFill>
            </a:endParaRPr>
          </a:p>
          <a:p>
            <a:pPr eaLnBrk="1" fontAlgn="auto" hangingPunct="1">
              <a:spcAft>
                <a:spcPts val="0"/>
              </a:spcAft>
              <a:defRPr/>
            </a:pPr>
            <a:r>
              <a:rPr lang="fr-FR" sz="3100" dirty="0">
                <a:solidFill>
                  <a:schemeClr val="bg1"/>
                </a:solidFill>
              </a:rPr>
              <a:t>mais </a:t>
            </a:r>
            <a:r>
              <a:rPr lang="fr-FR" sz="3100" b="1" dirty="0">
                <a:solidFill>
                  <a:schemeClr val="bg1"/>
                </a:solidFill>
              </a:rPr>
              <a:t>l’évaluation</a:t>
            </a:r>
            <a:r>
              <a:rPr lang="fr-FR" sz="3100" dirty="0">
                <a:solidFill>
                  <a:schemeClr val="bg1"/>
                </a:solidFill>
              </a:rPr>
              <a:t> donne </a:t>
            </a:r>
            <a:r>
              <a:rPr lang="fr-FR" sz="3100" u="sng" dirty="0">
                <a:solidFill>
                  <a:schemeClr val="bg1"/>
                </a:solidFill>
              </a:rPr>
              <a:t>une note à ces résultats</a:t>
            </a:r>
            <a:r>
              <a:rPr lang="fr-FR" sz="3100" dirty="0">
                <a:solidFill>
                  <a:schemeClr val="bg1"/>
                </a:solidFill>
              </a:rPr>
              <a:t>. </a:t>
            </a:r>
            <a:endParaRPr lang="fr-FR" sz="3100" dirty="0" smtClean="0">
              <a:solidFill>
                <a:schemeClr val="bg1"/>
              </a:solidFill>
            </a:endParaRPr>
          </a:p>
          <a:p>
            <a:pPr eaLnBrk="1" fontAlgn="auto" hangingPunct="1">
              <a:spcAft>
                <a:spcPts val="0"/>
              </a:spcAft>
              <a:buFont typeface="Arial" pitchFamily="34" charset="0"/>
              <a:buNone/>
              <a:defRPr/>
            </a:pPr>
            <a:endParaRPr lang="fr-FR" sz="3100" dirty="0" smtClean="0">
              <a:solidFill>
                <a:schemeClr val="bg1"/>
              </a:solidFill>
            </a:endParaRPr>
          </a:p>
          <a:p>
            <a:pPr eaLnBrk="1" fontAlgn="auto" hangingPunct="1">
              <a:spcAft>
                <a:spcPts val="0"/>
              </a:spcAft>
              <a:defRPr/>
            </a:pPr>
            <a:r>
              <a:rPr lang="fr-FR" sz="3100" dirty="0" smtClean="0">
                <a:solidFill>
                  <a:schemeClr val="bg1"/>
                </a:solidFill>
              </a:rPr>
              <a:t>Cependant</a:t>
            </a:r>
            <a:r>
              <a:rPr lang="fr-FR" sz="3100" dirty="0">
                <a:solidFill>
                  <a:schemeClr val="bg1"/>
                </a:solidFill>
              </a:rPr>
              <a:t>, le processus d’enquête est le même, dans la mesure où on cherche dans les deux cas à vérifier les résultats par rapport aux objectifs.</a:t>
            </a:r>
          </a:p>
          <a:p>
            <a:pPr eaLnBrk="1" fontAlgn="auto" hangingPunct="1">
              <a:spcAft>
                <a:spcPts val="0"/>
              </a:spcAft>
              <a:defRPr/>
            </a:pPr>
            <a:endParaRPr lang="fr-FR" dirty="0"/>
          </a:p>
        </p:txBody>
      </p:sp>
      <p:sp>
        <p:nvSpPr>
          <p:cNvPr id="4" name="Espace réservé du numéro de diapositive 3"/>
          <p:cNvSpPr>
            <a:spLocks noGrp="1"/>
          </p:cNvSpPr>
          <p:nvPr>
            <p:ph type="sldNum" sz="quarter" idx="12"/>
          </p:nvPr>
        </p:nvSpPr>
        <p:spPr>
          <a:xfrm>
            <a:off x="7924800" y="6356350"/>
            <a:ext cx="762000" cy="365125"/>
          </a:xfrm>
        </p:spPr>
        <p:txBody>
          <a:bodyPr/>
          <a:lstStyle/>
          <a:p>
            <a:pPr>
              <a:defRPr/>
            </a:pPr>
            <a:fld id="{0AB513EC-2C38-4608-BE21-BB559B02E3A6}" type="slidenum">
              <a:rPr lang="fr-FR"/>
              <a:pPr>
                <a:defRPr/>
              </a:pPr>
              <a:t>28</a:t>
            </a:fld>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contenu 2"/>
          <p:cNvSpPr>
            <a:spLocks noGrp="1"/>
          </p:cNvSpPr>
          <p:nvPr>
            <p:ph idx="1"/>
          </p:nvPr>
        </p:nvSpPr>
        <p:spPr>
          <a:xfrm>
            <a:off x="0" y="0"/>
            <a:ext cx="9144000" cy="6858000"/>
          </a:xfrm>
        </p:spPr>
        <p:txBody>
          <a:bodyPr/>
          <a:lstStyle/>
          <a:p>
            <a:pPr eaLnBrk="1" hangingPunct="1">
              <a:buFont typeface="Arial" pitchFamily="34" charset="0"/>
              <a:buNone/>
            </a:pPr>
            <a:r>
              <a:rPr lang="fr-FR" b="1" dirty="0" smtClean="0">
                <a:solidFill>
                  <a:srgbClr val="FFFF00"/>
                </a:solidFill>
              </a:rPr>
              <a:t>3 - L’Accréditation :</a:t>
            </a:r>
          </a:p>
          <a:p>
            <a:pPr eaLnBrk="1" hangingPunct="1"/>
            <a:endParaRPr lang="fr-FR" sz="1800" dirty="0" smtClean="0"/>
          </a:p>
          <a:p>
            <a:pPr eaLnBrk="1" hangingPunct="1"/>
            <a:r>
              <a:rPr lang="fr-FR" sz="2400" b="1" dirty="0" smtClean="0">
                <a:solidFill>
                  <a:schemeClr val="bg1"/>
                </a:solidFill>
              </a:rPr>
              <a:t>Dans l’accréditation, il s’agit de vérifier si l’institution ou l’entreprise mérite d’accéder à tel ou tel statut. La question posée ici est : </a:t>
            </a:r>
          </a:p>
          <a:p>
            <a:pPr eaLnBrk="1" hangingPunct="1"/>
            <a:r>
              <a:rPr lang="fr-FR" sz="2400" b="1" dirty="0" smtClean="0">
                <a:solidFill>
                  <a:schemeClr val="bg1"/>
                </a:solidFill>
              </a:rPr>
              <a:t>-  Avez-vous le niveau suffisant (à tous égards) pour qu’on vous autorise à fonctionner ? donc, méritez-vous l’agrément ? C’est-à-dire le classement dans telle ou telle catégorie ?</a:t>
            </a:r>
          </a:p>
          <a:p>
            <a:pPr eaLnBrk="1" hangingPunct="1"/>
            <a:r>
              <a:rPr lang="fr-FR" sz="2400" b="1" dirty="0" smtClean="0">
                <a:solidFill>
                  <a:schemeClr val="bg1"/>
                </a:solidFill>
              </a:rPr>
              <a:t>L’accréditation débouche en principe sur une décision de type   oui/non  ou, </a:t>
            </a:r>
          </a:p>
          <a:p>
            <a:pPr eaLnBrk="1" hangingPunct="1">
              <a:buFont typeface="Arial" pitchFamily="34" charset="0"/>
              <a:buNone/>
            </a:pPr>
            <a:r>
              <a:rPr lang="fr-FR" sz="2400" b="1" dirty="0" smtClean="0">
                <a:solidFill>
                  <a:schemeClr val="bg1"/>
                </a:solidFill>
              </a:rPr>
              <a:t>       admis / refusé. </a:t>
            </a:r>
          </a:p>
          <a:p>
            <a:pPr eaLnBrk="1" hangingPunct="1"/>
            <a:r>
              <a:rPr lang="fr-FR" sz="2400" b="1" u="sng" dirty="0" smtClean="0">
                <a:solidFill>
                  <a:schemeClr val="bg1"/>
                </a:solidFill>
              </a:rPr>
              <a:t>Remarque</a:t>
            </a:r>
            <a:r>
              <a:rPr lang="fr-FR" sz="2400" b="1" dirty="0" smtClean="0">
                <a:solidFill>
                  <a:schemeClr val="bg1"/>
                </a:solidFill>
              </a:rPr>
              <a:t> :   L’évaluation  et  l’accréditation se traduisent toutes les deux par une note sur une échelle linéaire. Les deux actions abordent les choses sous un angle différent, mais aboutissent à un résultat identique :</a:t>
            </a:r>
          </a:p>
          <a:p>
            <a:pPr eaLnBrk="1" hangingPunct="1"/>
            <a:r>
              <a:rPr lang="fr-FR" sz="2400" b="1" dirty="0" smtClean="0">
                <a:solidFill>
                  <a:schemeClr val="bg1"/>
                </a:solidFill>
              </a:rPr>
              <a:t>L’évaluation : quel est votre niveau ?</a:t>
            </a:r>
          </a:p>
          <a:p>
            <a:pPr eaLnBrk="1" hangingPunct="1"/>
            <a:r>
              <a:rPr lang="fr-FR" sz="2400" b="1" dirty="0" smtClean="0">
                <a:solidFill>
                  <a:schemeClr val="bg1"/>
                </a:solidFill>
              </a:rPr>
              <a:t>L’accréditation : avez-vous le niveau requis ?</a:t>
            </a:r>
          </a:p>
          <a:p>
            <a:pPr eaLnBrk="1" hangingPunct="1"/>
            <a:endParaRPr lang="fr-FR" sz="1800" b="1" dirty="0" smtClean="0"/>
          </a:p>
        </p:txBody>
      </p:sp>
      <p:sp>
        <p:nvSpPr>
          <p:cNvPr id="4" name="Espace réservé du numéro de diapositive 3"/>
          <p:cNvSpPr>
            <a:spLocks noGrp="1"/>
          </p:cNvSpPr>
          <p:nvPr>
            <p:ph type="sldNum" sz="quarter" idx="12"/>
          </p:nvPr>
        </p:nvSpPr>
        <p:spPr>
          <a:xfrm>
            <a:off x="7924800" y="6356350"/>
            <a:ext cx="762000" cy="365125"/>
          </a:xfrm>
        </p:spPr>
        <p:txBody>
          <a:bodyPr/>
          <a:lstStyle/>
          <a:p>
            <a:pPr>
              <a:defRPr/>
            </a:pPr>
            <a:fld id="{5DE1A27B-07C9-4362-BAAD-5A203225CAC1}" type="slidenum">
              <a:rPr lang="fr-FR"/>
              <a:pPr>
                <a:defRPr/>
              </a:pPr>
              <a:t>29</a:t>
            </a:fld>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4282" y="1142984"/>
            <a:ext cx="8929718" cy="5535298"/>
          </a:xfrm>
          <a:prstGeom prst="rect">
            <a:avLst/>
          </a:prstGeom>
          <a:noFill/>
          <a:ln w="9525">
            <a:noFill/>
            <a:miter lim="800000"/>
            <a:headEnd/>
            <a:tailEnd/>
          </a:ln>
        </p:spPr>
        <p:txBody>
          <a:bodyPr wrap="square">
            <a:spAutoFit/>
          </a:bodyPr>
          <a:lstStyle/>
          <a:p>
            <a:pPr>
              <a:lnSpc>
                <a:spcPct val="150000"/>
              </a:lnSpc>
            </a:pPr>
            <a:r>
              <a:rPr lang="fr-FR" sz="2200" dirty="0">
                <a:solidFill>
                  <a:schemeClr val="bg1"/>
                </a:solidFill>
                <a:latin typeface="Trebuchet MS" pitchFamily="34" charset="0"/>
              </a:rPr>
              <a:t>Ce cours comme son nom l’indique « introduction à la qualité » poursuit l’objectif :</a:t>
            </a:r>
          </a:p>
          <a:p>
            <a:pPr defTabSz="536575">
              <a:lnSpc>
                <a:spcPct val="150000"/>
              </a:lnSpc>
            </a:pPr>
            <a:r>
              <a:rPr lang="fr-FR" sz="2200" dirty="0">
                <a:solidFill>
                  <a:schemeClr val="bg1"/>
                </a:solidFill>
                <a:latin typeface="Trebuchet MS" pitchFamily="34" charset="0"/>
              </a:rPr>
              <a:t>-  </a:t>
            </a:r>
            <a:r>
              <a:rPr lang="fr-FR" sz="2200" dirty="0" smtClean="0">
                <a:solidFill>
                  <a:schemeClr val="bg1"/>
                </a:solidFill>
                <a:latin typeface="Trebuchet MS" pitchFamily="34" charset="0"/>
              </a:rPr>
              <a:t>D’initier aux éléments théoriques de base de la qualité.</a:t>
            </a:r>
          </a:p>
          <a:p>
            <a:pPr defTabSz="536575">
              <a:lnSpc>
                <a:spcPct val="150000"/>
              </a:lnSpc>
            </a:pPr>
            <a:r>
              <a:rPr lang="fr-FR" sz="2200" dirty="0" smtClean="0">
                <a:solidFill>
                  <a:schemeClr val="bg1"/>
                </a:solidFill>
                <a:latin typeface="Trebuchet MS" pitchFamily="34" charset="0"/>
              </a:rPr>
              <a:t>-  De faire connaitre les étapes importantes de l’évolution de ce concept, depuis l’inspection de la qualité jusqu’au management de la qualité totale (TQM)</a:t>
            </a:r>
          </a:p>
          <a:p>
            <a:pPr defTabSz="536575">
              <a:lnSpc>
                <a:spcPct val="150000"/>
              </a:lnSpc>
            </a:pPr>
            <a:r>
              <a:rPr lang="fr-FR" sz="2200" dirty="0" smtClean="0">
                <a:solidFill>
                  <a:schemeClr val="bg1"/>
                </a:solidFill>
                <a:latin typeface="Trebuchet MS" pitchFamily="34" charset="0"/>
              </a:rPr>
              <a:t>-  De présenter la normalisation et la certification de la qualité.</a:t>
            </a:r>
          </a:p>
          <a:p>
            <a:pPr defTabSz="536575">
              <a:lnSpc>
                <a:spcPct val="150000"/>
              </a:lnSpc>
            </a:pPr>
            <a:r>
              <a:rPr lang="fr-FR" sz="2200" dirty="0" smtClean="0">
                <a:solidFill>
                  <a:schemeClr val="bg1"/>
                </a:solidFill>
                <a:latin typeface="Trebuchet MS" pitchFamily="34" charset="0"/>
              </a:rPr>
              <a:t>-  De </a:t>
            </a:r>
            <a:r>
              <a:rPr lang="fr-FR" sz="2200" dirty="0">
                <a:solidFill>
                  <a:schemeClr val="bg1"/>
                </a:solidFill>
                <a:latin typeface="Trebuchet MS" pitchFamily="34" charset="0"/>
              </a:rPr>
              <a:t> </a:t>
            </a:r>
            <a:r>
              <a:rPr lang="fr-FR" sz="2200" dirty="0" smtClean="0">
                <a:solidFill>
                  <a:schemeClr val="bg1"/>
                </a:solidFill>
                <a:latin typeface="Trebuchet MS" pitchFamily="34" charset="0"/>
              </a:rPr>
              <a:t>faire </a:t>
            </a:r>
            <a:r>
              <a:rPr lang="fr-FR" sz="2200" dirty="0">
                <a:solidFill>
                  <a:schemeClr val="bg1"/>
                </a:solidFill>
                <a:latin typeface="Trebuchet MS" pitchFamily="34" charset="0"/>
              </a:rPr>
              <a:t>connaissance des différents outils d’amélioration de la qualité et de les appréhender au travers d’applications de simulation.</a:t>
            </a:r>
          </a:p>
          <a:p>
            <a:pPr>
              <a:lnSpc>
                <a:spcPct val="150000"/>
              </a:lnSpc>
            </a:pPr>
            <a:endParaRPr lang="fr-FR" dirty="0">
              <a:latin typeface="Trebuchet MS" pitchFamily="34" charset="0"/>
            </a:endParaRPr>
          </a:p>
        </p:txBody>
      </p:sp>
      <p:sp>
        <p:nvSpPr>
          <p:cNvPr id="5" name="Rectangle 4"/>
          <p:cNvSpPr>
            <a:spLocks noChangeArrowheads="1"/>
          </p:cNvSpPr>
          <p:nvPr/>
        </p:nvSpPr>
        <p:spPr bwMode="auto">
          <a:xfrm>
            <a:off x="2714612" y="357166"/>
            <a:ext cx="4123245" cy="646331"/>
          </a:xfrm>
          <a:prstGeom prst="rect">
            <a:avLst/>
          </a:prstGeom>
          <a:noFill/>
          <a:ln w="9525">
            <a:noFill/>
            <a:miter lim="800000"/>
            <a:headEnd/>
            <a:tailEnd/>
          </a:ln>
        </p:spPr>
        <p:txBody>
          <a:bodyPr wrap="none">
            <a:spAutoFit/>
          </a:bodyPr>
          <a:lstStyle/>
          <a:p>
            <a:r>
              <a:rPr lang="fr-FR" sz="3600" b="1" u="sng" dirty="0">
                <a:solidFill>
                  <a:srgbClr val="FFFF00"/>
                </a:solidFill>
                <a:latin typeface="Trebuchet MS" pitchFamily="34" charset="0"/>
              </a:rPr>
              <a:t>Objectifs du cours</a:t>
            </a:r>
            <a:endParaRPr lang="fr-FR" sz="3600" b="1" dirty="0">
              <a:solidFill>
                <a:srgbClr val="FFFF00"/>
              </a:solidFill>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contenu 2"/>
          <p:cNvSpPr>
            <a:spLocks noGrp="1"/>
          </p:cNvSpPr>
          <p:nvPr>
            <p:ph idx="1"/>
          </p:nvPr>
        </p:nvSpPr>
        <p:spPr>
          <a:xfrm>
            <a:off x="457200" y="500063"/>
            <a:ext cx="8329613" cy="5626100"/>
          </a:xfrm>
        </p:spPr>
        <p:txBody>
          <a:bodyPr/>
          <a:lstStyle/>
          <a:p>
            <a:pPr eaLnBrk="1" hangingPunct="1"/>
            <a:endParaRPr lang="fr-FR" dirty="0" smtClean="0"/>
          </a:p>
          <a:p>
            <a:pPr eaLnBrk="1" hangingPunct="1"/>
            <a:r>
              <a:rPr lang="fr-FR" sz="2800" dirty="0" smtClean="0">
                <a:solidFill>
                  <a:schemeClr val="bg1"/>
                </a:solidFill>
              </a:rPr>
              <a:t>D’une manière générale, </a:t>
            </a:r>
            <a:r>
              <a:rPr lang="fr-FR" sz="2800" b="1" u="sng" dirty="0" smtClean="0">
                <a:solidFill>
                  <a:schemeClr val="bg1"/>
                </a:solidFill>
              </a:rPr>
              <a:t>ces processus de contrôle</a:t>
            </a:r>
            <a:r>
              <a:rPr lang="fr-FR" sz="2800" dirty="0" smtClean="0">
                <a:solidFill>
                  <a:schemeClr val="bg1"/>
                </a:solidFill>
              </a:rPr>
              <a:t> peuvent être assurés par l’institution elle-même ou par une instance externe (auto-évaluation ou examen externe).</a:t>
            </a:r>
          </a:p>
          <a:p>
            <a:pPr eaLnBrk="1" hangingPunct="1">
              <a:buFont typeface="Arial" pitchFamily="34" charset="0"/>
              <a:buNone/>
            </a:pPr>
            <a:endParaRPr lang="fr-FR" sz="2800" dirty="0" smtClean="0">
              <a:solidFill>
                <a:schemeClr val="bg1"/>
              </a:solidFill>
            </a:endParaRPr>
          </a:p>
          <a:p>
            <a:pPr eaLnBrk="1" hangingPunct="1"/>
            <a:r>
              <a:rPr lang="fr-FR" sz="2800" dirty="0" smtClean="0">
                <a:solidFill>
                  <a:schemeClr val="bg1"/>
                </a:solidFill>
              </a:rPr>
              <a:t>Cependant, on peut avoir une phase initiale </a:t>
            </a:r>
            <a:r>
              <a:rPr lang="fr-FR" sz="2800" b="1" dirty="0" smtClean="0">
                <a:solidFill>
                  <a:schemeClr val="bg1"/>
                </a:solidFill>
              </a:rPr>
              <a:t>d’auto-évaluation</a:t>
            </a:r>
            <a:r>
              <a:rPr lang="fr-FR" sz="2800" dirty="0" smtClean="0">
                <a:solidFill>
                  <a:schemeClr val="bg1"/>
                </a:solidFill>
              </a:rPr>
              <a:t> suivie d’une </a:t>
            </a:r>
            <a:r>
              <a:rPr lang="fr-FR" sz="2800" b="1" dirty="0" smtClean="0">
                <a:solidFill>
                  <a:schemeClr val="bg1"/>
                </a:solidFill>
              </a:rPr>
              <a:t>intervention externe</a:t>
            </a:r>
            <a:r>
              <a:rPr lang="fr-FR" sz="2800" dirty="0" smtClean="0">
                <a:solidFill>
                  <a:schemeClr val="bg1"/>
                </a:solidFill>
              </a:rPr>
              <a:t> pour valider ou ne pas valider les conclusions de l’auto- évaluation.</a:t>
            </a:r>
          </a:p>
        </p:txBody>
      </p:sp>
      <p:sp>
        <p:nvSpPr>
          <p:cNvPr id="4" name="Espace réservé du numéro de diapositive 3"/>
          <p:cNvSpPr>
            <a:spLocks noGrp="1"/>
          </p:cNvSpPr>
          <p:nvPr>
            <p:ph type="sldNum" sz="quarter" idx="12"/>
          </p:nvPr>
        </p:nvSpPr>
        <p:spPr>
          <a:xfrm>
            <a:off x="7924800" y="6356350"/>
            <a:ext cx="762000" cy="365125"/>
          </a:xfrm>
        </p:spPr>
        <p:txBody>
          <a:bodyPr/>
          <a:lstStyle/>
          <a:p>
            <a:pPr>
              <a:defRPr/>
            </a:pPr>
            <a:fld id="{475429C8-AD01-4716-BB65-AF13A5C8AD9E}" type="slidenum">
              <a:rPr lang="fr-FR"/>
              <a:pPr>
                <a:defRPr/>
              </a:pPr>
              <a:t>30</a:t>
            </a:fld>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rtlCol="0">
            <a:normAutofit fontScale="25000" lnSpcReduction="20000"/>
          </a:bodyPr>
          <a:lstStyle/>
          <a:p>
            <a:pPr eaLnBrk="1" fontAlgn="auto" hangingPunct="1">
              <a:spcAft>
                <a:spcPts val="0"/>
              </a:spcAft>
              <a:defRPr/>
            </a:pPr>
            <a:endParaRPr lang="fr-FR" sz="9600" b="1" dirty="0" smtClean="0"/>
          </a:p>
          <a:p>
            <a:pPr eaLnBrk="1" fontAlgn="auto" hangingPunct="1">
              <a:spcAft>
                <a:spcPts val="0"/>
              </a:spcAft>
              <a:buFont typeface="Arial" pitchFamily="34" charset="0"/>
              <a:buNone/>
              <a:defRPr/>
            </a:pPr>
            <a:r>
              <a:rPr lang="fr-FR" sz="9600" b="1" dirty="0"/>
              <a:t> </a:t>
            </a:r>
            <a:r>
              <a:rPr lang="fr-FR" sz="9600" b="1" dirty="0" smtClean="0"/>
              <a:t>       </a:t>
            </a:r>
            <a:r>
              <a:rPr lang="fr-FR" sz="11200" b="1" dirty="0" smtClean="0">
                <a:solidFill>
                  <a:srgbClr val="FFFF00"/>
                </a:solidFill>
              </a:rPr>
              <a:t>Notion </a:t>
            </a:r>
            <a:r>
              <a:rPr lang="fr-FR" sz="11200" b="1" dirty="0">
                <a:solidFill>
                  <a:srgbClr val="FFFF00"/>
                </a:solidFill>
              </a:rPr>
              <a:t>d’assurance qualité ( ou garantie de la qualité) : </a:t>
            </a:r>
            <a:endParaRPr lang="fr-FR" sz="11200" b="1" dirty="0" smtClean="0">
              <a:solidFill>
                <a:srgbClr val="FFFF00"/>
              </a:solidFill>
            </a:endParaRPr>
          </a:p>
          <a:p>
            <a:pPr eaLnBrk="1" fontAlgn="auto" hangingPunct="1">
              <a:spcAft>
                <a:spcPts val="0"/>
              </a:spcAft>
              <a:buFont typeface="Arial" pitchFamily="34" charset="0"/>
              <a:buNone/>
              <a:defRPr/>
            </a:pPr>
            <a:endParaRPr lang="fr-FR" sz="4500" b="1" dirty="0"/>
          </a:p>
          <a:p>
            <a:pPr eaLnBrk="1" fontAlgn="auto" hangingPunct="1">
              <a:spcAft>
                <a:spcPts val="0"/>
              </a:spcAft>
              <a:defRPr/>
            </a:pPr>
            <a:r>
              <a:rPr lang="fr-FR" sz="8000" b="1" dirty="0" smtClean="0">
                <a:solidFill>
                  <a:schemeClr val="bg1"/>
                </a:solidFill>
              </a:rPr>
              <a:t>Si </a:t>
            </a:r>
            <a:r>
              <a:rPr lang="fr-FR" sz="8000" b="1" dirty="0">
                <a:solidFill>
                  <a:schemeClr val="bg1"/>
                </a:solidFill>
              </a:rPr>
              <a:t>cette notion centrale s’inscrit bien dans une démarche d’amélioration de la qualité en </a:t>
            </a:r>
            <a:r>
              <a:rPr lang="fr-FR" sz="8000" b="1" dirty="0" smtClean="0">
                <a:solidFill>
                  <a:schemeClr val="bg1"/>
                </a:solidFill>
              </a:rPr>
              <a:t>général : </a:t>
            </a:r>
          </a:p>
          <a:p>
            <a:pPr eaLnBrk="1" fontAlgn="auto" hangingPunct="1">
              <a:spcAft>
                <a:spcPts val="0"/>
              </a:spcAft>
              <a:defRPr/>
            </a:pPr>
            <a:endParaRPr lang="fr-FR" sz="8000" b="1" dirty="0" smtClean="0">
              <a:solidFill>
                <a:schemeClr val="bg1"/>
              </a:solidFill>
            </a:endParaRPr>
          </a:p>
          <a:p>
            <a:pPr eaLnBrk="1" fontAlgn="auto" hangingPunct="1">
              <a:spcAft>
                <a:spcPts val="0"/>
              </a:spcAft>
              <a:buFont typeface="Arial" pitchFamily="34" charset="0"/>
              <a:buNone/>
              <a:defRPr/>
            </a:pPr>
            <a:r>
              <a:rPr lang="fr-FR" sz="8000" b="1" dirty="0">
                <a:solidFill>
                  <a:schemeClr val="bg1"/>
                </a:solidFill>
              </a:rPr>
              <a:t> </a:t>
            </a:r>
            <a:r>
              <a:rPr lang="fr-FR" sz="8000" b="1" dirty="0" smtClean="0">
                <a:solidFill>
                  <a:schemeClr val="bg1"/>
                </a:solidFill>
              </a:rPr>
              <a:t>   «</a:t>
            </a:r>
            <a:r>
              <a:rPr lang="fr-FR" sz="8000" b="1" dirty="0">
                <a:solidFill>
                  <a:schemeClr val="bg1"/>
                </a:solidFill>
              </a:rPr>
              <a:t> </a:t>
            </a:r>
            <a:r>
              <a:rPr lang="fr-FR" sz="8000" b="1" u="sng" dirty="0">
                <a:solidFill>
                  <a:schemeClr val="bg1"/>
                </a:solidFill>
              </a:rPr>
              <a:t>évaluation de la qualité</a:t>
            </a:r>
            <a:r>
              <a:rPr lang="fr-FR" sz="8000" b="1" dirty="0">
                <a:solidFill>
                  <a:schemeClr val="bg1"/>
                </a:solidFill>
              </a:rPr>
              <a:t> » indique comment on va mesurer cette qualité </a:t>
            </a:r>
            <a:endParaRPr lang="fr-FR" sz="8000" b="1" dirty="0" smtClean="0">
              <a:solidFill>
                <a:schemeClr val="bg1"/>
              </a:solidFill>
            </a:endParaRPr>
          </a:p>
          <a:p>
            <a:pPr eaLnBrk="1" fontAlgn="auto" hangingPunct="1">
              <a:spcAft>
                <a:spcPts val="0"/>
              </a:spcAft>
              <a:buFont typeface="Arial" pitchFamily="34" charset="0"/>
              <a:buNone/>
              <a:defRPr/>
            </a:pPr>
            <a:r>
              <a:rPr lang="fr-FR" sz="8000" b="1" dirty="0">
                <a:solidFill>
                  <a:schemeClr val="bg1"/>
                </a:solidFill>
              </a:rPr>
              <a:t> </a:t>
            </a:r>
            <a:r>
              <a:rPr lang="fr-FR" sz="8000" b="1" dirty="0" smtClean="0">
                <a:solidFill>
                  <a:schemeClr val="bg1"/>
                </a:solidFill>
              </a:rPr>
              <a:t>                                                         ( </a:t>
            </a:r>
            <a:r>
              <a:rPr lang="fr-FR" sz="8000" b="1" dirty="0">
                <a:solidFill>
                  <a:schemeClr val="bg1"/>
                </a:solidFill>
              </a:rPr>
              <a:t>par l’évaluation), </a:t>
            </a:r>
            <a:endParaRPr lang="fr-FR" sz="8000" b="1" dirty="0" smtClean="0">
              <a:solidFill>
                <a:schemeClr val="bg1"/>
              </a:solidFill>
            </a:endParaRPr>
          </a:p>
          <a:p>
            <a:pPr eaLnBrk="1" fontAlgn="auto" hangingPunct="1">
              <a:spcAft>
                <a:spcPts val="0"/>
              </a:spcAft>
              <a:buFont typeface="Arial" pitchFamily="34" charset="0"/>
              <a:buNone/>
              <a:defRPr/>
            </a:pPr>
            <a:endParaRPr lang="fr-FR" sz="8000" b="1" dirty="0" smtClean="0">
              <a:solidFill>
                <a:schemeClr val="bg1"/>
              </a:solidFill>
            </a:endParaRPr>
          </a:p>
          <a:p>
            <a:pPr eaLnBrk="1" fontAlgn="auto" hangingPunct="1">
              <a:spcAft>
                <a:spcPts val="0"/>
              </a:spcAft>
              <a:buFont typeface="Arial" pitchFamily="34" charset="0"/>
              <a:buNone/>
              <a:defRPr/>
            </a:pPr>
            <a:r>
              <a:rPr lang="fr-FR" sz="8000" b="1" dirty="0">
                <a:solidFill>
                  <a:schemeClr val="bg1"/>
                </a:solidFill>
              </a:rPr>
              <a:t> </a:t>
            </a:r>
            <a:r>
              <a:rPr lang="fr-FR" sz="8000" b="1" dirty="0" smtClean="0">
                <a:solidFill>
                  <a:schemeClr val="bg1"/>
                </a:solidFill>
              </a:rPr>
              <a:t>    « </a:t>
            </a:r>
            <a:r>
              <a:rPr lang="fr-FR" sz="8000" b="1" u="sng" dirty="0" smtClean="0">
                <a:solidFill>
                  <a:schemeClr val="bg1"/>
                </a:solidFill>
              </a:rPr>
              <a:t>assurance </a:t>
            </a:r>
            <a:r>
              <a:rPr lang="fr-FR" sz="8000" b="1" u="sng" dirty="0">
                <a:solidFill>
                  <a:schemeClr val="bg1"/>
                </a:solidFill>
              </a:rPr>
              <a:t>et </a:t>
            </a:r>
            <a:r>
              <a:rPr lang="fr-FR" sz="8000" b="1" u="sng" dirty="0" smtClean="0">
                <a:solidFill>
                  <a:schemeClr val="bg1"/>
                </a:solidFill>
              </a:rPr>
              <a:t>garantie </a:t>
            </a:r>
            <a:r>
              <a:rPr lang="fr-FR" sz="8000" b="1" dirty="0" smtClean="0">
                <a:solidFill>
                  <a:schemeClr val="bg1"/>
                </a:solidFill>
              </a:rPr>
              <a:t>» </a:t>
            </a:r>
            <a:r>
              <a:rPr lang="fr-FR" sz="8000" b="1" dirty="0">
                <a:solidFill>
                  <a:schemeClr val="bg1"/>
                </a:solidFill>
              </a:rPr>
              <a:t>signifient que l’essentiel de la préoccupation est de montrer </a:t>
            </a:r>
            <a:r>
              <a:rPr lang="fr-FR" sz="8000" b="1" dirty="0" smtClean="0">
                <a:solidFill>
                  <a:schemeClr val="bg1"/>
                </a:solidFill>
              </a:rPr>
              <a:t> que </a:t>
            </a:r>
            <a:r>
              <a:rPr lang="fr-FR" sz="8000" b="1" dirty="0">
                <a:solidFill>
                  <a:schemeClr val="bg1"/>
                </a:solidFill>
              </a:rPr>
              <a:t>la qualité est bien là</a:t>
            </a:r>
            <a:r>
              <a:rPr lang="fr-FR" sz="8000" b="1" dirty="0" smtClean="0">
                <a:solidFill>
                  <a:schemeClr val="bg1"/>
                </a:solidFill>
              </a:rPr>
              <a:t>,</a:t>
            </a:r>
          </a:p>
          <a:p>
            <a:pPr eaLnBrk="1" fontAlgn="auto" hangingPunct="1">
              <a:spcAft>
                <a:spcPts val="0"/>
              </a:spcAft>
              <a:buFont typeface="Arial" pitchFamily="34" charset="0"/>
              <a:buNone/>
              <a:defRPr/>
            </a:pPr>
            <a:endParaRPr lang="fr-FR" sz="8000" b="1" dirty="0" smtClean="0">
              <a:solidFill>
                <a:schemeClr val="bg1"/>
              </a:solidFill>
            </a:endParaRPr>
          </a:p>
          <a:p>
            <a:pPr eaLnBrk="1" fontAlgn="auto" hangingPunct="1">
              <a:spcAft>
                <a:spcPts val="0"/>
              </a:spcAft>
              <a:buFont typeface="Arial" pitchFamily="34" charset="0"/>
              <a:buNone/>
              <a:defRPr/>
            </a:pPr>
            <a:r>
              <a:rPr lang="fr-FR" sz="8000" b="1" dirty="0">
                <a:solidFill>
                  <a:schemeClr val="bg1"/>
                </a:solidFill>
              </a:rPr>
              <a:t> </a:t>
            </a:r>
            <a:r>
              <a:rPr lang="fr-FR" sz="8000" b="1" dirty="0" smtClean="0">
                <a:solidFill>
                  <a:schemeClr val="bg1"/>
                </a:solidFill>
              </a:rPr>
              <a:t>       alors </a:t>
            </a:r>
            <a:r>
              <a:rPr lang="fr-FR" sz="8000" b="1" dirty="0">
                <a:solidFill>
                  <a:schemeClr val="bg1"/>
                </a:solidFill>
              </a:rPr>
              <a:t>que </a:t>
            </a:r>
            <a:r>
              <a:rPr lang="fr-FR" sz="8000" b="1" u="sng" dirty="0">
                <a:solidFill>
                  <a:schemeClr val="bg1"/>
                </a:solidFill>
              </a:rPr>
              <a:t>management</a:t>
            </a:r>
            <a:r>
              <a:rPr lang="fr-FR" sz="8000" b="1" dirty="0">
                <a:solidFill>
                  <a:schemeClr val="bg1"/>
                </a:solidFill>
              </a:rPr>
              <a:t> de la qualité indiquerait </a:t>
            </a:r>
            <a:r>
              <a:rPr lang="fr-FR" sz="8000" b="1" dirty="0" smtClean="0">
                <a:solidFill>
                  <a:schemeClr val="bg1"/>
                </a:solidFill>
              </a:rPr>
              <a:t> la </a:t>
            </a:r>
            <a:r>
              <a:rPr lang="fr-FR" sz="8000" b="1" dirty="0">
                <a:solidFill>
                  <a:schemeClr val="bg1"/>
                </a:solidFill>
              </a:rPr>
              <a:t>façon dont on peut la gérer . </a:t>
            </a:r>
            <a:endParaRPr lang="fr-FR" sz="8000" b="1" dirty="0" smtClean="0">
              <a:solidFill>
                <a:schemeClr val="bg1"/>
              </a:solidFill>
            </a:endParaRPr>
          </a:p>
          <a:p>
            <a:pPr eaLnBrk="1" fontAlgn="auto" hangingPunct="1">
              <a:spcAft>
                <a:spcPts val="0"/>
              </a:spcAft>
              <a:buFont typeface="Arial" pitchFamily="34" charset="0"/>
              <a:buNone/>
              <a:defRPr/>
            </a:pPr>
            <a:r>
              <a:rPr lang="fr-FR" sz="8000" b="1" dirty="0">
                <a:solidFill>
                  <a:schemeClr val="bg1"/>
                </a:solidFill>
              </a:rPr>
              <a:t> </a:t>
            </a:r>
            <a:r>
              <a:rPr lang="fr-FR" sz="8000" b="1" dirty="0" smtClean="0">
                <a:solidFill>
                  <a:schemeClr val="bg1"/>
                </a:solidFill>
              </a:rPr>
              <a:t>                            </a:t>
            </a:r>
            <a:endParaRPr lang="fr-FR" sz="8000" b="1" dirty="0">
              <a:solidFill>
                <a:schemeClr val="bg1"/>
              </a:solidFill>
            </a:endParaRPr>
          </a:p>
          <a:p>
            <a:pPr eaLnBrk="1" fontAlgn="auto" hangingPunct="1">
              <a:spcAft>
                <a:spcPts val="0"/>
              </a:spcAft>
              <a:buFont typeface="Arial" pitchFamily="34" charset="0"/>
              <a:buNone/>
              <a:defRPr/>
            </a:pPr>
            <a:r>
              <a:rPr lang="fr-FR" sz="8000" b="1" dirty="0" smtClean="0">
                <a:solidFill>
                  <a:schemeClr val="bg1"/>
                </a:solidFill>
              </a:rPr>
              <a:t>                                                   En </a:t>
            </a:r>
            <a:r>
              <a:rPr lang="fr-FR" sz="8000" b="1" dirty="0">
                <a:solidFill>
                  <a:schemeClr val="bg1"/>
                </a:solidFill>
              </a:rPr>
              <a:t>bref : </a:t>
            </a:r>
          </a:p>
          <a:p>
            <a:pPr eaLnBrk="1" fontAlgn="auto" hangingPunct="1">
              <a:spcAft>
                <a:spcPts val="0"/>
              </a:spcAft>
              <a:defRPr/>
            </a:pPr>
            <a:r>
              <a:rPr lang="fr-FR" sz="8000" b="1" dirty="0" smtClean="0">
                <a:solidFill>
                  <a:schemeClr val="bg1"/>
                </a:solidFill>
              </a:rPr>
              <a:t>-  </a:t>
            </a:r>
            <a:r>
              <a:rPr lang="fr-FR" sz="8000" b="1" dirty="0">
                <a:solidFill>
                  <a:schemeClr val="bg1"/>
                </a:solidFill>
              </a:rPr>
              <a:t>Evaluation de la </a:t>
            </a:r>
            <a:r>
              <a:rPr lang="fr-FR" sz="8000" b="1" dirty="0" smtClean="0">
                <a:solidFill>
                  <a:schemeClr val="bg1"/>
                </a:solidFill>
              </a:rPr>
              <a:t>qualité </a:t>
            </a:r>
            <a:r>
              <a:rPr lang="fr-FR" sz="8000" b="1" dirty="0">
                <a:solidFill>
                  <a:schemeClr val="bg1"/>
                </a:solidFill>
              </a:rPr>
              <a:t> = </a:t>
            </a:r>
            <a:r>
              <a:rPr lang="fr-FR" sz="8000" b="1" dirty="0" smtClean="0">
                <a:solidFill>
                  <a:schemeClr val="bg1"/>
                </a:solidFill>
              </a:rPr>
              <a:t>   comment  mesurer  cette </a:t>
            </a:r>
            <a:r>
              <a:rPr lang="fr-FR" sz="8000" b="1" dirty="0">
                <a:solidFill>
                  <a:schemeClr val="bg1"/>
                </a:solidFill>
              </a:rPr>
              <a:t>qualité ; </a:t>
            </a:r>
            <a:endParaRPr lang="fr-FR" sz="8000" b="1" dirty="0" smtClean="0">
              <a:solidFill>
                <a:schemeClr val="bg1"/>
              </a:solidFill>
            </a:endParaRPr>
          </a:p>
          <a:p>
            <a:pPr eaLnBrk="1" fontAlgn="auto" hangingPunct="1">
              <a:spcAft>
                <a:spcPts val="0"/>
              </a:spcAft>
              <a:defRPr/>
            </a:pPr>
            <a:r>
              <a:rPr lang="fr-FR" sz="8000" b="1" dirty="0" smtClean="0">
                <a:solidFill>
                  <a:schemeClr val="bg1"/>
                </a:solidFill>
              </a:rPr>
              <a:t>-  </a:t>
            </a:r>
            <a:r>
              <a:rPr lang="fr-FR" sz="8000" b="1" dirty="0">
                <a:solidFill>
                  <a:schemeClr val="bg1"/>
                </a:solidFill>
              </a:rPr>
              <a:t>Assurance de la qualité ou garantie de la </a:t>
            </a:r>
            <a:r>
              <a:rPr lang="fr-FR" sz="8000" b="1" dirty="0" smtClean="0">
                <a:solidFill>
                  <a:schemeClr val="bg1"/>
                </a:solidFill>
              </a:rPr>
              <a:t>qualité  </a:t>
            </a:r>
            <a:r>
              <a:rPr lang="fr-FR" sz="8000" b="1" dirty="0">
                <a:solidFill>
                  <a:schemeClr val="bg1"/>
                </a:solidFill>
              </a:rPr>
              <a:t>= </a:t>
            </a:r>
            <a:r>
              <a:rPr lang="fr-FR" sz="8000" b="1" dirty="0" smtClean="0">
                <a:solidFill>
                  <a:schemeClr val="bg1"/>
                </a:solidFill>
              </a:rPr>
              <a:t> comment  garantir  cette       qualité</a:t>
            </a:r>
            <a:r>
              <a:rPr lang="fr-FR" sz="8000" b="1" dirty="0">
                <a:solidFill>
                  <a:schemeClr val="bg1"/>
                </a:solidFill>
              </a:rPr>
              <a:t> </a:t>
            </a:r>
            <a:r>
              <a:rPr lang="fr-FR" sz="8000" b="1" dirty="0" smtClean="0">
                <a:solidFill>
                  <a:schemeClr val="bg1"/>
                </a:solidFill>
              </a:rPr>
              <a:t>;</a:t>
            </a:r>
          </a:p>
          <a:p>
            <a:pPr eaLnBrk="1" fontAlgn="auto" hangingPunct="1">
              <a:spcAft>
                <a:spcPts val="0"/>
              </a:spcAft>
              <a:defRPr/>
            </a:pPr>
            <a:r>
              <a:rPr lang="fr-FR" sz="8000" b="1" dirty="0" smtClean="0">
                <a:solidFill>
                  <a:schemeClr val="bg1"/>
                </a:solidFill>
              </a:rPr>
              <a:t>-  </a:t>
            </a:r>
            <a:r>
              <a:rPr lang="fr-FR" sz="8000" b="1" dirty="0">
                <a:solidFill>
                  <a:schemeClr val="bg1"/>
                </a:solidFill>
              </a:rPr>
              <a:t>Management de la </a:t>
            </a:r>
            <a:r>
              <a:rPr lang="fr-FR" sz="8000" b="1" dirty="0" smtClean="0">
                <a:solidFill>
                  <a:schemeClr val="bg1"/>
                </a:solidFill>
              </a:rPr>
              <a:t>qualité   =    </a:t>
            </a:r>
            <a:r>
              <a:rPr lang="fr-FR" sz="8000" b="1" dirty="0">
                <a:solidFill>
                  <a:schemeClr val="bg1"/>
                </a:solidFill>
              </a:rPr>
              <a:t>comment </a:t>
            </a:r>
            <a:r>
              <a:rPr lang="fr-FR" sz="8000" b="1" dirty="0" smtClean="0">
                <a:solidFill>
                  <a:schemeClr val="bg1"/>
                </a:solidFill>
              </a:rPr>
              <a:t>  l’obtenir</a:t>
            </a:r>
            <a:r>
              <a:rPr lang="fr-FR" sz="8000" b="1" dirty="0">
                <a:solidFill>
                  <a:schemeClr val="bg1"/>
                </a:solidFill>
              </a:rPr>
              <a:t>.</a:t>
            </a:r>
          </a:p>
          <a:p>
            <a:pPr eaLnBrk="1" fontAlgn="auto" hangingPunct="1">
              <a:spcAft>
                <a:spcPts val="0"/>
              </a:spcAft>
              <a:buFont typeface="Arial" pitchFamily="34" charset="0"/>
              <a:buNone/>
              <a:defRPr/>
            </a:pPr>
            <a:endParaRPr lang="fr-FR" sz="8000" b="1" dirty="0">
              <a:solidFill>
                <a:schemeClr val="bg1"/>
              </a:solidFill>
            </a:endParaRPr>
          </a:p>
          <a:p>
            <a:pPr eaLnBrk="1" fontAlgn="auto" hangingPunct="1">
              <a:spcAft>
                <a:spcPts val="0"/>
              </a:spcAft>
              <a:defRPr/>
            </a:pPr>
            <a:endParaRPr lang="fr-FR" sz="5500" b="1" dirty="0"/>
          </a:p>
        </p:txBody>
      </p:sp>
      <p:sp>
        <p:nvSpPr>
          <p:cNvPr id="4" name="Espace réservé du numéro de diapositive 3"/>
          <p:cNvSpPr>
            <a:spLocks noGrp="1"/>
          </p:cNvSpPr>
          <p:nvPr>
            <p:ph type="sldNum" sz="quarter" idx="12"/>
          </p:nvPr>
        </p:nvSpPr>
        <p:spPr>
          <a:xfrm>
            <a:off x="7924800" y="6356350"/>
            <a:ext cx="762000" cy="365125"/>
          </a:xfrm>
        </p:spPr>
        <p:txBody>
          <a:bodyPr/>
          <a:lstStyle/>
          <a:p>
            <a:pPr>
              <a:defRPr/>
            </a:pPr>
            <a:fld id="{2205ECCF-BF7B-4CB2-A8A9-7FD9B8D9057E}" type="slidenum">
              <a:rPr lang="fr-FR"/>
              <a:pPr>
                <a:defRPr/>
              </a:pPr>
              <a:t>31</a:t>
            </a:fld>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Rot="1" noChangeArrowheads="1"/>
          </p:cNvSpPr>
          <p:nvPr>
            <p:ph idx="4294967295"/>
          </p:nvPr>
        </p:nvSpPr>
        <p:spPr>
          <a:xfrm>
            <a:off x="301624" y="260350"/>
            <a:ext cx="8842375" cy="6383360"/>
          </a:xfrm>
        </p:spPr>
        <p:txBody>
          <a:bodyPr/>
          <a:lstStyle/>
          <a:p>
            <a:pPr marL="273050" indent="-273050">
              <a:lnSpc>
                <a:spcPct val="80000"/>
              </a:lnSpc>
            </a:pPr>
            <a:endParaRPr lang="fr-FR" sz="2000" b="1" dirty="0" smtClean="0"/>
          </a:p>
          <a:p>
            <a:pPr marL="273050" indent="-273050">
              <a:lnSpc>
                <a:spcPct val="80000"/>
              </a:lnSpc>
              <a:buFont typeface="Arial" pitchFamily="34" charset="0"/>
              <a:buNone/>
            </a:pPr>
            <a:r>
              <a:rPr lang="fr-FR" sz="2800" b="1" dirty="0" smtClean="0">
                <a:solidFill>
                  <a:srgbClr val="FFFF00"/>
                </a:solidFill>
                <a:latin typeface="Arial" pitchFamily="34" charset="0"/>
                <a:cs typeface="Arial" pitchFamily="34" charset="0"/>
              </a:rPr>
              <a:t>II - </a:t>
            </a:r>
            <a:r>
              <a:rPr lang="fr-FR" sz="2800" b="1" u="sng" dirty="0" smtClean="0">
                <a:solidFill>
                  <a:srgbClr val="FFFF00"/>
                </a:solidFill>
                <a:latin typeface="Arial" pitchFamily="34" charset="0"/>
                <a:cs typeface="Arial" pitchFamily="34" charset="0"/>
              </a:rPr>
              <a:t>La gestion de la qualité totale ou la TQM</a:t>
            </a:r>
          </a:p>
          <a:p>
            <a:pPr marL="273050" indent="-273050">
              <a:lnSpc>
                <a:spcPct val="80000"/>
              </a:lnSpc>
            </a:pPr>
            <a:endParaRPr lang="fr-FR" sz="2300" b="1" dirty="0" smtClean="0">
              <a:latin typeface="Arial" pitchFamily="34" charset="0"/>
              <a:cs typeface="Arial" pitchFamily="34" charset="0"/>
            </a:endParaRPr>
          </a:p>
          <a:p>
            <a:pPr marL="273050" indent="-273050">
              <a:lnSpc>
                <a:spcPct val="80000"/>
              </a:lnSpc>
              <a:buFont typeface="Arial" pitchFamily="34" charset="0"/>
              <a:buNone/>
            </a:pPr>
            <a:r>
              <a:rPr lang="fr-FR" sz="2300" b="1" dirty="0" smtClean="0">
                <a:latin typeface="Arial" pitchFamily="34" charset="0"/>
                <a:cs typeface="Arial" pitchFamily="34" charset="0"/>
              </a:rPr>
              <a:t> </a:t>
            </a:r>
            <a:r>
              <a:rPr lang="fr-FR" sz="2300" b="1" dirty="0" smtClean="0">
                <a:solidFill>
                  <a:schemeClr val="bg1"/>
                </a:solidFill>
                <a:latin typeface="Arial" pitchFamily="34" charset="0"/>
                <a:cs typeface="Arial" pitchFamily="34" charset="0"/>
              </a:rPr>
              <a:t>1- </a:t>
            </a:r>
            <a:r>
              <a:rPr lang="fr-FR" sz="2300" b="1" u="sng" dirty="0" smtClean="0">
                <a:solidFill>
                  <a:schemeClr val="bg1"/>
                </a:solidFill>
                <a:latin typeface="Arial" pitchFamily="34" charset="0"/>
                <a:cs typeface="Arial" pitchFamily="34" charset="0"/>
              </a:rPr>
              <a:t>Définition</a:t>
            </a:r>
            <a:r>
              <a:rPr lang="fr-FR" sz="2300" dirty="0" smtClean="0">
                <a:solidFill>
                  <a:schemeClr val="bg1"/>
                </a:solidFill>
                <a:latin typeface="Arial" pitchFamily="34" charset="0"/>
                <a:cs typeface="Arial" pitchFamily="34" charset="0"/>
              </a:rPr>
              <a:t>. </a:t>
            </a:r>
            <a:endParaRPr lang="fr-FR" sz="2300" b="1" i="1" dirty="0" smtClean="0">
              <a:solidFill>
                <a:schemeClr val="bg1"/>
              </a:solidFill>
              <a:latin typeface="Arial" pitchFamily="34" charset="0"/>
              <a:cs typeface="Arial" pitchFamily="34" charset="0"/>
            </a:endParaRPr>
          </a:p>
          <a:p>
            <a:pPr marL="273050" indent="-273050">
              <a:lnSpc>
                <a:spcPct val="80000"/>
              </a:lnSpc>
              <a:buFont typeface="Wingdings" pitchFamily="2" charset="2"/>
              <a:buNone/>
            </a:pPr>
            <a:r>
              <a:rPr lang="fr-FR" sz="2300" b="1" i="1" dirty="0" smtClean="0">
                <a:solidFill>
                  <a:schemeClr val="bg1"/>
                </a:solidFill>
                <a:latin typeface="Arial" pitchFamily="34" charset="0"/>
                <a:cs typeface="Arial" pitchFamily="34" charset="0"/>
              </a:rPr>
              <a:t>      « mode de management d’un organisme centré sur la </a:t>
            </a:r>
            <a:r>
              <a:rPr lang="fr-FR" sz="2300" b="1" i="1" u="sng" dirty="0" smtClean="0">
                <a:solidFill>
                  <a:schemeClr val="bg1"/>
                </a:solidFill>
                <a:latin typeface="Arial" pitchFamily="34" charset="0"/>
                <a:cs typeface="Arial" pitchFamily="34" charset="0"/>
              </a:rPr>
              <a:t>qualité</a:t>
            </a:r>
            <a:r>
              <a:rPr lang="fr-FR" sz="2300" b="1" i="1" dirty="0" smtClean="0">
                <a:solidFill>
                  <a:schemeClr val="bg1"/>
                </a:solidFill>
                <a:latin typeface="Arial" pitchFamily="34" charset="0"/>
                <a:cs typeface="Arial" pitchFamily="34" charset="0"/>
              </a:rPr>
              <a:t> basé sur la </a:t>
            </a:r>
            <a:r>
              <a:rPr lang="fr-FR" sz="2300" b="1" i="1" u="sng" dirty="0" smtClean="0">
                <a:solidFill>
                  <a:schemeClr val="bg1"/>
                </a:solidFill>
                <a:latin typeface="Arial" pitchFamily="34" charset="0"/>
                <a:cs typeface="Arial" pitchFamily="34" charset="0"/>
              </a:rPr>
              <a:t>participation</a:t>
            </a:r>
            <a:r>
              <a:rPr lang="fr-FR" sz="2300" b="1" i="1" dirty="0" smtClean="0">
                <a:solidFill>
                  <a:schemeClr val="bg1"/>
                </a:solidFill>
                <a:latin typeface="Arial" pitchFamily="34" charset="0"/>
                <a:cs typeface="Arial" pitchFamily="34" charset="0"/>
              </a:rPr>
              <a:t> de tous ses membres et visant au succès à </a:t>
            </a:r>
            <a:r>
              <a:rPr lang="fr-FR" sz="2300" b="1" i="1" u="sng" dirty="0" smtClean="0">
                <a:solidFill>
                  <a:schemeClr val="bg1"/>
                </a:solidFill>
                <a:latin typeface="Arial" pitchFamily="34" charset="0"/>
                <a:cs typeface="Arial" pitchFamily="34" charset="0"/>
              </a:rPr>
              <a:t>long terme</a:t>
            </a:r>
            <a:r>
              <a:rPr lang="fr-FR" sz="2300" b="1" i="1" dirty="0" smtClean="0">
                <a:solidFill>
                  <a:schemeClr val="bg1"/>
                </a:solidFill>
                <a:latin typeface="Arial" pitchFamily="34" charset="0"/>
                <a:cs typeface="Arial" pitchFamily="34" charset="0"/>
              </a:rPr>
              <a:t> par la </a:t>
            </a:r>
            <a:r>
              <a:rPr lang="fr-FR" sz="2300" b="1" i="1" u="sng" dirty="0" smtClean="0">
                <a:solidFill>
                  <a:schemeClr val="bg1"/>
                </a:solidFill>
                <a:latin typeface="Arial" pitchFamily="34" charset="0"/>
                <a:cs typeface="Arial" pitchFamily="34" charset="0"/>
              </a:rPr>
              <a:t>satisfaction</a:t>
            </a:r>
            <a:r>
              <a:rPr lang="fr-FR" sz="2300" b="1" i="1" dirty="0" smtClean="0">
                <a:solidFill>
                  <a:schemeClr val="bg1"/>
                </a:solidFill>
                <a:latin typeface="Arial" pitchFamily="34" charset="0"/>
                <a:cs typeface="Arial" pitchFamily="34" charset="0"/>
              </a:rPr>
              <a:t> du </a:t>
            </a:r>
            <a:r>
              <a:rPr lang="fr-FR" sz="2300" b="1" i="1" u="sng" dirty="0" smtClean="0">
                <a:solidFill>
                  <a:schemeClr val="bg1"/>
                </a:solidFill>
                <a:latin typeface="Arial" pitchFamily="34" charset="0"/>
                <a:cs typeface="Arial" pitchFamily="34" charset="0"/>
              </a:rPr>
              <a:t>client</a:t>
            </a:r>
            <a:r>
              <a:rPr lang="fr-FR" sz="2300" b="1" i="1" dirty="0" smtClean="0">
                <a:solidFill>
                  <a:schemeClr val="bg1"/>
                </a:solidFill>
                <a:latin typeface="Arial" pitchFamily="34" charset="0"/>
                <a:cs typeface="Arial" pitchFamily="34" charset="0"/>
              </a:rPr>
              <a:t> et des avantages pour tous les </a:t>
            </a:r>
            <a:r>
              <a:rPr lang="fr-FR" sz="2300" b="1" i="1" u="sng" dirty="0" smtClean="0">
                <a:solidFill>
                  <a:schemeClr val="bg1"/>
                </a:solidFill>
                <a:latin typeface="Arial" pitchFamily="34" charset="0"/>
                <a:cs typeface="Arial" pitchFamily="34" charset="0"/>
              </a:rPr>
              <a:t>membres</a:t>
            </a:r>
            <a:r>
              <a:rPr lang="fr-FR" sz="2300" b="1" i="1" dirty="0" smtClean="0">
                <a:solidFill>
                  <a:schemeClr val="bg1"/>
                </a:solidFill>
                <a:latin typeface="Arial" pitchFamily="34" charset="0"/>
                <a:cs typeface="Arial" pitchFamily="34" charset="0"/>
              </a:rPr>
              <a:t> de l’organisme et pour la </a:t>
            </a:r>
            <a:r>
              <a:rPr lang="fr-FR" sz="2300" b="1" i="1" u="sng" dirty="0" smtClean="0">
                <a:solidFill>
                  <a:schemeClr val="bg1"/>
                </a:solidFill>
                <a:latin typeface="Arial" pitchFamily="34" charset="0"/>
                <a:cs typeface="Arial" pitchFamily="34" charset="0"/>
              </a:rPr>
              <a:t>société</a:t>
            </a:r>
            <a:r>
              <a:rPr lang="fr-FR" sz="2300" b="1" i="1" dirty="0" smtClean="0">
                <a:solidFill>
                  <a:schemeClr val="bg1"/>
                </a:solidFill>
                <a:latin typeface="Arial" pitchFamily="34" charset="0"/>
                <a:cs typeface="Arial" pitchFamily="34" charset="0"/>
              </a:rPr>
              <a:t>. ».</a:t>
            </a:r>
            <a:endParaRPr lang="fr-FR" sz="2300" dirty="0" smtClean="0">
              <a:solidFill>
                <a:schemeClr val="bg1"/>
              </a:solidFill>
              <a:latin typeface="Arial" pitchFamily="34" charset="0"/>
              <a:cs typeface="Arial" pitchFamily="34" charset="0"/>
            </a:endParaRPr>
          </a:p>
          <a:p>
            <a:pPr marL="273050" indent="-273050">
              <a:lnSpc>
                <a:spcPct val="80000"/>
              </a:lnSpc>
              <a:buFont typeface="Wingdings" pitchFamily="2" charset="2"/>
              <a:buChar char="Ø"/>
            </a:pPr>
            <a:r>
              <a:rPr lang="fr-FR" sz="2300" dirty="0" smtClean="0">
                <a:solidFill>
                  <a:schemeClr val="bg1"/>
                </a:solidFill>
                <a:latin typeface="Arial" pitchFamily="34" charset="0"/>
                <a:cs typeface="Arial" pitchFamily="34" charset="0"/>
              </a:rPr>
              <a:t>la </a:t>
            </a:r>
            <a:r>
              <a:rPr lang="fr-FR" sz="2300" b="1" dirty="0" smtClean="0">
                <a:solidFill>
                  <a:schemeClr val="bg1"/>
                </a:solidFill>
                <a:latin typeface="Arial" pitchFamily="34" charset="0"/>
                <a:cs typeface="Arial" pitchFamily="34" charset="0"/>
              </a:rPr>
              <a:t>T.Q.M</a:t>
            </a:r>
            <a:r>
              <a:rPr lang="fr-FR" sz="2300" dirty="0" smtClean="0">
                <a:solidFill>
                  <a:schemeClr val="bg1"/>
                </a:solidFill>
                <a:latin typeface="Arial" pitchFamily="34" charset="0"/>
                <a:cs typeface="Arial" pitchFamily="34" charset="0"/>
              </a:rPr>
              <a:t> cherche à concilier les intérêts:</a:t>
            </a:r>
          </a:p>
          <a:p>
            <a:pPr marL="273050" indent="-273050">
              <a:lnSpc>
                <a:spcPct val="80000"/>
              </a:lnSpc>
              <a:buFont typeface="Wingdings" pitchFamily="2" charset="2"/>
              <a:buNone/>
            </a:pPr>
            <a:r>
              <a:rPr lang="fr-FR" sz="2300" dirty="0" smtClean="0">
                <a:solidFill>
                  <a:schemeClr val="bg1"/>
                </a:solidFill>
                <a:latin typeface="Arial" pitchFamily="34" charset="0"/>
                <a:cs typeface="Arial" pitchFamily="34" charset="0"/>
              </a:rPr>
              <a:t>     - du client;</a:t>
            </a:r>
          </a:p>
          <a:p>
            <a:pPr marL="273050" indent="-273050">
              <a:lnSpc>
                <a:spcPct val="80000"/>
              </a:lnSpc>
              <a:buFont typeface="Wingdings" pitchFamily="2" charset="2"/>
              <a:buNone/>
            </a:pPr>
            <a:r>
              <a:rPr lang="fr-FR" sz="2300" dirty="0" smtClean="0">
                <a:solidFill>
                  <a:schemeClr val="bg1"/>
                </a:solidFill>
                <a:latin typeface="Arial" pitchFamily="34" charset="0"/>
                <a:cs typeface="Arial" pitchFamily="34" charset="0"/>
              </a:rPr>
              <a:t>     - du personnel;</a:t>
            </a:r>
          </a:p>
          <a:p>
            <a:pPr marL="273050" indent="-273050">
              <a:lnSpc>
                <a:spcPct val="80000"/>
              </a:lnSpc>
              <a:buFont typeface="Wingdings" pitchFamily="2" charset="2"/>
              <a:buNone/>
            </a:pPr>
            <a:r>
              <a:rPr lang="fr-FR" sz="2300" dirty="0" smtClean="0">
                <a:solidFill>
                  <a:schemeClr val="bg1"/>
                </a:solidFill>
                <a:latin typeface="Arial" pitchFamily="34" charset="0"/>
                <a:cs typeface="Arial" pitchFamily="34" charset="0"/>
              </a:rPr>
              <a:t>     - des managers;</a:t>
            </a:r>
          </a:p>
          <a:p>
            <a:pPr marL="273050" indent="-273050">
              <a:lnSpc>
                <a:spcPct val="80000"/>
              </a:lnSpc>
              <a:buFont typeface="Wingdings" pitchFamily="2" charset="2"/>
              <a:buNone/>
            </a:pPr>
            <a:r>
              <a:rPr lang="fr-FR" sz="2300" dirty="0" smtClean="0">
                <a:solidFill>
                  <a:schemeClr val="bg1"/>
                </a:solidFill>
                <a:latin typeface="Arial" pitchFamily="34" charset="0"/>
                <a:cs typeface="Arial" pitchFamily="34" charset="0"/>
              </a:rPr>
              <a:t>     - des actionnaires;</a:t>
            </a:r>
          </a:p>
          <a:p>
            <a:pPr marL="273050" indent="-273050">
              <a:lnSpc>
                <a:spcPct val="80000"/>
              </a:lnSpc>
              <a:buFont typeface="Wingdings" pitchFamily="2" charset="2"/>
              <a:buNone/>
            </a:pPr>
            <a:r>
              <a:rPr lang="fr-FR" sz="2300" dirty="0" smtClean="0">
                <a:solidFill>
                  <a:schemeClr val="bg1"/>
                </a:solidFill>
                <a:latin typeface="Arial" pitchFamily="34" charset="0"/>
                <a:cs typeface="Arial" pitchFamily="34" charset="0"/>
              </a:rPr>
              <a:t>     - des sous-traitants;</a:t>
            </a:r>
          </a:p>
          <a:p>
            <a:pPr marL="273050" indent="-273050">
              <a:lnSpc>
                <a:spcPct val="80000"/>
              </a:lnSpc>
              <a:buFont typeface="Wingdings" pitchFamily="2" charset="2"/>
              <a:buNone/>
            </a:pPr>
            <a:r>
              <a:rPr lang="fr-FR" sz="2300" dirty="0" smtClean="0">
                <a:solidFill>
                  <a:schemeClr val="bg1"/>
                </a:solidFill>
                <a:latin typeface="Arial" pitchFamily="34" charset="0"/>
                <a:cs typeface="Arial" pitchFamily="34" charset="0"/>
              </a:rPr>
              <a:t>     - des fournisseurs;</a:t>
            </a:r>
          </a:p>
          <a:p>
            <a:pPr marL="273050" indent="-273050">
              <a:lnSpc>
                <a:spcPct val="80000"/>
              </a:lnSpc>
              <a:buFont typeface="Wingdings" pitchFamily="2" charset="2"/>
              <a:buNone/>
            </a:pPr>
            <a:r>
              <a:rPr lang="fr-FR" sz="2300" dirty="0" smtClean="0">
                <a:solidFill>
                  <a:schemeClr val="bg1"/>
                </a:solidFill>
                <a:latin typeface="Arial" pitchFamily="34" charset="0"/>
                <a:cs typeface="Arial" pitchFamily="34" charset="0"/>
              </a:rPr>
              <a:t>     - de la collectivité.</a:t>
            </a:r>
          </a:p>
          <a:p>
            <a:pPr marL="273050" indent="-273050">
              <a:lnSpc>
                <a:spcPct val="80000"/>
              </a:lnSpc>
              <a:buFont typeface="Wingdings" pitchFamily="2" charset="2"/>
              <a:buNone/>
            </a:pPr>
            <a:r>
              <a:rPr lang="fr-FR" sz="2300" dirty="0" smtClean="0">
                <a:solidFill>
                  <a:schemeClr val="bg1"/>
                </a:solidFill>
                <a:latin typeface="Arial" pitchFamily="34" charset="0"/>
                <a:cs typeface="Arial" pitchFamily="34" charset="0"/>
              </a:rPr>
              <a:t> </a:t>
            </a:r>
          </a:p>
        </p:txBody>
      </p:sp>
      <p:sp>
        <p:nvSpPr>
          <p:cNvPr id="4" name="Espace réservé du numéro de diapositive 5"/>
          <p:cNvSpPr txBox="1">
            <a:spLocks noGrp="1"/>
          </p:cNvSpPr>
          <p:nvPr/>
        </p:nvSpPr>
        <p:spPr>
          <a:xfrm>
            <a:off x="7924800" y="6356350"/>
            <a:ext cx="762000" cy="365125"/>
          </a:xfrm>
          <a:prstGeom prst="rect">
            <a:avLst/>
          </a:prstGeom>
          <a:noFill/>
        </p:spPr>
        <p:txBody>
          <a:bodyPr lIns="0" tIns="0" rIns="0" bIns="0" anchor="b"/>
          <a:lstStyle/>
          <a:p>
            <a:pPr algn="r">
              <a:lnSpc>
                <a:spcPct val="90000"/>
              </a:lnSpc>
              <a:spcBef>
                <a:spcPct val="20000"/>
              </a:spcBef>
              <a:buClr>
                <a:schemeClr val="hlink"/>
              </a:buClr>
              <a:buFont typeface="Wingdings" pitchFamily="2" charset="2"/>
              <a:buChar char="§"/>
              <a:defRPr/>
            </a:pPr>
            <a:fld id="{FC127F59-20A3-4688-81C2-30AF5197C8D3}" type="slidenum">
              <a:rPr lang="fr-FR" sz="1200">
                <a:solidFill>
                  <a:schemeClr val="tx2">
                    <a:shade val="90000"/>
                  </a:schemeClr>
                </a:solidFill>
                <a:effectLst>
                  <a:outerShdw blurRad="38100" dist="38100" dir="2700000" algn="tl">
                    <a:srgbClr val="000000">
                      <a:alpha val="43137"/>
                    </a:srgbClr>
                  </a:outerShdw>
                </a:effectLst>
                <a:latin typeface="Arial" charset="0"/>
                <a:cs typeface="+mn-cs"/>
              </a:rPr>
              <a:pPr algn="r">
                <a:lnSpc>
                  <a:spcPct val="90000"/>
                </a:lnSpc>
                <a:spcBef>
                  <a:spcPct val="20000"/>
                </a:spcBef>
                <a:buClr>
                  <a:schemeClr val="hlink"/>
                </a:buClr>
                <a:buFont typeface="Wingdings" pitchFamily="2" charset="2"/>
                <a:buChar char="§"/>
                <a:defRPr/>
              </a:pPr>
              <a:t>32</a:t>
            </a:fld>
            <a:endParaRPr lang="fr-FR" sz="1200">
              <a:solidFill>
                <a:schemeClr val="tx2">
                  <a:shade val="90000"/>
                </a:schemeClr>
              </a:solidFill>
              <a:effectLst>
                <a:outerShdw blurRad="38100" dist="38100" dir="2700000" algn="tl">
                  <a:srgbClr val="000000">
                    <a:alpha val="43137"/>
                  </a:srgbClr>
                </a:out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684213" y="549275"/>
            <a:ext cx="7632700" cy="396875"/>
          </a:xfrm>
          <a:prstGeom prst="rect">
            <a:avLst/>
          </a:prstGeom>
          <a:noFill/>
          <a:ln w="9525">
            <a:noFill/>
            <a:miter lim="800000"/>
            <a:headEnd/>
            <a:tailEnd/>
          </a:ln>
        </p:spPr>
        <p:txBody>
          <a:bodyPr>
            <a:spAutoFit/>
          </a:bodyPr>
          <a:lstStyle/>
          <a:p>
            <a:pPr>
              <a:spcBef>
                <a:spcPct val="50000"/>
              </a:spcBef>
            </a:pPr>
            <a:endParaRPr lang="fr-FR"/>
          </a:p>
        </p:txBody>
      </p:sp>
      <p:sp>
        <p:nvSpPr>
          <p:cNvPr id="44035" name="Rectangle 6"/>
          <p:cNvSpPr>
            <a:spLocks noChangeArrowheads="1"/>
          </p:cNvSpPr>
          <p:nvPr/>
        </p:nvSpPr>
        <p:spPr bwMode="auto">
          <a:xfrm>
            <a:off x="323850" y="765175"/>
            <a:ext cx="8569325" cy="3681413"/>
          </a:xfrm>
          <a:prstGeom prst="rect">
            <a:avLst/>
          </a:prstGeom>
          <a:noFill/>
          <a:ln w="9525" algn="ctr">
            <a:noFill/>
            <a:miter lim="800000"/>
            <a:headEnd/>
            <a:tailEnd/>
          </a:ln>
        </p:spPr>
        <p:txBody>
          <a:bodyPr/>
          <a:lstStyle/>
          <a:p>
            <a:pPr marL="273050" indent="-273050" eaLnBrk="0" hangingPunct="0">
              <a:lnSpc>
                <a:spcPct val="90000"/>
              </a:lnSpc>
              <a:spcBef>
                <a:spcPct val="20000"/>
              </a:spcBef>
              <a:buFont typeface="Wingdings" pitchFamily="2" charset="2"/>
              <a:buNone/>
            </a:pPr>
            <a:r>
              <a:rPr lang="fr-FR" sz="2800" b="1" dirty="0">
                <a:solidFill>
                  <a:srgbClr val="FFFF00"/>
                </a:solidFill>
              </a:rPr>
              <a:t>2 – Les objectifs de la TQM</a:t>
            </a:r>
          </a:p>
          <a:p>
            <a:pPr marL="273050" indent="-273050" eaLnBrk="0" hangingPunct="0">
              <a:lnSpc>
                <a:spcPct val="90000"/>
              </a:lnSpc>
              <a:spcBef>
                <a:spcPct val="20000"/>
              </a:spcBef>
              <a:spcAft>
                <a:spcPts val="1200"/>
              </a:spcAft>
              <a:buFont typeface="Wingdings" pitchFamily="2" charset="2"/>
              <a:buChar char=""/>
            </a:pPr>
            <a:r>
              <a:rPr lang="fr-FR" sz="2600" dirty="0">
                <a:solidFill>
                  <a:schemeClr val="bg1"/>
                </a:solidFill>
              </a:rPr>
              <a:t>    Atteindre  l’excellence d’un service, le zéro défaut;</a:t>
            </a:r>
          </a:p>
          <a:p>
            <a:pPr marL="273050" indent="-273050" eaLnBrk="0" hangingPunct="0">
              <a:lnSpc>
                <a:spcPct val="90000"/>
              </a:lnSpc>
              <a:spcBef>
                <a:spcPct val="20000"/>
              </a:spcBef>
              <a:spcAft>
                <a:spcPts val="1200"/>
              </a:spcAft>
              <a:buFont typeface="Wingdings" pitchFamily="2" charset="2"/>
              <a:buChar char=""/>
            </a:pPr>
            <a:r>
              <a:rPr lang="fr-FR" sz="2600" dirty="0">
                <a:solidFill>
                  <a:schemeClr val="bg1"/>
                </a:solidFill>
              </a:rPr>
              <a:t>     Faire bien la première fois;</a:t>
            </a:r>
          </a:p>
          <a:p>
            <a:pPr marL="273050" indent="-273050" eaLnBrk="0" hangingPunct="0">
              <a:lnSpc>
                <a:spcPct val="90000"/>
              </a:lnSpc>
              <a:spcBef>
                <a:spcPct val="20000"/>
              </a:spcBef>
              <a:spcAft>
                <a:spcPts val="1200"/>
              </a:spcAft>
              <a:buFont typeface="Wingdings" pitchFamily="2" charset="2"/>
              <a:buChar char=""/>
            </a:pPr>
            <a:r>
              <a:rPr lang="fr-FR" sz="2600" dirty="0">
                <a:solidFill>
                  <a:schemeClr val="bg1"/>
                </a:solidFill>
              </a:rPr>
              <a:t>      Réduire les coûts (coûts de non - qualité);</a:t>
            </a:r>
          </a:p>
          <a:p>
            <a:pPr marL="273050" indent="-273050" eaLnBrk="0" hangingPunct="0">
              <a:lnSpc>
                <a:spcPct val="90000"/>
              </a:lnSpc>
              <a:spcBef>
                <a:spcPct val="20000"/>
              </a:spcBef>
              <a:spcAft>
                <a:spcPts val="1200"/>
              </a:spcAft>
              <a:buFont typeface="Wingdings" pitchFamily="2" charset="2"/>
              <a:buChar char=""/>
            </a:pPr>
            <a:r>
              <a:rPr lang="fr-FR" sz="2600" dirty="0">
                <a:solidFill>
                  <a:schemeClr val="bg1"/>
                </a:solidFill>
              </a:rPr>
              <a:t>    Accroître les revenus;</a:t>
            </a:r>
          </a:p>
          <a:p>
            <a:pPr marL="273050" indent="-273050" eaLnBrk="0" hangingPunct="0">
              <a:lnSpc>
                <a:spcPct val="90000"/>
              </a:lnSpc>
              <a:spcBef>
                <a:spcPct val="20000"/>
              </a:spcBef>
              <a:spcAft>
                <a:spcPts val="1200"/>
              </a:spcAft>
              <a:buFont typeface="Wingdings" pitchFamily="2" charset="2"/>
              <a:buChar char=""/>
            </a:pPr>
            <a:r>
              <a:rPr lang="fr-FR" sz="2600" dirty="0">
                <a:solidFill>
                  <a:schemeClr val="bg1"/>
                </a:solidFill>
              </a:rPr>
              <a:t>      Survivre.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Rot="1" noChangeArrowheads="1"/>
          </p:cNvSpPr>
          <p:nvPr>
            <p:ph idx="4294967295"/>
          </p:nvPr>
        </p:nvSpPr>
        <p:spPr>
          <a:xfrm>
            <a:off x="0" y="0"/>
            <a:ext cx="9144000" cy="6858000"/>
          </a:xfrm>
        </p:spPr>
        <p:txBody>
          <a:bodyPr/>
          <a:lstStyle/>
          <a:p>
            <a:pPr marL="273050" indent="-273050">
              <a:lnSpc>
                <a:spcPct val="90000"/>
              </a:lnSpc>
              <a:buFont typeface="Wingdings" pitchFamily="2" charset="2"/>
              <a:buNone/>
            </a:pPr>
            <a:r>
              <a:rPr lang="fr-FR" sz="2800" b="1" dirty="0" smtClean="0">
                <a:solidFill>
                  <a:srgbClr val="FFFF00"/>
                </a:solidFill>
                <a:latin typeface="Arial" pitchFamily="34" charset="0"/>
                <a:cs typeface="Arial" pitchFamily="34" charset="0"/>
              </a:rPr>
              <a:t>3- </a:t>
            </a:r>
            <a:r>
              <a:rPr lang="fr-FR" sz="2800" b="1" u="sng" dirty="0" smtClean="0">
                <a:solidFill>
                  <a:srgbClr val="FFFF00"/>
                </a:solidFill>
                <a:latin typeface="Arial" pitchFamily="34" charset="0"/>
                <a:cs typeface="Arial" pitchFamily="34" charset="0"/>
              </a:rPr>
              <a:t>Les principes de la TQM </a:t>
            </a:r>
          </a:p>
          <a:p>
            <a:pPr marL="273050" indent="-273050">
              <a:lnSpc>
                <a:spcPct val="90000"/>
              </a:lnSpc>
              <a:buFont typeface="Wingdings" pitchFamily="2" charset="2"/>
              <a:buNone/>
            </a:pPr>
            <a:endParaRPr lang="fr-FR" sz="2000" dirty="0" smtClean="0">
              <a:latin typeface="Arial" pitchFamily="34" charset="0"/>
              <a:cs typeface="Arial" pitchFamily="34" charset="0"/>
            </a:endParaRPr>
          </a:p>
          <a:p>
            <a:pPr marL="273050" indent="-273050">
              <a:lnSpc>
                <a:spcPct val="90000"/>
              </a:lnSpc>
              <a:buFont typeface="Wingdings" pitchFamily="2" charset="2"/>
              <a:buNone/>
            </a:pPr>
            <a:r>
              <a:rPr lang="fr-FR" sz="2000" dirty="0" smtClean="0">
                <a:latin typeface="Arial" pitchFamily="34" charset="0"/>
                <a:cs typeface="Arial" pitchFamily="34" charset="0"/>
              </a:rPr>
              <a:t>    </a:t>
            </a:r>
            <a:r>
              <a:rPr lang="fr-FR" sz="2400" dirty="0" smtClean="0">
                <a:solidFill>
                  <a:schemeClr val="bg1"/>
                </a:solidFill>
                <a:latin typeface="Arial" pitchFamily="34" charset="0"/>
                <a:cs typeface="Arial" pitchFamily="34" charset="0"/>
              </a:rPr>
              <a:t>1- </a:t>
            </a:r>
            <a:r>
              <a:rPr lang="fr-FR" sz="2400" b="1" dirty="0" smtClean="0">
                <a:solidFill>
                  <a:schemeClr val="bg1"/>
                </a:solidFill>
                <a:latin typeface="Arial" pitchFamily="34" charset="0"/>
                <a:cs typeface="Arial" pitchFamily="34" charset="0"/>
              </a:rPr>
              <a:t>Organisme orienté client</a:t>
            </a:r>
            <a:r>
              <a:rPr lang="fr-FR" sz="2400" dirty="0" smtClean="0">
                <a:solidFill>
                  <a:schemeClr val="bg1"/>
                </a:solidFill>
                <a:latin typeface="Arial" pitchFamily="34" charset="0"/>
                <a:cs typeface="Arial" pitchFamily="34" charset="0"/>
              </a:rPr>
              <a:t> : les organismes dépendent de leurs clients, il convient donc qu'ils comprennent leurs </a:t>
            </a:r>
            <a:r>
              <a:rPr lang="fr-FR" sz="2400" u="sng" dirty="0" smtClean="0">
                <a:solidFill>
                  <a:schemeClr val="bg1"/>
                </a:solidFill>
                <a:latin typeface="Arial" pitchFamily="34" charset="0"/>
                <a:cs typeface="Arial" pitchFamily="34" charset="0"/>
              </a:rPr>
              <a:t>besoins présents</a:t>
            </a:r>
            <a:r>
              <a:rPr lang="fr-FR" sz="2400" dirty="0" smtClean="0">
                <a:solidFill>
                  <a:schemeClr val="bg1"/>
                </a:solidFill>
                <a:latin typeface="Arial" pitchFamily="34" charset="0"/>
                <a:cs typeface="Arial" pitchFamily="34" charset="0"/>
              </a:rPr>
              <a:t> et qu'ils répondent à leurs exigences et qu'ils s'efforcent d'aller au-delà de leurs attentes. (concept du client interne)</a:t>
            </a:r>
          </a:p>
          <a:p>
            <a:pPr marL="273050" indent="-273050">
              <a:lnSpc>
                <a:spcPct val="90000"/>
              </a:lnSpc>
              <a:buFont typeface="Wingdings" pitchFamily="2" charset="2"/>
              <a:buNone/>
            </a:pPr>
            <a:r>
              <a:rPr lang="fr-FR" sz="2400" dirty="0" smtClean="0">
                <a:solidFill>
                  <a:schemeClr val="bg1"/>
                </a:solidFill>
                <a:latin typeface="Arial" pitchFamily="34" charset="0"/>
                <a:cs typeface="Arial" pitchFamily="34" charset="0"/>
              </a:rPr>
              <a:t>2- </a:t>
            </a:r>
            <a:r>
              <a:rPr lang="fr-FR" sz="2400" b="1" dirty="0" smtClean="0">
                <a:solidFill>
                  <a:schemeClr val="bg1"/>
                </a:solidFill>
                <a:latin typeface="Arial" pitchFamily="34" charset="0"/>
                <a:cs typeface="Arial" pitchFamily="34" charset="0"/>
              </a:rPr>
              <a:t>Leadership</a:t>
            </a:r>
            <a:r>
              <a:rPr lang="fr-FR" sz="2400" dirty="0" smtClean="0">
                <a:solidFill>
                  <a:schemeClr val="bg1"/>
                </a:solidFill>
                <a:latin typeface="Arial" pitchFamily="34" charset="0"/>
                <a:cs typeface="Arial" pitchFamily="34" charset="0"/>
              </a:rPr>
              <a:t> : la </a:t>
            </a:r>
            <a:r>
              <a:rPr lang="fr-FR" sz="2400" u="sng" dirty="0" smtClean="0">
                <a:solidFill>
                  <a:schemeClr val="bg1"/>
                </a:solidFill>
                <a:latin typeface="Arial" pitchFamily="34" charset="0"/>
                <a:cs typeface="Arial" pitchFamily="34" charset="0"/>
              </a:rPr>
              <a:t>direction</a:t>
            </a:r>
            <a:r>
              <a:rPr lang="fr-FR" sz="2400" dirty="0" smtClean="0">
                <a:solidFill>
                  <a:schemeClr val="bg1"/>
                </a:solidFill>
                <a:latin typeface="Arial" pitchFamily="34" charset="0"/>
                <a:cs typeface="Arial" pitchFamily="34" charset="0"/>
              </a:rPr>
              <a:t> définit une </a:t>
            </a:r>
            <a:r>
              <a:rPr lang="fr-FR" sz="2400" u="sng" dirty="0" smtClean="0">
                <a:solidFill>
                  <a:schemeClr val="bg1"/>
                </a:solidFill>
                <a:latin typeface="Arial" pitchFamily="34" charset="0"/>
                <a:cs typeface="Arial" pitchFamily="34" charset="0"/>
              </a:rPr>
              <a:t>politique</a:t>
            </a:r>
            <a:r>
              <a:rPr lang="fr-FR" sz="2400" dirty="0" smtClean="0">
                <a:solidFill>
                  <a:schemeClr val="bg1"/>
                </a:solidFill>
                <a:latin typeface="Arial" pitchFamily="34" charset="0"/>
                <a:cs typeface="Arial" pitchFamily="34" charset="0"/>
              </a:rPr>
              <a:t> des orientations et de management interne de l'organisme. Elle crée un environnement dans lequel les personnes peuvent se sentir pleinement impliquées dans la réalisation des objectifs de l'organisme.</a:t>
            </a:r>
          </a:p>
          <a:p>
            <a:pPr marL="273050" indent="-273050">
              <a:lnSpc>
                <a:spcPct val="90000"/>
              </a:lnSpc>
              <a:buFont typeface="Wingdings" pitchFamily="2" charset="2"/>
              <a:buNone/>
            </a:pPr>
            <a:r>
              <a:rPr lang="fr-FR" sz="2400" dirty="0" smtClean="0">
                <a:solidFill>
                  <a:schemeClr val="bg1"/>
                </a:solidFill>
                <a:latin typeface="Arial" pitchFamily="34" charset="0"/>
                <a:cs typeface="Arial" pitchFamily="34" charset="0"/>
              </a:rPr>
              <a:t>3- </a:t>
            </a:r>
            <a:r>
              <a:rPr lang="fr-FR" sz="2400" b="1" dirty="0" smtClean="0">
                <a:solidFill>
                  <a:schemeClr val="bg1"/>
                </a:solidFill>
                <a:latin typeface="Arial" pitchFamily="34" charset="0"/>
                <a:cs typeface="Arial" pitchFamily="34" charset="0"/>
              </a:rPr>
              <a:t>Implication du personnel</a:t>
            </a:r>
            <a:r>
              <a:rPr lang="fr-FR" sz="2400" dirty="0" smtClean="0">
                <a:solidFill>
                  <a:schemeClr val="bg1"/>
                </a:solidFill>
                <a:latin typeface="Arial" pitchFamily="34" charset="0"/>
                <a:cs typeface="Arial" pitchFamily="34" charset="0"/>
              </a:rPr>
              <a:t> : les personnes sont à tous niveaux l'essence même d'un organisme et une totale implication de leur part permet d'utiliser leurs capacités au profit de l'organisme. </a:t>
            </a:r>
          </a:p>
          <a:p>
            <a:pPr marL="273050" indent="-273050">
              <a:lnSpc>
                <a:spcPct val="90000"/>
              </a:lnSpc>
              <a:buFont typeface="Wingdings" pitchFamily="2" charset="2"/>
              <a:buNone/>
            </a:pPr>
            <a:r>
              <a:rPr lang="fr-FR" sz="2400" dirty="0" smtClean="0">
                <a:solidFill>
                  <a:schemeClr val="bg1"/>
                </a:solidFill>
                <a:latin typeface="Arial" pitchFamily="34" charset="0"/>
                <a:cs typeface="Arial" pitchFamily="34" charset="0"/>
              </a:rPr>
              <a:t>4- </a:t>
            </a:r>
            <a:r>
              <a:rPr lang="fr-FR" sz="2400" b="1" dirty="0" smtClean="0">
                <a:solidFill>
                  <a:schemeClr val="bg1"/>
                </a:solidFill>
                <a:latin typeface="Arial" pitchFamily="34" charset="0"/>
                <a:cs typeface="Arial" pitchFamily="34" charset="0"/>
              </a:rPr>
              <a:t>Approche processus</a:t>
            </a:r>
            <a:r>
              <a:rPr lang="fr-FR" sz="2400" dirty="0" smtClean="0">
                <a:solidFill>
                  <a:schemeClr val="bg1"/>
                </a:solidFill>
                <a:latin typeface="Arial" pitchFamily="34" charset="0"/>
                <a:cs typeface="Arial" pitchFamily="34" charset="0"/>
              </a:rPr>
              <a:t> : un résultat escompté est plus efficacement acquis lorsque les moyens et les activités qui lui sont liés sont gérés comme un processus.</a:t>
            </a:r>
          </a:p>
        </p:txBody>
      </p:sp>
      <p:sp>
        <p:nvSpPr>
          <p:cNvPr id="3" name="Espace réservé du numéro de diapositive 5"/>
          <p:cNvSpPr txBox="1">
            <a:spLocks noGrp="1"/>
          </p:cNvSpPr>
          <p:nvPr/>
        </p:nvSpPr>
        <p:spPr>
          <a:xfrm>
            <a:off x="7924800" y="6356350"/>
            <a:ext cx="762000" cy="365125"/>
          </a:xfrm>
          <a:prstGeom prst="rect">
            <a:avLst/>
          </a:prstGeom>
          <a:noFill/>
        </p:spPr>
        <p:txBody>
          <a:bodyPr lIns="0" tIns="0" rIns="0" bIns="0" anchor="b"/>
          <a:lstStyle/>
          <a:p>
            <a:pPr algn="r">
              <a:lnSpc>
                <a:spcPct val="90000"/>
              </a:lnSpc>
              <a:spcBef>
                <a:spcPct val="20000"/>
              </a:spcBef>
              <a:buClr>
                <a:schemeClr val="hlink"/>
              </a:buClr>
              <a:buFont typeface="Wingdings" pitchFamily="2" charset="2"/>
              <a:buChar char="§"/>
              <a:defRPr/>
            </a:pPr>
            <a:fld id="{7E58C5D4-7810-4E5F-BB72-0B7B53770A4E}" type="slidenum">
              <a:rPr lang="fr-FR" sz="1200">
                <a:solidFill>
                  <a:schemeClr val="tx2">
                    <a:shade val="90000"/>
                  </a:schemeClr>
                </a:solidFill>
                <a:effectLst>
                  <a:outerShdw blurRad="38100" dist="38100" dir="2700000" algn="tl">
                    <a:srgbClr val="000000">
                      <a:alpha val="43137"/>
                    </a:srgbClr>
                  </a:outerShdw>
                </a:effectLst>
                <a:latin typeface="Arial" charset="0"/>
                <a:cs typeface="+mn-cs"/>
              </a:rPr>
              <a:pPr algn="r">
                <a:lnSpc>
                  <a:spcPct val="90000"/>
                </a:lnSpc>
                <a:spcBef>
                  <a:spcPct val="20000"/>
                </a:spcBef>
                <a:buClr>
                  <a:schemeClr val="hlink"/>
                </a:buClr>
                <a:buFont typeface="Wingdings" pitchFamily="2" charset="2"/>
                <a:buChar char="§"/>
                <a:defRPr/>
              </a:pPr>
              <a:t>34</a:t>
            </a:fld>
            <a:endParaRPr lang="fr-FR" sz="1200">
              <a:solidFill>
                <a:schemeClr val="tx2">
                  <a:shade val="90000"/>
                </a:schemeClr>
              </a:solidFill>
              <a:effectLst>
                <a:outerShdw blurRad="38100" dist="38100" dir="2700000" algn="tl">
                  <a:srgbClr val="000000">
                    <a:alpha val="43137"/>
                  </a:srgbClr>
                </a:out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468313" y="333375"/>
            <a:ext cx="8351837" cy="4755148"/>
          </a:xfrm>
          <a:prstGeom prst="rect">
            <a:avLst/>
          </a:prstGeom>
          <a:noFill/>
          <a:ln w="9525">
            <a:noFill/>
            <a:miter lim="800000"/>
            <a:headEnd/>
            <a:tailEnd/>
          </a:ln>
        </p:spPr>
        <p:txBody>
          <a:bodyPr>
            <a:spAutoFit/>
          </a:bodyPr>
          <a:lstStyle/>
          <a:p>
            <a:pPr>
              <a:spcAft>
                <a:spcPts val="600"/>
              </a:spcAft>
            </a:pPr>
            <a:r>
              <a:rPr lang="fr-FR" sz="2400" dirty="0">
                <a:solidFill>
                  <a:schemeClr val="bg1"/>
                </a:solidFill>
              </a:rPr>
              <a:t>5- </a:t>
            </a:r>
            <a:r>
              <a:rPr lang="fr-FR" sz="2400" b="1" dirty="0">
                <a:solidFill>
                  <a:schemeClr val="bg1"/>
                </a:solidFill>
              </a:rPr>
              <a:t>Management par approche système</a:t>
            </a:r>
            <a:r>
              <a:rPr lang="fr-FR" sz="2400" dirty="0">
                <a:solidFill>
                  <a:schemeClr val="bg1"/>
                </a:solidFill>
              </a:rPr>
              <a:t> : identifier, comprendre, gérer les systèmes de processus indépendants pour un objectif donné contribue à l'efficacité et au rendement de l'organisme.</a:t>
            </a:r>
          </a:p>
          <a:p>
            <a:pPr>
              <a:spcAft>
                <a:spcPts val="600"/>
              </a:spcAft>
            </a:pPr>
            <a:r>
              <a:rPr lang="fr-FR" sz="2400" b="1" dirty="0">
                <a:solidFill>
                  <a:schemeClr val="bg1"/>
                </a:solidFill>
              </a:rPr>
              <a:t>6- Amélioration continue</a:t>
            </a:r>
            <a:r>
              <a:rPr lang="fr-FR" sz="2400" dirty="0">
                <a:solidFill>
                  <a:schemeClr val="bg1"/>
                </a:solidFill>
              </a:rPr>
              <a:t> : elle constitue un objectif permanent de l'organisme </a:t>
            </a:r>
            <a:r>
              <a:rPr lang="fr-FR" sz="2400" i="1" u="sng" dirty="0">
                <a:solidFill>
                  <a:schemeClr val="bg1"/>
                </a:solidFill>
              </a:rPr>
              <a:t>(cf. Roue de Deming)</a:t>
            </a:r>
          </a:p>
          <a:p>
            <a:pPr>
              <a:spcAft>
                <a:spcPts val="600"/>
              </a:spcAft>
            </a:pPr>
            <a:r>
              <a:rPr lang="fr-FR" sz="2400" b="1" dirty="0">
                <a:solidFill>
                  <a:schemeClr val="bg1"/>
                </a:solidFill>
              </a:rPr>
              <a:t>7· Approche factuelle pour la prise de décision :</a:t>
            </a:r>
            <a:r>
              <a:rPr lang="fr-FR" sz="2400" dirty="0">
                <a:solidFill>
                  <a:schemeClr val="bg1"/>
                </a:solidFill>
              </a:rPr>
              <a:t> les décisions effectuées se fondent sur l'analyse logique et intuitive des données et des informations</a:t>
            </a:r>
          </a:p>
          <a:p>
            <a:pPr>
              <a:spcAft>
                <a:spcPts val="600"/>
              </a:spcAft>
            </a:pPr>
            <a:r>
              <a:rPr lang="fr-FR" sz="2400" b="1" dirty="0">
                <a:solidFill>
                  <a:schemeClr val="bg1"/>
                </a:solidFill>
              </a:rPr>
              <a:t>8· Relations mutuellement bénéfiques avec les fournisseurs:</a:t>
            </a:r>
            <a:r>
              <a:rPr lang="fr-FR" sz="2400" dirty="0">
                <a:solidFill>
                  <a:schemeClr val="bg1"/>
                </a:solidFill>
              </a:rPr>
              <a:t> augmentent les capacités des fournisseurs et de l'organisme à créer de la valeur ajoutée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323850" y="476250"/>
          <a:ext cx="8820150" cy="5086350"/>
        </p:xfrm>
        <a:graphic>
          <a:graphicData uri="http://schemas.openxmlformats.org/presentationml/2006/ole">
            <p:oleObj spid="_x0000_s97282" name="Diapositive" r:id="rId3" imgW="4341924" imgH="3256677" progId="PowerPoint.Slide.12">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contenu 2"/>
          <p:cNvSpPr>
            <a:spLocks noGrp="1"/>
          </p:cNvSpPr>
          <p:nvPr>
            <p:ph idx="4294967295"/>
          </p:nvPr>
        </p:nvSpPr>
        <p:spPr>
          <a:xfrm>
            <a:off x="214282" y="188913"/>
            <a:ext cx="8929718" cy="6454797"/>
          </a:xfrm>
        </p:spPr>
        <p:txBody>
          <a:bodyPr/>
          <a:lstStyle/>
          <a:p>
            <a:pPr marL="273050" indent="-273050">
              <a:lnSpc>
                <a:spcPct val="80000"/>
              </a:lnSpc>
              <a:buFont typeface="Arial" pitchFamily="34" charset="0"/>
              <a:buNone/>
            </a:pPr>
            <a:r>
              <a:rPr lang="fr-FR" sz="2800" b="1" dirty="0" smtClean="0">
                <a:solidFill>
                  <a:srgbClr val="FFFF00"/>
                </a:solidFill>
                <a:latin typeface="Arial" pitchFamily="34" charset="0"/>
                <a:cs typeface="Arial" pitchFamily="34" charset="0"/>
              </a:rPr>
              <a:t>5 – </a:t>
            </a:r>
            <a:r>
              <a:rPr lang="fr-FR" sz="2800" b="1" u="sng" dirty="0" smtClean="0">
                <a:solidFill>
                  <a:srgbClr val="FFFF00"/>
                </a:solidFill>
                <a:latin typeface="Arial" pitchFamily="34" charset="0"/>
                <a:cs typeface="Arial" pitchFamily="34" charset="0"/>
              </a:rPr>
              <a:t>Le cycle PDCA (ou Roue de Deming)</a:t>
            </a:r>
          </a:p>
          <a:p>
            <a:pPr marL="273050" indent="-273050">
              <a:lnSpc>
                <a:spcPct val="80000"/>
              </a:lnSpc>
              <a:buFont typeface="Arial" pitchFamily="34" charset="0"/>
              <a:buNone/>
            </a:pPr>
            <a:endParaRPr lang="fr-FR" sz="2200" b="1" dirty="0" smtClean="0">
              <a:latin typeface="Arial" pitchFamily="34" charset="0"/>
              <a:cs typeface="Arial" pitchFamily="34" charset="0"/>
            </a:endParaRPr>
          </a:p>
          <a:p>
            <a:pPr marL="273050" indent="-273050">
              <a:lnSpc>
                <a:spcPct val="80000"/>
              </a:lnSpc>
              <a:buFont typeface="Arial" pitchFamily="34" charset="0"/>
              <a:buNone/>
            </a:pPr>
            <a:r>
              <a:rPr lang="fr-FR" sz="2200" b="1" dirty="0" smtClean="0">
                <a:solidFill>
                  <a:schemeClr val="bg1"/>
                </a:solidFill>
                <a:latin typeface="Arial" pitchFamily="34" charset="0"/>
                <a:cs typeface="Arial" pitchFamily="34" charset="0"/>
              </a:rPr>
              <a:t>Plan  : préparer       </a:t>
            </a:r>
            <a:r>
              <a:rPr lang="fr-FR" sz="2200" dirty="0" smtClean="0">
                <a:solidFill>
                  <a:schemeClr val="bg1"/>
                </a:solidFill>
                <a:latin typeface="Arial" pitchFamily="34" charset="0"/>
                <a:cs typeface="Arial" pitchFamily="34" charset="0"/>
              </a:rPr>
              <a:t>-  utiliser les données existantes         				pour faire des  prévisions.</a:t>
            </a:r>
          </a:p>
          <a:p>
            <a:pPr marL="273050" indent="-273050">
              <a:lnSpc>
                <a:spcPct val="80000"/>
              </a:lnSpc>
              <a:buFont typeface="Arial" pitchFamily="34" charset="0"/>
              <a:buNone/>
            </a:pPr>
            <a:r>
              <a:rPr lang="fr-FR" sz="2200" dirty="0" smtClean="0">
                <a:solidFill>
                  <a:schemeClr val="bg1"/>
                </a:solidFill>
                <a:latin typeface="Arial" pitchFamily="34" charset="0"/>
                <a:cs typeface="Arial" pitchFamily="34" charset="0"/>
              </a:rPr>
              <a:t>                                 -  définir les conditions d’un essai 				ou d’un changement.</a:t>
            </a:r>
          </a:p>
          <a:p>
            <a:pPr marL="273050" indent="-273050">
              <a:lnSpc>
                <a:spcPct val="80000"/>
              </a:lnSpc>
              <a:buFont typeface="Arial" pitchFamily="34" charset="0"/>
              <a:buNone/>
            </a:pPr>
            <a:r>
              <a:rPr lang="fr-FR" sz="2200" dirty="0" smtClean="0">
                <a:solidFill>
                  <a:schemeClr val="bg1"/>
                </a:solidFill>
                <a:latin typeface="Arial" pitchFamily="34" charset="0"/>
                <a:cs typeface="Arial" pitchFamily="34" charset="0"/>
              </a:rPr>
              <a:t>                                 -  définir les conditions de mesure 				et d’analyse des  résultats. </a:t>
            </a:r>
          </a:p>
          <a:p>
            <a:pPr marL="273050" indent="-273050">
              <a:lnSpc>
                <a:spcPct val="80000"/>
              </a:lnSpc>
              <a:buFont typeface="Arial" pitchFamily="34" charset="0"/>
              <a:buNone/>
            </a:pPr>
            <a:r>
              <a:rPr lang="fr-FR" sz="2200" dirty="0" smtClean="0">
                <a:solidFill>
                  <a:schemeClr val="bg1"/>
                </a:solidFill>
                <a:latin typeface="Arial" pitchFamily="34" charset="0"/>
                <a:cs typeface="Arial" pitchFamily="34" charset="0"/>
              </a:rPr>
              <a:t> </a:t>
            </a:r>
          </a:p>
          <a:p>
            <a:pPr marL="273050" indent="-273050">
              <a:lnSpc>
                <a:spcPct val="80000"/>
              </a:lnSpc>
              <a:buFont typeface="Arial" pitchFamily="34" charset="0"/>
              <a:buNone/>
            </a:pPr>
            <a:r>
              <a:rPr lang="fr-FR" sz="2200" b="1" dirty="0" smtClean="0">
                <a:solidFill>
                  <a:schemeClr val="bg1"/>
                </a:solidFill>
                <a:latin typeface="Arial" pitchFamily="34" charset="0"/>
                <a:cs typeface="Arial" pitchFamily="34" charset="0"/>
              </a:rPr>
              <a:t>Do  :    faire              </a:t>
            </a:r>
            <a:r>
              <a:rPr lang="fr-FR" sz="2200" dirty="0" smtClean="0">
                <a:solidFill>
                  <a:schemeClr val="bg1"/>
                </a:solidFill>
                <a:latin typeface="Arial" pitchFamily="34" charset="0"/>
                <a:cs typeface="Arial" pitchFamily="34" charset="0"/>
              </a:rPr>
              <a:t>-  faire l’essai ou le changement 				dans les conditions prévues</a:t>
            </a:r>
            <a:r>
              <a:rPr lang="fr-FR" sz="2200" b="1" dirty="0" smtClean="0">
                <a:solidFill>
                  <a:schemeClr val="bg1"/>
                </a:solidFill>
                <a:latin typeface="Arial" pitchFamily="34" charset="0"/>
                <a:cs typeface="Arial" pitchFamily="34" charset="0"/>
              </a:rPr>
              <a:t>. </a:t>
            </a:r>
            <a:endParaRPr lang="fr-FR" sz="2200" dirty="0" smtClean="0">
              <a:solidFill>
                <a:schemeClr val="bg1"/>
              </a:solidFill>
              <a:latin typeface="Arial" pitchFamily="34" charset="0"/>
              <a:cs typeface="Arial" pitchFamily="34" charset="0"/>
            </a:endParaRPr>
          </a:p>
          <a:p>
            <a:pPr marL="273050" indent="-273050">
              <a:lnSpc>
                <a:spcPct val="80000"/>
              </a:lnSpc>
              <a:buFont typeface="Arial" pitchFamily="34" charset="0"/>
              <a:buNone/>
            </a:pPr>
            <a:r>
              <a:rPr lang="fr-FR" sz="2200" dirty="0" smtClean="0">
                <a:solidFill>
                  <a:schemeClr val="bg1"/>
                </a:solidFill>
                <a:latin typeface="Arial" pitchFamily="34" charset="0"/>
                <a:cs typeface="Arial" pitchFamily="34" charset="0"/>
              </a:rPr>
              <a:t>                                 -   enregistrer les résultats.     </a:t>
            </a:r>
          </a:p>
          <a:p>
            <a:pPr marL="273050" indent="-273050">
              <a:lnSpc>
                <a:spcPct val="80000"/>
              </a:lnSpc>
              <a:buFont typeface="Arial" pitchFamily="34" charset="0"/>
              <a:buNone/>
            </a:pPr>
            <a:r>
              <a:rPr lang="fr-FR" sz="2200" dirty="0" smtClean="0">
                <a:solidFill>
                  <a:schemeClr val="bg1"/>
                </a:solidFill>
                <a:latin typeface="Arial" pitchFamily="34" charset="0"/>
                <a:cs typeface="Arial" pitchFamily="34" charset="0"/>
              </a:rPr>
              <a:t> </a:t>
            </a:r>
          </a:p>
          <a:p>
            <a:pPr marL="273050" indent="-273050">
              <a:lnSpc>
                <a:spcPct val="80000"/>
              </a:lnSpc>
              <a:buFont typeface="Arial" pitchFamily="34" charset="0"/>
              <a:buNone/>
            </a:pPr>
            <a:r>
              <a:rPr lang="fr-FR" sz="2200" dirty="0" smtClean="0">
                <a:solidFill>
                  <a:schemeClr val="bg1"/>
                </a:solidFill>
                <a:latin typeface="Arial" pitchFamily="34" charset="0"/>
                <a:cs typeface="Arial" pitchFamily="34" charset="0"/>
              </a:rPr>
              <a:t> </a:t>
            </a:r>
            <a:r>
              <a:rPr lang="fr-FR" sz="2200" b="1" dirty="0" smtClean="0">
                <a:solidFill>
                  <a:schemeClr val="bg1"/>
                </a:solidFill>
                <a:latin typeface="Arial" pitchFamily="34" charset="0"/>
                <a:cs typeface="Arial" pitchFamily="34" charset="0"/>
              </a:rPr>
              <a:t>Check :     vérifier     </a:t>
            </a:r>
            <a:r>
              <a:rPr lang="fr-FR" sz="2200" dirty="0" smtClean="0">
                <a:solidFill>
                  <a:schemeClr val="bg1"/>
                </a:solidFill>
                <a:latin typeface="Arial" pitchFamily="34" charset="0"/>
                <a:cs typeface="Arial" pitchFamily="34" charset="0"/>
              </a:rPr>
              <a:t>-  analyser</a:t>
            </a:r>
            <a:r>
              <a:rPr lang="fr-FR" sz="2200" b="1" dirty="0" smtClean="0">
                <a:solidFill>
                  <a:schemeClr val="bg1"/>
                </a:solidFill>
                <a:latin typeface="Arial" pitchFamily="34" charset="0"/>
                <a:cs typeface="Arial" pitchFamily="34" charset="0"/>
              </a:rPr>
              <a:t> </a:t>
            </a:r>
            <a:r>
              <a:rPr lang="fr-FR" sz="2200" dirty="0" smtClean="0">
                <a:solidFill>
                  <a:schemeClr val="bg1"/>
                </a:solidFill>
                <a:latin typeface="Arial" pitchFamily="34" charset="0"/>
                <a:cs typeface="Arial" pitchFamily="34" charset="0"/>
              </a:rPr>
              <a:t>les résultats.</a:t>
            </a:r>
          </a:p>
          <a:p>
            <a:pPr marL="273050" indent="-273050">
              <a:lnSpc>
                <a:spcPct val="80000"/>
              </a:lnSpc>
              <a:buFont typeface="Arial" pitchFamily="34" charset="0"/>
              <a:buNone/>
            </a:pPr>
            <a:r>
              <a:rPr lang="fr-FR" sz="2200" dirty="0" smtClean="0">
                <a:solidFill>
                  <a:schemeClr val="bg1"/>
                </a:solidFill>
                <a:latin typeface="Arial" pitchFamily="34" charset="0"/>
                <a:cs typeface="Arial" pitchFamily="34" charset="0"/>
              </a:rPr>
              <a:t>                                   -  évaluer ce qui a été appris.</a:t>
            </a:r>
          </a:p>
          <a:p>
            <a:pPr marL="273050" indent="-273050">
              <a:lnSpc>
                <a:spcPct val="80000"/>
              </a:lnSpc>
              <a:buFont typeface="Arial" pitchFamily="34" charset="0"/>
              <a:buNone/>
            </a:pPr>
            <a:r>
              <a:rPr lang="fr-FR" sz="2200" dirty="0" smtClean="0">
                <a:solidFill>
                  <a:schemeClr val="bg1"/>
                </a:solidFill>
                <a:latin typeface="Arial" pitchFamily="34" charset="0"/>
                <a:cs typeface="Arial" pitchFamily="34" charset="0"/>
              </a:rPr>
              <a:t> </a:t>
            </a:r>
          </a:p>
          <a:p>
            <a:pPr marL="273050" indent="-273050">
              <a:lnSpc>
                <a:spcPct val="80000"/>
              </a:lnSpc>
              <a:buFont typeface="Arial" pitchFamily="34" charset="0"/>
              <a:buNone/>
            </a:pPr>
            <a:r>
              <a:rPr lang="fr-FR" sz="2200" b="1" dirty="0" err="1" smtClean="0">
                <a:solidFill>
                  <a:schemeClr val="bg1"/>
                </a:solidFill>
                <a:latin typeface="Arial" pitchFamily="34" charset="0"/>
                <a:cs typeface="Arial" pitchFamily="34" charset="0"/>
              </a:rPr>
              <a:t>Act</a:t>
            </a:r>
            <a:r>
              <a:rPr lang="fr-FR" sz="2200" b="1" dirty="0" smtClean="0">
                <a:solidFill>
                  <a:schemeClr val="bg1"/>
                </a:solidFill>
                <a:latin typeface="Arial" pitchFamily="34" charset="0"/>
                <a:cs typeface="Arial" pitchFamily="34" charset="0"/>
              </a:rPr>
              <a:t>  :     réagir          </a:t>
            </a:r>
            <a:r>
              <a:rPr lang="fr-FR" sz="2200" dirty="0" smtClean="0">
                <a:solidFill>
                  <a:schemeClr val="bg1"/>
                </a:solidFill>
                <a:latin typeface="Arial" pitchFamily="34" charset="0"/>
                <a:cs typeface="Arial" pitchFamily="34" charset="0"/>
              </a:rPr>
              <a:t>-  mettre en application le changement 					envisagé.                                  			-  ou recommencer un nouveau cycle. </a:t>
            </a:r>
            <a:r>
              <a:rPr lang="fr-FR" sz="2200" b="1" dirty="0" smtClean="0">
                <a:solidFill>
                  <a:schemeClr val="bg1"/>
                </a:solidFill>
                <a:latin typeface="Arial" pitchFamily="34" charset="0"/>
                <a:cs typeface="Arial" pitchFamily="34" charset="0"/>
              </a:rPr>
              <a:t> </a:t>
            </a:r>
            <a:endParaRPr lang="fr-FR" sz="2200" dirty="0" smtClean="0">
              <a:solidFill>
                <a:schemeClr val="bg1"/>
              </a:solidFill>
              <a:latin typeface="Arial" pitchFamily="34" charset="0"/>
              <a:cs typeface="Arial" pitchFamily="34" charset="0"/>
            </a:endParaRPr>
          </a:p>
          <a:p>
            <a:pPr marL="273050" indent="-273050">
              <a:lnSpc>
                <a:spcPct val="80000"/>
              </a:lnSpc>
              <a:buFont typeface="Arial" pitchFamily="34" charset="0"/>
              <a:buNone/>
            </a:pPr>
            <a:r>
              <a:rPr lang="fr-FR" sz="2200" b="1" dirty="0" smtClean="0">
                <a:latin typeface="Arial" pitchFamily="34" charset="0"/>
                <a:cs typeface="Arial" pitchFamily="34" charset="0"/>
              </a:rPr>
              <a:t> </a:t>
            </a:r>
            <a:endParaRPr lang="fr-FR" sz="2200" dirty="0" smtClean="0">
              <a:latin typeface="Arial" pitchFamily="34" charset="0"/>
              <a:cs typeface="Arial" pitchFamily="34" charset="0"/>
            </a:endParaRPr>
          </a:p>
        </p:txBody>
      </p:sp>
      <p:sp>
        <p:nvSpPr>
          <p:cNvPr id="4" name="Espace réservé du numéro de diapositive 3"/>
          <p:cNvSpPr txBox="1">
            <a:spLocks noGrp="1"/>
          </p:cNvSpPr>
          <p:nvPr/>
        </p:nvSpPr>
        <p:spPr>
          <a:xfrm>
            <a:off x="7924800" y="6356350"/>
            <a:ext cx="762000" cy="365125"/>
          </a:xfrm>
          <a:prstGeom prst="rect">
            <a:avLst/>
          </a:prstGeom>
          <a:noFill/>
        </p:spPr>
        <p:txBody>
          <a:bodyPr lIns="0" tIns="0" rIns="0" bIns="0" anchor="b"/>
          <a:lstStyle/>
          <a:p>
            <a:pPr algn="r">
              <a:lnSpc>
                <a:spcPct val="90000"/>
              </a:lnSpc>
              <a:spcBef>
                <a:spcPct val="20000"/>
              </a:spcBef>
              <a:buClr>
                <a:schemeClr val="hlink"/>
              </a:buClr>
              <a:buFont typeface="Wingdings" pitchFamily="2" charset="2"/>
              <a:buChar char="§"/>
              <a:defRPr/>
            </a:pPr>
            <a:fld id="{14D2548D-7E1A-4B97-BF57-D9EF0A894E5B}" type="slidenum">
              <a:rPr lang="fr-FR" sz="1200">
                <a:solidFill>
                  <a:schemeClr val="tx2">
                    <a:shade val="90000"/>
                  </a:schemeClr>
                </a:solidFill>
                <a:effectLst>
                  <a:outerShdw blurRad="38100" dist="38100" dir="2700000" algn="tl">
                    <a:srgbClr val="000000">
                      <a:alpha val="43137"/>
                    </a:srgbClr>
                  </a:outerShdw>
                </a:effectLst>
                <a:latin typeface="Arial" charset="0"/>
                <a:cs typeface="+mn-cs"/>
              </a:rPr>
              <a:pPr algn="r">
                <a:lnSpc>
                  <a:spcPct val="90000"/>
                </a:lnSpc>
                <a:spcBef>
                  <a:spcPct val="20000"/>
                </a:spcBef>
                <a:buClr>
                  <a:schemeClr val="hlink"/>
                </a:buClr>
                <a:buFont typeface="Wingdings" pitchFamily="2" charset="2"/>
                <a:buChar char="§"/>
                <a:defRPr/>
              </a:pPr>
              <a:t>37</a:t>
            </a:fld>
            <a:endParaRPr lang="fr-FR" sz="1200">
              <a:solidFill>
                <a:schemeClr val="tx2">
                  <a:shade val="90000"/>
                </a:schemeClr>
              </a:solidFill>
              <a:effectLst>
                <a:outerShdw blurRad="38100" dist="38100" dir="2700000" algn="tl">
                  <a:srgbClr val="000000">
                    <a:alpha val="43137"/>
                  </a:srgbClr>
                </a:out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7924800" y="6356350"/>
            <a:ext cx="762000" cy="365125"/>
          </a:xfrm>
          <a:prstGeom prst="rect">
            <a:avLst/>
          </a:prstGeom>
          <a:noFill/>
        </p:spPr>
        <p:txBody>
          <a:bodyPr lIns="0" tIns="0" rIns="0" bIns="0" anchor="b"/>
          <a:lstStyle/>
          <a:p>
            <a:pPr algn="r">
              <a:lnSpc>
                <a:spcPct val="90000"/>
              </a:lnSpc>
              <a:spcBef>
                <a:spcPct val="20000"/>
              </a:spcBef>
              <a:buClr>
                <a:schemeClr val="hlink"/>
              </a:buClr>
              <a:buFont typeface="Wingdings" pitchFamily="2" charset="2"/>
              <a:buChar char="§"/>
              <a:defRPr/>
            </a:pPr>
            <a:fld id="{09D68BE8-3102-4134-86E9-50A69B5B524F}" type="slidenum">
              <a:rPr lang="fr-FR" sz="1200">
                <a:solidFill>
                  <a:schemeClr val="tx2">
                    <a:shade val="90000"/>
                  </a:schemeClr>
                </a:solidFill>
                <a:effectLst>
                  <a:outerShdw blurRad="38100" dist="38100" dir="2700000" algn="tl">
                    <a:srgbClr val="000000">
                      <a:alpha val="43137"/>
                    </a:srgbClr>
                  </a:outerShdw>
                </a:effectLst>
                <a:latin typeface="Arial" charset="0"/>
                <a:cs typeface="+mn-cs"/>
              </a:rPr>
              <a:pPr algn="r">
                <a:lnSpc>
                  <a:spcPct val="90000"/>
                </a:lnSpc>
                <a:spcBef>
                  <a:spcPct val="20000"/>
                </a:spcBef>
                <a:buClr>
                  <a:schemeClr val="hlink"/>
                </a:buClr>
                <a:buFont typeface="Wingdings" pitchFamily="2" charset="2"/>
                <a:buChar char="§"/>
                <a:defRPr/>
              </a:pPr>
              <a:t>38</a:t>
            </a:fld>
            <a:endParaRPr lang="fr-FR" sz="1200">
              <a:solidFill>
                <a:schemeClr val="tx2">
                  <a:shade val="90000"/>
                </a:schemeClr>
              </a:solidFill>
              <a:effectLst>
                <a:outerShdw blurRad="38100" dist="38100" dir="2700000" algn="tl">
                  <a:srgbClr val="000000">
                    <a:alpha val="43137"/>
                  </a:srgbClr>
                </a:outerShdw>
              </a:effectLst>
              <a:latin typeface="Arial" charset="0"/>
              <a:cs typeface="+mn-cs"/>
            </a:endParaRPr>
          </a:p>
        </p:txBody>
      </p:sp>
      <p:sp>
        <p:nvSpPr>
          <p:cNvPr id="149506"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pPr>
              <a:lnSpc>
                <a:spcPct val="90000"/>
              </a:lnSpc>
              <a:spcBef>
                <a:spcPct val="20000"/>
              </a:spcBef>
              <a:buClr>
                <a:schemeClr val="hlink"/>
              </a:buClr>
              <a:buFont typeface="Wingdings" pitchFamily="2" charset="2"/>
              <a:buChar char="§"/>
              <a:defRPr/>
            </a:pPr>
            <a:endParaRPr lang="fr-FR">
              <a:effectLst>
                <a:outerShdw blurRad="38100" dist="38100" dir="2700000" algn="tl">
                  <a:srgbClr val="000000">
                    <a:alpha val="43137"/>
                  </a:srgbClr>
                </a:outerShdw>
              </a:effectLst>
              <a:latin typeface="Arial" charset="0"/>
              <a:cs typeface="+mn-cs"/>
            </a:endParaRPr>
          </a:p>
        </p:txBody>
      </p:sp>
      <p:sp>
        <p:nvSpPr>
          <p:cNvPr id="149508" name="Rectangle 4"/>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pPr>
              <a:lnSpc>
                <a:spcPct val="90000"/>
              </a:lnSpc>
              <a:spcBef>
                <a:spcPct val="20000"/>
              </a:spcBef>
              <a:buClr>
                <a:schemeClr val="hlink"/>
              </a:buClr>
              <a:buFont typeface="Wingdings" pitchFamily="2" charset="2"/>
              <a:buChar char="§"/>
              <a:defRPr/>
            </a:pPr>
            <a:endParaRPr lang="fr-FR">
              <a:effectLst>
                <a:outerShdw blurRad="38100" dist="38100" dir="2700000" algn="tl">
                  <a:srgbClr val="000000">
                    <a:alpha val="43137"/>
                  </a:srgbClr>
                </a:outerShdw>
              </a:effectLst>
              <a:latin typeface="Arial" charset="0"/>
              <a:cs typeface="+mn-cs"/>
            </a:endParaRPr>
          </a:p>
        </p:txBody>
      </p:sp>
      <p:sp>
        <p:nvSpPr>
          <p:cNvPr id="149510" name="Rectangle 6"/>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pPr>
              <a:lnSpc>
                <a:spcPct val="90000"/>
              </a:lnSpc>
              <a:spcBef>
                <a:spcPct val="20000"/>
              </a:spcBef>
              <a:buClr>
                <a:schemeClr val="hlink"/>
              </a:buClr>
              <a:buFont typeface="Wingdings" pitchFamily="2" charset="2"/>
              <a:buChar char="§"/>
              <a:defRPr/>
            </a:pPr>
            <a:endParaRPr lang="fr-FR">
              <a:effectLst>
                <a:outerShdw blurRad="38100" dist="38100" dir="2700000" algn="tl">
                  <a:srgbClr val="000000">
                    <a:alpha val="43137"/>
                  </a:srgbClr>
                </a:outerShdw>
              </a:effectLst>
              <a:latin typeface="Arial" charset="0"/>
              <a:cs typeface="+mn-cs"/>
            </a:endParaRPr>
          </a:p>
        </p:txBody>
      </p:sp>
      <p:graphicFrame>
        <p:nvGraphicFramePr>
          <p:cNvPr id="2050" name="Object 6"/>
          <p:cNvGraphicFramePr>
            <a:graphicFrameLocks noChangeAspect="1"/>
          </p:cNvGraphicFramePr>
          <p:nvPr/>
        </p:nvGraphicFramePr>
        <p:xfrm>
          <a:off x="1116013" y="476250"/>
          <a:ext cx="6103937" cy="4248150"/>
        </p:xfrm>
        <a:graphic>
          <a:graphicData uri="http://schemas.openxmlformats.org/presentationml/2006/ole">
            <p:oleObj spid="_x0000_s98306" name="Diapositive" r:id="rId3" imgW="4460733" imgH="3346680" progId="PowerPoint.Slide.12">
              <p:embed/>
            </p:oleObj>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contenu 2"/>
          <p:cNvSpPr>
            <a:spLocks noGrp="1"/>
          </p:cNvSpPr>
          <p:nvPr>
            <p:ph idx="4294967295"/>
          </p:nvPr>
        </p:nvSpPr>
        <p:spPr>
          <a:xfrm>
            <a:off x="457200" y="692150"/>
            <a:ext cx="8229600" cy="5632450"/>
          </a:xfrm>
        </p:spPr>
        <p:txBody>
          <a:bodyPr/>
          <a:lstStyle/>
          <a:p>
            <a:pPr marL="273050" indent="-273050">
              <a:lnSpc>
                <a:spcPct val="120000"/>
              </a:lnSpc>
              <a:buFont typeface="Wingdings" pitchFamily="2" charset="2"/>
              <a:buChar char="Ø"/>
            </a:pPr>
            <a:r>
              <a:rPr lang="fr-FR" sz="2800" dirty="0" smtClean="0">
                <a:solidFill>
                  <a:schemeClr val="bg1"/>
                </a:solidFill>
                <a:latin typeface="Arial" pitchFamily="34" charset="0"/>
                <a:cs typeface="Arial" pitchFamily="34" charset="0"/>
              </a:rPr>
              <a:t>Le cycle PDCA («Planifier-Faire-Vérifier-Agir ») ou encore "la roue de DEMING" est un cycle dynamique qui peut être déployé dans le cadre des processus de l’organisme. </a:t>
            </a:r>
          </a:p>
          <a:p>
            <a:pPr marL="273050" indent="-273050">
              <a:lnSpc>
                <a:spcPct val="120000"/>
              </a:lnSpc>
              <a:buFont typeface="Wingdings" pitchFamily="2" charset="2"/>
              <a:buChar char="Ø"/>
            </a:pPr>
            <a:r>
              <a:rPr lang="fr-FR" sz="2800" dirty="0" smtClean="0">
                <a:solidFill>
                  <a:schemeClr val="bg1"/>
                </a:solidFill>
                <a:latin typeface="Arial" pitchFamily="34" charset="0"/>
                <a:cs typeface="Arial" pitchFamily="34" charset="0"/>
              </a:rPr>
              <a:t>Ce cycle est intimement associé à la planification, à la mise en œuvre, à la maîtrise et à l’amélioration continue de la réalisation de produits et d’autres processus du système de management de la qualité. </a:t>
            </a:r>
          </a:p>
          <a:p>
            <a:pPr marL="273050" indent="-273050">
              <a:lnSpc>
                <a:spcPct val="120000"/>
              </a:lnSpc>
              <a:buFont typeface="Arial" pitchFamily="34" charset="0"/>
              <a:buNone/>
            </a:pPr>
            <a:endParaRPr lang="fr-FR" sz="3300" dirty="0" smtClean="0">
              <a:latin typeface="Arial" pitchFamily="34" charset="0"/>
              <a:cs typeface="Arial" pitchFamily="34" charset="0"/>
            </a:endParaRPr>
          </a:p>
          <a:p>
            <a:pPr marL="273050" indent="-273050">
              <a:lnSpc>
                <a:spcPct val="120000"/>
              </a:lnSpc>
              <a:buFont typeface="Arial" pitchFamily="34" charset="0"/>
              <a:buNone/>
            </a:pPr>
            <a:r>
              <a:rPr lang="fr-FR" sz="3300" b="1" dirty="0" smtClean="0">
                <a:latin typeface="Arial" pitchFamily="34" charset="0"/>
                <a:cs typeface="Arial" pitchFamily="34" charset="0"/>
              </a:rPr>
              <a:t> </a:t>
            </a:r>
            <a:endParaRPr lang="fr-FR" sz="3300" dirty="0" smtClean="0">
              <a:latin typeface="Arial" pitchFamily="34" charset="0"/>
              <a:cs typeface="Arial" pitchFamily="34" charset="0"/>
            </a:endParaRPr>
          </a:p>
          <a:p>
            <a:pPr marL="273050" indent="-273050">
              <a:lnSpc>
                <a:spcPct val="120000"/>
              </a:lnSpc>
            </a:pPr>
            <a:endParaRPr lang="fr-FR" sz="3300" dirty="0" smtClean="0">
              <a:latin typeface="Arial" pitchFamily="34" charset="0"/>
              <a:cs typeface="Arial" pitchFamily="34" charset="0"/>
            </a:endParaRPr>
          </a:p>
          <a:p>
            <a:pPr marL="273050" indent="-273050"/>
            <a:endParaRPr lang="fr-FR" dirty="0" smtClean="0"/>
          </a:p>
        </p:txBody>
      </p:sp>
      <p:sp>
        <p:nvSpPr>
          <p:cNvPr id="4" name="Espace réservé du numéro de diapositive 3"/>
          <p:cNvSpPr txBox="1">
            <a:spLocks noGrp="1"/>
          </p:cNvSpPr>
          <p:nvPr/>
        </p:nvSpPr>
        <p:spPr>
          <a:xfrm>
            <a:off x="7924800" y="6356350"/>
            <a:ext cx="762000" cy="365125"/>
          </a:xfrm>
          <a:prstGeom prst="rect">
            <a:avLst/>
          </a:prstGeom>
          <a:noFill/>
        </p:spPr>
        <p:txBody>
          <a:bodyPr lIns="0" tIns="0" rIns="0" bIns="0" anchor="b"/>
          <a:lstStyle/>
          <a:p>
            <a:pPr algn="r">
              <a:lnSpc>
                <a:spcPct val="90000"/>
              </a:lnSpc>
              <a:spcBef>
                <a:spcPct val="20000"/>
              </a:spcBef>
              <a:buClr>
                <a:schemeClr val="hlink"/>
              </a:buClr>
              <a:buFont typeface="Wingdings" pitchFamily="2" charset="2"/>
              <a:buChar char="§"/>
              <a:defRPr/>
            </a:pPr>
            <a:fld id="{6B580BC3-EB00-43D4-AA87-12DF1CE29383}" type="slidenum">
              <a:rPr lang="fr-FR" sz="1200">
                <a:solidFill>
                  <a:schemeClr val="tx2">
                    <a:shade val="90000"/>
                  </a:schemeClr>
                </a:solidFill>
                <a:effectLst>
                  <a:outerShdw blurRad="38100" dist="38100" dir="2700000" algn="tl">
                    <a:srgbClr val="000000">
                      <a:alpha val="43137"/>
                    </a:srgbClr>
                  </a:outerShdw>
                </a:effectLst>
                <a:latin typeface="Arial" charset="0"/>
                <a:cs typeface="+mn-cs"/>
              </a:rPr>
              <a:pPr algn="r">
                <a:lnSpc>
                  <a:spcPct val="90000"/>
                </a:lnSpc>
                <a:spcBef>
                  <a:spcPct val="20000"/>
                </a:spcBef>
                <a:buClr>
                  <a:schemeClr val="hlink"/>
                </a:buClr>
                <a:buFont typeface="Wingdings" pitchFamily="2" charset="2"/>
                <a:buChar char="§"/>
                <a:defRPr/>
              </a:pPr>
              <a:t>39</a:t>
            </a:fld>
            <a:endParaRPr lang="fr-FR" sz="1200">
              <a:solidFill>
                <a:schemeClr val="tx2">
                  <a:shade val="90000"/>
                </a:schemeClr>
              </a:solidFill>
              <a:effectLst>
                <a:outerShdw blurRad="38100" dist="38100" dir="2700000" algn="tl">
                  <a:srgbClr val="000000">
                    <a:alpha val="43137"/>
                  </a:srgbClr>
                </a:out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a:xfrm>
            <a:off x="457200" y="274638"/>
            <a:ext cx="8229600" cy="850900"/>
          </a:xfrm>
        </p:spPr>
        <p:txBody>
          <a:bodyPr rtlCol="0">
            <a:normAutofit/>
          </a:bodyPr>
          <a:lstStyle/>
          <a:p>
            <a:pPr marL="484632" eaLnBrk="1" fontAlgn="auto" hangingPunct="1">
              <a:spcAft>
                <a:spcPts val="0"/>
              </a:spcAft>
              <a:defRPr/>
            </a:pPr>
            <a:r>
              <a:rPr lang="fr-FR" b="1" dirty="0">
                <a:solidFill>
                  <a:srgbClr val="FFFF00"/>
                </a:solidFill>
              </a:rPr>
              <a:t>Introduction</a:t>
            </a:r>
          </a:p>
        </p:txBody>
      </p:sp>
      <p:sp>
        <p:nvSpPr>
          <p:cNvPr id="153603" name="Rectangle 3"/>
          <p:cNvSpPr>
            <a:spLocks noGrp="1" noRot="1" noChangeArrowheads="1"/>
          </p:cNvSpPr>
          <p:nvPr>
            <p:ph idx="1"/>
          </p:nvPr>
        </p:nvSpPr>
        <p:spPr>
          <a:xfrm>
            <a:off x="323850" y="1196975"/>
            <a:ext cx="8820150" cy="5661025"/>
          </a:xfrm>
        </p:spPr>
        <p:txBody>
          <a:bodyPr rtlCol="0">
            <a:normAutofit fontScale="25000" lnSpcReduction="20000"/>
          </a:bodyPr>
          <a:lstStyle/>
          <a:p>
            <a:pPr marL="448056" indent="-384048" eaLnBrk="1" fontAlgn="auto" hangingPunct="1">
              <a:lnSpc>
                <a:spcPct val="80000"/>
              </a:lnSpc>
              <a:spcAft>
                <a:spcPts val="0"/>
              </a:spcAft>
              <a:buClr>
                <a:schemeClr val="accent3"/>
              </a:buClr>
              <a:buFont typeface="Wingdings 2"/>
              <a:buChar char=""/>
              <a:defRPr/>
            </a:pPr>
            <a:endParaRPr lang="fr-FR" sz="500" dirty="0"/>
          </a:p>
          <a:p>
            <a:pPr marL="448056" indent="-384048" eaLnBrk="1" fontAlgn="auto" hangingPunct="1">
              <a:lnSpc>
                <a:spcPct val="80000"/>
              </a:lnSpc>
              <a:spcAft>
                <a:spcPts val="0"/>
              </a:spcAft>
              <a:buClr>
                <a:schemeClr val="accent3"/>
              </a:buClr>
              <a:buFont typeface="Wingdings 2"/>
              <a:buChar char=""/>
              <a:defRPr/>
            </a:pPr>
            <a:endParaRPr lang="fr-FR" sz="800" dirty="0"/>
          </a:p>
          <a:p>
            <a:pPr marL="448056" indent="-384048" eaLnBrk="1" fontAlgn="auto" hangingPunct="1">
              <a:lnSpc>
                <a:spcPct val="80000"/>
              </a:lnSpc>
              <a:spcAft>
                <a:spcPts val="0"/>
              </a:spcAft>
              <a:buClr>
                <a:schemeClr val="accent3"/>
              </a:buClr>
              <a:buFont typeface="Wingdings 2"/>
              <a:buChar char=""/>
              <a:defRPr/>
            </a:pPr>
            <a:endParaRPr lang="fr-FR" sz="800" dirty="0"/>
          </a:p>
          <a:p>
            <a:pPr marL="448056" indent="-384048" eaLnBrk="1" fontAlgn="auto" hangingPunct="1">
              <a:lnSpc>
                <a:spcPct val="80000"/>
              </a:lnSpc>
              <a:spcAft>
                <a:spcPts val="0"/>
              </a:spcAft>
              <a:buClr>
                <a:schemeClr val="accent3"/>
              </a:buClr>
              <a:buFont typeface="Wingdings 2"/>
              <a:buChar char=""/>
              <a:defRPr/>
            </a:pPr>
            <a:endParaRPr lang="fr-FR" sz="800" dirty="0"/>
          </a:p>
          <a:p>
            <a:pPr marL="448056" indent="-384048" eaLnBrk="1" fontAlgn="auto" hangingPunct="1">
              <a:lnSpc>
                <a:spcPct val="80000"/>
              </a:lnSpc>
              <a:spcAft>
                <a:spcPts val="0"/>
              </a:spcAft>
              <a:buClr>
                <a:schemeClr val="accent3"/>
              </a:buClr>
              <a:buFont typeface="Wingdings 2"/>
              <a:buChar char=""/>
              <a:defRPr/>
            </a:pPr>
            <a:endParaRPr lang="fr-FR" sz="800" dirty="0"/>
          </a:p>
          <a:p>
            <a:pPr marL="448056" indent="-384048" eaLnBrk="1" fontAlgn="auto" hangingPunct="1">
              <a:lnSpc>
                <a:spcPct val="80000"/>
              </a:lnSpc>
              <a:spcAft>
                <a:spcPts val="0"/>
              </a:spcAft>
              <a:buClr>
                <a:schemeClr val="accent3"/>
              </a:buClr>
              <a:buFont typeface="Wingdings 2"/>
              <a:buChar char=""/>
              <a:defRPr/>
            </a:pPr>
            <a:endParaRPr lang="fr-FR" sz="800" dirty="0"/>
          </a:p>
          <a:p>
            <a:pPr marL="448056" indent="-384048" eaLnBrk="1" fontAlgn="auto" hangingPunct="1">
              <a:lnSpc>
                <a:spcPct val="120000"/>
              </a:lnSpc>
              <a:spcAft>
                <a:spcPts val="0"/>
              </a:spcAft>
              <a:buClr>
                <a:schemeClr val="accent3"/>
              </a:buClr>
              <a:buFont typeface="Wingdings" pitchFamily="2" charset="2"/>
              <a:buChar char="Ø"/>
              <a:defRPr/>
            </a:pPr>
            <a:r>
              <a:rPr lang="fr-FR" sz="6200" dirty="0" smtClean="0">
                <a:latin typeface="Arial" pitchFamily="34" charset="0"/>
                <a:cs typeface="Arial" pitchFamily="34" charset="0"/>
              </a:rPr>
              <a:t> </a:t>
            </a:r>
            <a:r>
              <a:rPr lang="fr-FR" sz="9600" dirty="0" smtClean="0">
                <a:solidFill>
                  <a:schemeClr val="bg1"/>
                </a:solidFill>
                <a:latin typeface="Arial" pitchFamily="34" charset="0"/>
                <a:cs typeface="Arial" pitchFamily="34" charset="0"/>
              </a:rPr>
              <a:t>La qualité est une notion relativement ancienne qui a connu un regain d’intérêt à la faveur de l’émergence de l’activité de normalisation au niveau des entreprises, à partir des années 90, dans un contexte marqué par :</a:t>
            </a:r>
          </a:p>
          <a:p>
            <a:pPr marL="448056" indent="-384048" eaLnBrk="1" fontAlgn="auto" hangingPunct="1">
              <a:lnSpc>
                <a:spcPct val="80000"/>
              </a:lnSpc>
              <a:spcAft>
                <a:spcPts val="0"/>
              </a:spcAft>
              <a:buClr>
                <a:schemeClr val="accent3"/>
              </a:buClr>
              <a:buFont typeface="Wingdings" pitchFamily="2" charset="2"/>
              <a:buNone/>
              <a:defRPr/>
            </a:pPr>
            <a:endParaRPr lang="fr-FR" sz="9600" dirty="0" smtClean="0">
              <a:solidFill>
                <a:schemeClr val="bg1"/>
              </a:solidFill>
              <a:latin typeface="Arial" pitchFamily="34" charset="0"/>
              <a:cs typeface="Arial" pitchFamily="34" charset="0"/>
            </a:endParaRPr>
          </a:p>
          <a:p>
            <a:pPr marL="448056" indent="-384048" eaLnBrk="1" fontAlgn="auto" hangingPunct="1">
              <a:lnSpc>
                <a:spcPct val="120000"/>
              </a:lnSpc>
              <a:spcAft>
                <a:spcPts val="0"/>
              </a:spcAft>
              <a:buClr>
                <a:schemeClr val="accent3"/>
              </a:buClr>
              <a:buFont typeface="Wingdings" pitchFamily="2" charset="2"/>
              <a:buNone/>
              <a:defRPr/>
            </a:pPr>
            <a:r>
              <a:rPr lang="fr-FR" sz="9600" dirty="0" smtClean="0">
                <a:solidFill>
                  <a:schemeClr val="bg1"/>
                </a:solidFill>
                <a:latin typeface="Arial" pitchFamily="34" charset="0"/>
                <a:cs typeface="Arial" pitchFamily="34" charset="0"/>
              </a:rPr>
              <a:t>  -  L’évolution des comportements des </a:t>
            </a:r>
            <a:r>
              <a:rPr lang="fr-FR" sz="9600" b="1" dirty="0" smtClean="0">
                <a:solidFill>
                  <a:schemeClr val="bg1"/>
                </a:solidFill>
                <a:latin typeface="Arial" pitchFamily="34" charset="0"/>
                <a:cs typeface="Arial" pitchFamily="34" charset="0"/>
              </a:rPr>
              <a:t>consommateur</a:t>
            </a:r>
            <a:r>
              <a:rPr lang="fr-FR" sz="9600" dirty="0" smtClean="0">
                <a:solidFill>
                  <a:schemeClr val="bg1"/>
                </a:solidFill>
                <a:latin typeface="Arial" pitchFamily="34" charset="0"/>
                <a:cs typeface="Arial" pitchFamily="34" charset="0"/>
              </a:rPr>
              <a:t>s, caractérisée par plus d'exigence;</a:t>
            </a:r>
          </a:p>
          <a:p>
            <a:pPr marL="448056" indent="-384048" eaLnBrk="1" fontAlgn="auto" hangingPunct="1">
              <a:lnSpc>
                <a:spcPct val="120000"/>
              </a:lnSpc>
              <a:spcAft>
                <a:spcPts val="0"/>
              </a:spcAft>
              <a:buClr>
                <a:schemeClr val="accent3"/>
              </a:buClr>
              <a:buFont typeface="Wingdings" pitchFamily="2" charset="2"/>
              <a:buNone/>
              <a:defRPr/>
            </a:pPr>
            <a:r>
              <a:rPr lang="fr-FR" sz="9600" dirty="0" smtClean="0">
                <a:solidFill>
                  <a:schemeClr val="bg1"/>
                </a:solidFill>
                <a:latin typeface="Arial" pitchFamily="34" charset="0"/>
                <a:cs typeface="Arial" pitchFamily="34" charset="0"/>
              </a:rPr>
              <a:t>  -  La </a:t>
            </a:r>
            <a:r>
              <a:rPr lang="fr-FR" sz="9600" b="1" dirty="0" smtClean="0">
                <a:solidFill>
                  <a:schemeClr val="bg1"/>
                </a:solidFill>
                <a:latin typeface="Arial" pitchFamily="34" charset="0"/>
                <a:cs typeface="Arial" pitchFamily="34" charset="0"/>
              </a:rPr>
              <a:t>concurrence</a:t>
            </a:r>
            <a:r>
              <a:rPr lang="fr-FR" sz="9600" dirty="0" smtClean="0">
                <a:solidFill>
                  <a:schemeClr val="bg1"/>
                </a:solidFill>
                <a:latin typeface="Arial" pitchFamily="34" charset="0"/>
                <a:cs typeface="Arial" pitchFamily="34" charset="0"/>
              </a:rPr>
              <a:t> qui devient de plus en plus féroce et fait de la qualité un  argument compétitif et de différenciation.</a:t>
            </a:r>
          </a:p>
          <a:p>
            <a:pPr marL="448056" indent="-384048" eaLnBrk="1" fontAlgn="auto" hangingPunct="1">
              <a:lnSpc>
                <a:spcPct val="120000"/>
              </a:lnSpc>
              <a:spcAft>
                <a:spcPts val="0"/>
              </a:spcAft>
              <a:buClr>
                <a:schemeClr val="accent3"/>
              </a:buClr>
              <a:buFont typeface="Wingdings" pitchFamily="2" charset="2"/>
              <a:buNone/>
              <a:defRPr/>
            </a:pPr>
            <a:endParaRPr lang="fr-FR" sz="9600" dirty="0" smtClean="0">
              <a:solidFill>
                <a:schemeClr val="bg1"/>
              </a:solidFill>
              <a:latin typeface="Arial" pitchFamily="34" charset="0"/>
              <a:cs typeface="Arial" pitchFamily="34" charset="0"/>
            </a:endParaRPr>
          </a:p>
          <a:p>
            <a:pPr marL="448056" indent="-384048" eaLnBrk="1" fontAlgn="auto" hangingPunct="1">
              <a:lnSpc>
                <a:spcPct val="110000"/>
              </a:lnSpc>
              <a:spcAft>
                <a:spcPts val="0"/>
              </a:spcAft>
              <a:buClr>
                <a:schemeClr val="accent3"/>
              </a:buClr>
              <a:buFont typeface="Wingdings" pitchFamily="2" charset="2"/>
              <a:buChar char="Ø"/>
              <a:defRPr/>
            </a:pPr>
            <a:r>
              <a:rPr lang="fr-FR" sz="9600" dirty="0" smtClean="0">
                <a:solidFill>
                  <a:schemeClr val="bg1"/>
                </a:solidFill>
                <a:latin typeface="Arial" pitchFamily="34" charset="0"/>
                <a:cs typeface="Arial" pitchFamily="34" charset="0"/>
              </a:rPr>
              <a:t>Cantonnée, au départ, au seul secteur </a:t>
            </a:r>
            <a:r>
              <a:rPr lang="fr-FR" sz="9600" b="1" dirty="0" smtClean="0">
                <a:solidFill>
                  <a:schemeClr val="bg1"/>
                </a:solidFill>
                <a:latin typeface="Arial" pitchFamily="34" charset="0"/>
                <a:cs typeface="Arial" pitchFamily="34" charset="0"/>
              </a:rPr>
              <a:t>industriel</a:t>
            </a:r>
            <a:r>
              <a:rPr lang="fr-FR" sz="9600" dirty="0" smtClean="0">
                <a:solidFill>
                  <a:schemeClr val="bg1"/>
                </a:solidFill>
                <a:latin typeface="Arial" pitchFamily="34" charset="0"/>
                <a:cs typeface="Arial" pitchFamily="34" charset="0"/>
              </a:rPr>
              <a:t>, elle touche par extension  aujourd’hui les </a:t>
            </a:r>
            <a:r>
              <a:rPr lang="fr-FR" sz="9600" b="1" dirty="0" smtClean="0">
                <a:solidFill>
                  <a:schemeClr val="bg1"/>
                </a:solidFill>
                <a:latin typeface="Arial" pitchFamily="34" charset="0"/>
                <a:cs typeface="Arial" pitchFamily="34" charset="0"/>
              </a:rPr>
              <a:t>services</a:t>
            </a:r>
            <a:r>
              <a:rPr lang="fr-FR" sz="9600" dirty="0" smtClean="0">
                <a:solidFill>
                  <a:schemeClr val="bg1"/>
                </a:solidFill>
                <a:latin typeface="Arial" pitchFamily="34" charset="0"/>
                <a:cs typeface="Arial" pitchFamily="34" charset="0"/>
              </a:rPr>
              <a:t>, notamment les </a:t>
            </a:r>
            <a:r>
              <a:rPr lang="fr-FR" sz="9600" b="1" dirty="0" smtClean="0">
                <a:solidFill>
                  <a:schemeClr val="bg1"/>
                </a:solidFill>
                <a:latin typeface="Arial" pitchFamily="34" charset="0"/>
                <a:cs typeface="Arial" pitchFamily="34" charset="0"/>
              </a:rPr>
              <a:t>services publics</a:t>
            </a:r>
            <a:r>
              <a:rPr lang="fr-FR" sz="9600" dirty="0" smtClean="0">
                <a:solidFill>
                  <a:schemeClr val="bg1"/>
                </a:solidFill>
                <a:latin typeface="Arial" pitchFamily="34" charset="0"/>
                <a:cs typeface="Arial" pitchFamily="34" charset="0"/>
              </a:rPr>
              <a:t> et les </a:t>
            </a:r>
            <a:r>
              <a:rPr lang="fr-FR" sz="9600" b="1" dirty="0" smtClean="0">
                <a:solidFill>
                  <a:schemeClr val="bg1"/>
                </a:solidFill>
                <a:latin typeface="Arial" pitchFamily="34" charset="0"/>
                <a:cs typeface="Arial" pitchFamily="34" charset="0"/>
              </a:rPr>
              <a:t>administrations</a:t>
            </a:r>
            <a:r>
              <a:rPr lang="fr-FR" sz="9600" dirty="0" smtClean="0">
                <a:solidFill>
                  <a:schemeClr val="bg1"/>
                </a:solidFill>
                <a:latin typeface="Arial" pitchFamily="34" charset="0"/>
                <a:cs typeface="Arial" pitchFamily="34" charset="0"/>
              </a:rPr>
              <a:t>. </a:t>
            </a:r>
          </a:p>
          <a:p>
            <a:pPr marL="448056" indent="-384048" eaLnBrk="1" fontAlgn="auto" hangingPunct="1">
              <a:lnSpc>
                <a:spcPct val="110000"/>
              </a:lnSpc>
              <a:spcAft>
                <a:spcPts val="0"/>
              </a:spcAft>
              <a:buClr>
                <a:schemeClr val="accent3"/>
              </a:buClr>
              <a:buFont typeface="Wingdings 2"/>
              <a:buNone/>
              <a:defRPr/>
            </a:pPr>
            <a:endParaRPr lang="fr-FR" sz="6200" dirty="0" smtClean="0">
              <a:latin typeface="Arial" pitchFamily="34" charset="0"/>
              <a:cs typeface="Arial" pitchFamily="34" charset="0"/>
            </a:endParaRPr>
          </a:p>
          <a:p>
            <a:pPr marL="448056" indent="-384048" eaLnBrk="1" fontAlgn="auto" hangingPunct="1">
              <a:lnSpc>
                <a:spcPct val="110000"/>
              </a:lnSpc>
              <a:spcAft>
                <a:spcPts val="0"/>
              </a:spcAft>
              <a:buClr>
                <a:schemeClr val="accent3"/>
              </a:buClr>
              <a:buFont typeface="Wingdings 2"/>
              <a:buNone/>
              <a:defRPr/>
            </a:pPr>
            <a:r>
              <a:rPr lang="fr-FR" sz="6200" dirty="0" smtClean="0">
                <a:latin typeface="Arial" pitchFamily="34" charset="0"/>
                <a:cs typeface="Arial" pitchFamily="34" charset="0"/>
              </a:rPr>
              <a:t/>
            </a:r>
            <a:br>
              <a:rPr lang="fr-FR" sz="6200" dirty="0" smtClean="0">
                <a:latin typeface="Arial" pitchFamily="34" charset="0"/>
                <a:cs typeface="Arial" pitchFamily="34" charset="0"/>
              </a:rPr>
            </a:br>
            <a:endParaRPr lang="fr-FR" sz="6200" dirty="0">
              <a:latin typeface="Arial" pitchFamily="34" charset="0"/>
              <a:cs typeface="Arial" pitchFamily="34" charset="0"/>
            </a:endParaRPr>
          </a:p>
          <a:p>
            <a:pPr marL="448056" indent="-384048" eaLnBrk="1" fontAlgn="auto" hangingPunct="1">
              <a:lnSpc>
                <a:spcPct val="80000"/>
              </a:lnSpc>
              <a:spcAft>
                <a:spcPts val="0"/>
              </a:spcAft>
              <a:buClr>
                <a:schemeClr val="accent3"/>
              </a:buClr>
              <a:buFont typeface="Wingdings 2"/>
              <a:buChar char=""/>
              <a:defRPr/>
            </a:pPr>
            <a:endParaRPr lang="fr-FR" sz="2200" dirty="0">
              <a:latin typeface="Arial" pitchFamily="34" charset="0"/>
              <a:cs typeface="Arial" pitchFamily="34" charset="0"/>
            </a:endParaRPr>
          </a:p>
          <a:p>
            <a:pPr marL="448056" indent="-384048" eaLnBrk="1" fontAlgn="auto" hangingPunct="1">
              <a:lnSpc>
                <a:spcPct val="80000"/>
              </a:lnSpc>
              <a:spcAft>
                <a:spcPts val="0"/>
              </a:spcAft>
              <a:buClr>
                <a:schemeClr val="accent3"/>
              </a:buClr>
              <a:buFont typeface="Wingdings" pitchFamily="2" charset="2"/>
              <a:buNone/>
              <a:defRPr/>
            </a:pPr>
            <a:r>
              <a:rPr lang="fr-FR" sz="2200" dirty="0">
                <a:latin typeface="Arial" pitchFamily="34" charset="0"/>
                <a:cs typeface="Arial" pitchFamily="34" charset="0"/>
              </a:rPr>
              <a:t>					</a:t>
            </a:r>
            <a:br>
              <a:rPr lang="fr-FR" sz="2200" dirty="0">
                <a:latin typeface="Arial" pitchFamily="34" charset="0"/>
                <a:cs typeface="Arial" pitchFamily="34" charset="0"/>
              </a:rPr>
            </a:br>
            <a:r>
              <a:rPr lang="fr-FR" sz="1200" dirty="0"/>
              <a:t/>
            </a:r>
            <a:br>
              <a:rPr lang="fr-FR" sz="1200" dirty="0"/>
            </a:br>
            <a:endParaRPr lang="fr-FR" sz="1200" dirty="0"/>
          </a:p>
          <a:p>
            <a:pPr marL="448056" indent="-384048" eaLnBrk="1" fontAlgn="auto" hangingPunct="1">
              <a:lnSpc>
                <a:spcPct val="80000"/>
              </a:lnSpc>
              <a:spcAft>
                <a:spcPts val="0"/>
              </a:spcAft>
              <a:buClr>
                <a:schemeClr val="accent3"/>
              </a:buClr>
              <a:buFont typeface="Wingdings" pitchFamily="2" charset="2"/>
              <a:buNone/>
              <a:defRPr/>
            </a:pPr>
            <a:r>
              <a:rPr lang="fr-FR" sz="800" dirty="0"/>
              <a:t/>
            </a:r>
            <a:br>
              <a:rPr lang="fr-FR" sz="800" dirty="0"/>
            </a:br>
            <a:endParaRPr lang="fr-FR" sz="500" dirty="0"/>
          </a:p>
        </p:txBody>
      </p:sp>
      <p:sp>
        <p:nvSpPr>
          <p:cNvPr id="4" name="Espace réservé du numéro de diapositive 5"/>
          <p:cNvSpPr>
            <a:spLocks noGrp="1"/>
          </p:cNvSpPr>
          <p:nvPr>
            <p:ph type="sldNum" sz="quarter" idx="12"/>
          </p:nvPr>
        </p:nvSpPr>
        <p:spPr/>
        <p:txBody>
          <a:bodyPr>
            <a:normAutofit/>
          </a:bodyPr>
          <a:lstStyle/>
          <a:p>
            <a:pPr>
              <a:defRPr/>
            </a:pPr>
            <a:fld id="{68B0AD36-92DA-4530-9D24-F73A2C4C62AD}" type="slidenum">
              <a:rPr lang="fr-FR"/>
              <a:pPr>
                <a:defRPr/>
              </a:pPr>
              <a:t>4</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iterate type="lt">
                                    <p:tmPct val="10000"/>
                                  </p:iterate>
                                  <p:childTnLst>
                                    <p:set>
                                      <p:cBhvr>
                                        <p:cTn id="6" dur="1" fill="hold">
                                          <p:stCondLst>
                                            <p:cond delay="0"/>
                                          </p:stCondLst>
                                        </p:cTn>
                                        <p:tgtEl>
                                          <p:spTgt spid="153602"/>
                                        </p:tgtEl>
                                        <p:attrNameLst>
                                          <p:attrName>style.visibility</p:attrName>
                                        </p:attrNameLst>
                                      </p:cBhvr>
                                      <p:to>
                                        <p:strVal val="visible"/>
                                      </p:to>
                                    </p:set>
                                    <p:anim calcmode="lin" valueType="num">
                                      <p:cBhvr additive="base">
                                        <p:cTn id="7" dur="800" fill="hold">
                                          <p:stCondLst>
                                            <p:cond delay="0"/>
                                          </p:stCondLst>
                                        </p:cTn>
                                        <p:tgtEl>
                                          <p:spTgt spid="15360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5360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53603">
                                            <p:txEl>
                                              <p:pRg st="6" end="6"/>
                                            </p:txEl>
                                          </p:spTgt>
                                        </p:tgtEl>
                                        <p:attrNameLst>
                                          <p:attrName>style.visibility</p:attrName>
                                        </p:attrNameLst>
                                      </p:cBhvr>
                                      <p:to>
                                        <p:strVal val="visible"/>
                                      </p:to>
                                    </p:set>
                                    <p:animEffect transition="in" filter="fade">
                                      <p:cBhvr>
                                        <p:cTn id="13" dur="1000"/>
                                        <p:tgtEl>
                                          <p:spTgt spid="153603">
                                            <p:txEl>
                                              <p:pRg st="6" end="6"/>
                                            </p:txEl>
                                          </p:spTgt>
                                        </p:tgtEl>
                                      </p:cBhvr>
                                    </p:animEffect>
                                    <p:anim calcmode="lin" valueType="num">
                                      <p:cBhvr>
                                        <p:cTn id="14" dur="1000" fill="hold"/>
                                        <p:tgtEl>
                                          <p:spTgt spid="153603">
                                            <p:txEl>
                                              <p:pRg st="6" end="6"/>
                                            </p:txEl>
                                          </p:spTgt>
                                        </p:tgtEl>
                                        <p:attrNameLst>
                                          <p:attrName>ppt_x</p:attrName>
                                        </p:attrNameLst>
                                      </p:cBhvr>
                                      <p:tavLst>
                                        <p:tav tm="0">
                                          <p:val>
                                            <p:strVal val="#ppt_x-.1"/>
                                          </p:val>
                                        </p:tav>
                                        <p:tav tm="100000">
                                          <p:val>
                                            <p:strVal val="#ppt_x"/>
                                          </p:val>
                                        </p:tav>
                                      </p:tavLst>
                                    </p:anim>
                                    <p:anim calcmode="lin" valueType="num">
                                      <p:cBhvr>
                                        <p:cTn id="15" dur="1000" fill="hold"/>
                                        <p:tgtEl>
                                          <p:spTgt spid="1536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153603">
                                            <p:txEl>
                                              <p:pRg st="8" end="8"/>
                                            </p:txEl>
                                          </p:spTgt>
                                        </p:tgtEl>
                                        <p:attrNameLst>
                                          <p:attrName>style.visibility</p:attrName>
                                        </p:attrNameLst>
                                      </p:cBhvr>
                                      <p:to>
                                        <p:strVal val="visible"/>
                                      </p:to>
                                    </p:set>
                                    <p:animEffect transition="in" filter="fade">
                                      <p:cBhvr>
                                        <p:cTn id="20" dur="1000"/>
                                        <p:tgtEl>
                                          <p:spTgt spid="153603">
                                            <p:txEl>
                                              <p:pRg st="8" end="8"/>
                                            </p:txEl>
                                          </p:spTgt>
                                        </p:tgtEl>
                                      </p:cBhvr>
                                    </p:animEffect>
                                    <p:anim calcmode="lin" valueType="num">
                                      <p:cBhvr>
                                        <p:cTn id="21" dur="1000" fill="hold"/>
                                        <p:tgtEl>
                                          <p:spTgt spid="153603">
                                            <p:txEl>
                                              <p:pRg st="8" end="8"/>
                                            </p:txEl>
                                          </p:spTgt>
                                        </p:tgtEl>
                                        <p:attrNameLst>
                                          <p:attrName>ppt_x</p:attrName>
                                        </p:attrNameLst>
                                      </p:cBhvr>
                                      <p:tavLst>
                                        <p:tav tm="0">
                                          <p:val>
                                            <p:strVal val="#ppt_x-.1"/>
                                          </p:val>
                                        </p:tav>
                                        <p:tav tm="100000">
                                          <p:val>
                                            <p:strVal val="#ppt_x"/>
                                          </p:val>
                                        </p:tav>
                                      </p:tavLst>
                                    </p:anim>
                                    <p:anim calcmode="lin" valueType="num">
                                      <p:cBhvr>
                                        <p:cTn id="22" dur="1000" fill="hold"/>
                                        <p:tgtEl>
                                          <p:spTgt spid="15360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153603">
                                            <p:txEl>
                                              <p:pRg st="9" end="9"/>
                                            </p:txEl>
                                          </p:spTgt>
                                        </p:tgtEl>
                                        <p:attrNameLst>
                                          <p:attrName>style.visibility</p:attrName>
                                        </p:attrNameLst>
                                      </p:cBhvr>
                                      <p:to>
                                        <p:strVal val="visible"/>
                                      </p:to>
                                    </p:set>
                                    <p:animEffect transition="in" filter="fade">
                                      <p:cBhvr>
                                        <p:cTn id="27" dur="1000"/>
                                        <p:tgtEl>
                                          <p:spTgt spid="153603">
                                            <p:txEl>
                                              <p:pRg st="9" end="9"/>
                                            </p:txEl>
                                          </p:spTgt>
                                        </p:tgtEl>
                                      </p:cBhvr>
                                    </p:animEffect>
                                    <p:anim calcmode="lin" valueType="num">
                                      <p:cBhvr>
                                        <p:cTn id="28" dur="1000" fill="hold"/>
                                        <p:tgtEl>
                                          <p:spTgt spid="153603">
                                            <p:txEl>
                                              <p:pRg st="9" end="9"/>
                                            </p:txEl>
                                          </p:spTgt>
                                        </p:tgtEl>
                                        <p:attrNameLst>
                                          <p:attrName>ppt_x</p:attrName>
                                        </p:attrNameLst>
                                      </p:cBhvr>
                                      <p:tavLst>
                                        <p:tav tm="0">
                                          <p:val>
                                            <p:strVal val="#ppt_x-.1"/>
                                          </p:val>
                                        </p:tav>
                                        <p:tav tm="100000">
                                          <p:val>
                                            <p:strVal val="#ppt_x"/>
                                          </p:val>
                                        </p:tav>
                                      </p:tavLst>
                                    </p:anim>
                                    <p:anim calcmode="lin" valueType="num">
                                      <p:cBhvr>
                                        <p:cTn id="29" dur="1000" fill="hold"/>
                                        <p:tgtEl>
                                          <p:spTgt spid="15360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153603">
                                            <p:txEl>
                                              <p:pRg st="11" end="11"/>
                                            </p:txEl>
                                          </p:spTgt>
                                        </p:tgtEl>
                                        <p:attrNameLst>
                                          <p:attrName>style.visibility</p:attrName>
                                        </p:attrNameLst>
                                      </p:cBhvr>
                                      <p:to>
                                        <p:strVal val="visible"/>
                                      </p:to>
                                    </p:set>
                                    <p:animEffect transition="in" filter="fade">
                                      <p:cBhvr>
                                        <p:cTn id="34" dur="1000"/>
                                        <p:tgtEl>
                                          <p:spTgt spid="153603">
                                            <p:txEl>
                                              <p:pRg st="11" end="11"/>
                                            </p:txEl>
                                          </p:spTgt>
                                        </p:tgtEl>
                                      </p:cBhvr>
                                    </p:animEffect>
                                    <p:anim calcmode="lin" valueType="num">
                                      <p:cBhvr>
                                        <p:cTn id="35" dur="1000" fill="hold"/>
                                        <p:tgtEl>
                                          <p:spTgt spid="153603">
                                            <p:txEl>
                                              <p:pRg st="11" end="11"/>
                                            </p:txEl>
                                          </p:spTgt>
                                        </p:tgtEl>
                                        <p:attrNameLst>
                                          <p:attrName>ppt_x</p:attrName>
                                        </p:attrNameLst>
                                      </p:cBhvr>
                                      <p:tavLst>
                                        <p:tav tm="0">
                                          <p:val>
                                            <p:strVal val="#ppt_x-.1"/>
                                          </p:val>
                                        </p:tav>
                                        <p:tav tm="100000">
                                          <p:val>
                                            <p:strVal val="#ppt_x"/>
                                          </p:val>
                                        </p:tav>
                                      </p:tavLst>
                                    </p:anim>
                                    <p:anim calcmode="lin" valueType="num">
                                      <p:cBhvr>
                                        <p:cTn id="36" dur="1000" fill="hold"/>
                                        <p:tgtEl>
                                          <p:spTgt spid="15360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153603">
                                            <p:txEl>
                                              <p:pRg st="13" end="13"/>
                                            </p:txEl>
                                          </p:spTgt>
                                        </p:tgtEl>
                                        <p:attrNameLst>
                                          <p:attrName>style.visibility</p:attrName>
                                        </p:attrNameLst>
                                      </p:cBhvr>
                                      <p:to>
                                        <p:strVal val="visible"/>
                                      </p:to>
                                    </p:set>
                                    <p:animEffect transition="in" filter="fade">
                                      <p:cBhvr>
                                        <p:cTn id="41" dur="1000"/>
                                        <p:tgtEl>
                                          <p:spTgt spid="153603">
                                            <p:txEl>
                                              <p:pRg st="13" end="13"/>
                                            </p:txEl>
                                          </p:spTgt>
                                        </p:tgtEl>
                                      </p:cBhvr>
                                    </p:animEffect>
                                    <p:anim calcmode="lin" valueType="num">
                                      <p:cBhvr>
                                        <p:cTn id="42" dur="1000" fill="hold"/>
                                        <p:tgtEl>
                                          <p:spTgt spid="153603">
                                            <p:txEl>
                                              <p:pRg st="13" end="13"/>
                                            </p:txEl>
                                          </p:spTgt>
                                        </p:tgtEl>
                                        <p:attrNameLst>
                                          <p:attrName>ppt_x</p:attrName>
                                        </p:attrNameLst>
                                      </p:cBhvr>
                                      <p:tavLst>
                                        <p:tav tm="0">
                                          <p:val>
                                            <p:strVal val="#ppt_x-.1"/>
                                          </p:val>
                                        </p:tav>
                                        <p:tav tm="100000">
                                          <p:val>
                                            <p:strVal val="#ppt_x"/>
                                          </p:val>
                                        </p:tav>
                                      </p:tavLst>
                                    </p:anim>
                                    <p:anim calcmode="lin" valueType="num">
                                      <p:cBhvr>
                                        <p:cTn id="43" dur="1000" fill="hold"/>
                                        <p:tgtEl>
                                          <p:spTgt spid="15360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153603">
                                            <p:txEl>
                                              <p:pRg st="15" end="15"/>
                                            </p:txEl>
                                          </p:spTgt>
                                        </p:tgtEl>
                                        <p:attrNameLst>
                                          <p:attrName>style.visibility</p:attrName>
                                        </p:attrNameLst>
                                      </p:cBhvr>
                                      <p:to>
                                        <p:strVal val="visible"/>
                                      </p:to>
                                    </p:set>
                                    <p:animEffect transition="in" filter="fade">
                                      <p:cBhvr>
                                        <p:cTn id="48" dur="1000"/>
                                        <p:tgtEl>
                                          <p:spTgt spid="153603">
                                            <p:txEl>
                                              <p:pRg st="15" end="15"/>
                                            </p:txEl>
                                          </p:spTgt>
                                        </p:tgtEl>
                                      </p:cBhvr>
                                    </p:animEffect>
                                    <p:anim calcmode="lin" valueType="num">
                                      <p:cBhvr>
                                        <p:cTn id="49" dur="1000" fill="hold"/>
                                        <p:tgtEl>
                                          <p:spTgt spid="153603">
                                            <p:txEl>
                                              <p:pRg st="15" end="15"/>
                                            </p:txEl>
                                          </p:spTgt>
                                        </p:tgtEl>
                                        <p:attrNameLst>
                                          <p:attrName>ppt_x</p:attrName>
                                        </p:attrNameLst>
                                      </p:cBhvr>
                                      <p:tavLst>
                                        <p:tav tm="0">
                                          <p:val>
                                            <p:strVal val="#ppt_x-.1"/>
                                          </p:val>
                                        </p:tav>
                                        <p:tav tm="100000">
                                          <p:val>
                                            <p:strVal val="#ppt_x"/>
                                          </p:val>
                                        </p:tav>
                                      </p:tavLst>
                                    </p:anim>
                                    <p:anim calcmode="lin" valueType="num">
                                      <p:cBhvr>
                                        <p:cTn id="50" dur="1000" fill="hold"/>
                                        <p:tgtEl>
                                          <p:spTgt spid="15360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153603">
                                            <p:txEl>
                                              <p:pRg st="16" end="16"/>
                                            </p:txEl>
                                          </p:spTgt>
                                        </p:tgtEl>
                                        <p:attrNameLst>
                                          <p:attrName>style.visibility</p:attrName>
                                        </p:attrNameLst>
                                      </p:cBhvr>
                                      <p:to>
                                        <p:strVal val="visible"/>
                                      </p:to>
                                    </p:set>
                                    <p:animEffect transition="in" filter="fade">
                                      <p:cBhvr>
                                        <p:cTn id="55" dur="1000"/>
                                        <p:tgtEl>
                                          <p:spTgt spid="153603">
                                            <p:txEl>
                                              <p:pRg st="16" end="16"/>
                                            </p:txEl>
                                          </p:spTgt>
                                        </p:tgtEl>
                                      </p:cBhvr>
                                    </p:animEffect>
                                    <p:anim calcmode="lin" valueType="num">
                                      <p:cBhvr>
                                        <p:cTn id="56" dur="1000" fill="hold"/>
                                        <p:tgtEl>
                                          <p:spTgt spid="153603">
                                            <p:txEl>
                                              <p:pRg st="16" end="16"/>
                                            </p:txEl>
                                          </p:spTgt>
                                        </p:tgtEl>
                                        <p:attrNameLst>
                                          <p:attrName>ppt_x</p:attrName>
                                        </p:attrNameLst>
                                      </p:cBhvr>
                                      <p:tavLst>
                                        <p:tav tm="0">
                                          <p:val>
                                            <p:strVal val="#ppt_x-.1"/>
                                          </p:val>
                                        </p:tav>
                                        <p:tav tm="100000">
                                          <p:val>
                                            <p:strVal val="#ppt_x"/>
                                          </p:val>
                                        </p:tav>
                                      </p:tavLst>
                                    </p:anim>
                                    <p:anim calcmode="lin" valueType="num">
                                      <p:cBhvr>
                                        <p:cTn id="57" dur="1000" fill="hold"/>
                                        <p:tgtEl>
                                          <p:spTgt spid="153603">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4294967295"/>
          </p:nvPr>
        </p:nvSpPr>
        <p:spPr>
          <a:xfrm>
            <a:off x="457200" y="357167"/>
            <a:ext cx="8229600" cy="5967434"/>
          </a:xfrm>
        </p:spPr>
        <p:txBody>
          <a:bodyPr/>
          <a:lstStyle/>
          <a:p>
            <a:pPr marL="273050" indent="-273050">
              <a:buNone/>
            </a:pPr>
            <a:endParaRPr lang="fr-FR" sz="2600" dirty="0" smtClean="0">
              <a:latin typeface="Arial" pitchFamily="34" charset="0"/>
              <a:cs typeface="Arial" pitchFamily="34" charset="0"/>
            </a:endParaRPr>
          </a:p>
          <a:p>
            <a:pPr marL="273050" indent="-273050">
              <a:buFont typeface="Wingdings" pitchFamily="2" charset="2"/>
              <a:buChar char="Ø"/>
            </a:pPr>
            <a:r>
              <a:rPr lang="fr-FR" sz="2800" dirty="0" smtClean="0">
                <a:solidFill>
                  <a:schemeClr val="bg1"/>
                </a:solidFill>
                <a:latin typeface="Arial" pitchFamily="34" charset="0"/>
                <a:cs typeface="Arial" pitchFamily="34" charset="0"/>
              </a:rPr>
              <a:t>Grâce à la mise en pratique du concept PDCA à tous les niveaux de l’organisme, la capacité des processus peut être maintenue et constamment améliorée. </a:t>
            </a:r>
          </a:p>
          <a:p>
            <a:pPr marL="273050" indent="-273050">
              <a:buFont typeface="Arial" pitchFamily="34" charset="0"/>
              <a:buNone/>
            </a:pPr>
            <a:endParaRPr lang="fr-FR" sz="2800" dirty="0" smtClean="0">
              <a:solidFill>
                <a:schemeClr val="bg1"/>
              </a:solidFill>
              <a:latin typeface="Arial" pitchFamily="34" charset="0"/>
              <a:cs typeface="Arial" pitchFamily="34" charset="0"/>
            </a:endParaRPr>
          </a:p>
          <a:p>
            <a:pPr marL="273050" indent="-273050">
              <a:buFont typeface="Wingdings" pitchFamily="2" charset="2"/>
              <a:buChar char="Ø"/>
            </a:pPr>
            <a:r>
              <a:rPr lang="fr-FR" sz="2800" dirty="0" smtClean="0">
                <a:solidFill>
                  <a:schemeClr val="bg1"/>
                </a:solidFill>
                <a:latin typeface="Arial" pitchFamily="34" charset="0"/>
                <a:cs typeface="Arial" pitchFamily="34" charset="0"/>
              </a:rPr>
              <a:t>Il en va de même pour les processus stratégiques de haut niveau, notamment ceux qui concernent la planification du système de management de la qualité ou la revue de direction et pour les activités opérationnelles simples, exécutées dans le cadre des processus de réalisation du produit.</a:t>
            </a:r>
          </a:p>
          <a:p>
            <a:pPr marL="273050" indent="-273050"/>
            <a:endParaRPr lang="fr-FR" sz="2600" dirty="0" smtClean="0">
              <a:latin typeface="Arial" pitchFamily="34" charset="0"/>
              <a:cs typeface="Arial" pitchFamily="34" charset="0"/>
            </a:endParaRPr>
          </a:p>
        </p:txBody>
      </p:sp>
      <p:sp>
        <p:nvSpPr>
          <p:cNvPr id="4" name="Espace réservé du numéro de diapositive 3"/>
          <p:cNvSpPr txBox="1">
            <a:spLocks noGrp="1"/>
          </p:cNvSpPr>
          <p:nvPr/>
        </p:nvSpPr>
        <p:spPr>
          <a:xfrm>
            <a:off x="7924800" y="6356350"/>
            <a:ext cx="762000" cy="365125"/>
          </a:xfrm>
          <a:prstGeom prst="rect">
            <a:avLst/>
          </a:prstGeom>
          <a:noFill/>
        </p:spPr>
        <p:txBody>
          <a:bodyPr lIns="0" tIns="0" rIns="0" bIns="0" anchor="b"/>
          <a:lstStyle/>
          <a:p>
            <a:pPr algn="r">
              <a:lnSpc>
                <a:spcPct val="90000"/>
              </a:lnSpc>
              <a:spcBef>
                <a:spcPct val="20000"/>
              </a:spcBef>
              <a:buClr>
                <a:schemeClr val="hlink"/>
              </a:buClr>
              <a:buFont typeface="Wingdings" pitchFamily="2" charset="2"/>
              <a:buChar char="§"/>
              <a:defRPr/>
            </a:pPr>
            <a:fld id="{4D7A3AA3-C20F-4B3B-9DF7-49472AC6D2E0}" type="slidenum">
              <a:rPr lang="fr-FR" sz="1200">
                <a:solidFill>
                  <a:schemeClr val="tx2">
                    <a:shade val="90000"/>
                  </a:schemeClr>
                </a:solidFill>
                <a:effectLst>
                  <a:outerShdw blurRad="38100" dist="38100" dir="2700000" algn="tl">
                    <a:srgbClr val="000000">
                      <a:alpha val="43137"/>
                    </a:srgbClr>
                  </a:outerShdw>
                </a:effectLst>
                <a:latin typeface="Arial" charset="0"/>
                <a:cs typeface="+mn-cs"/>
              </a:rPr>
              <a:pPr algn="r">
                <a:lnSpc>
                  <a:spcPct val="90000"/>
                </a:lnSpc>
                <a:spcBef>
                  <a:spcPct val="20000"/>
                </a:spcBef>
                <a:buClr>
                  <a:schemeClr val="hlink"/>
                </a:buClr>
                <a:buFont typeface="Wingdings" pitchFamily="2" charset="2"/>
                <a:buChar char="§"/>
                <a:defRPr/>
              </a:pPr>
              <a:t>40</a:t>
            </a:fld>
            <a:endParaRPr lang="fr-FR" sz="1200">
              <a:solidFill>
                <a:schemeClr val="tx2">
                  <a:shade val="90000"/>
                </a:schemeClr>
              </a:solidFill>
              <a:effectLst>
                <a:outerShdw blurRad="38100" dist="38100" dir="2700000" algn="tl">
                  <a:srgbClr val="000000">
                    <a:alpha val="43137"/>
                  </a:srgbClr>
                </a:out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714356"/>
            <a:ext cx="8786874" cy="5929354"/>
          </a:xfrm>
        </p:spPr>
        <p:txBody>
          <a:bodyPr>
            <a:normAutofit fontScale="70000" lnSpcReduction="20000"/>
          </a:bodyPr>
          <a:lstStyle/>
          <a:p>
            <a:pPr>
              <a:buNone/>
            </a:pPr>
            <a:r>
              <a:rPr lang="fr-FR" sz="3000" dirty="0" smtClean="0">
                <a:latin typeface="Arial" pitchFamily="34" charset="0"/>
                <a:cs typeface="Arial" pitchFamily="34" charset="0"/>
              </a:rPr>
              <a:t> </a:t>
            </a:r>
            <a:r>
              <a:rPr lang="fr-FR" sz="3000" b="1" dirty="0" smtClean="0">
                <a:solidFill>
                  <a:schemeClr val="bg1"/>
                </a:solidFill>
                <a:latin typeface="Arial" pitchFamily="34" charset="0"/>
                <a:cs typeface="Arial" pitchFamily="34" charset="0"/>
              </a:rPr>
              <a:t>1.  </a:t>
            </a:r>
            <a:r>
              <a:rPr lang="fr-FR" sz="3000" b="1" u="sng" dirty="0" smtClean="0">
                <a:solidFill>
                  <a:schemeClr val="bg1"/>
                </a:solidFill>
                <a:latin typeface="Arial" pitchFamily="34" charset="0"/>
                <a:cs typeface="Arial" pitchFamily="34" charset="0"/>
              </a:rPr>
              <a:t>Norme</a:t>
            </a:r>
            <a:r>
              <a:rPr lang="fr-FR" sz="3000" b="1" dirty="0" smtClean="0">
                <a:solidFill>
                  <a:schemeClr val="bg1"/>
                </a:solidFill>
                <a:latin typeface="Arial" pitchFamily="34" charset="0"/>
                <a:cs typeface="Arial" pitchFamily="34" charset="0"/>
              </a:rPr>
              <a:t>:</a:t>
            </a:r>
          </a:p>
          <a:p>
            <a:pPr>
              <a:buFont typeface="Wingdings" pitchFamily="2" charset="2"/>
              <a:buChar char="Ø"/>
            </a:pPr>
            <a:r>
              <a:rPr lang="fr-FR" sz="2000" dirty="0" smtClean="0">
                <a:solidFill>
                  <a:schemeClr val="bg1"/>
                </a:solidFill>
                <a:latin typeface="Arial" pitchFamily="34" charset="0"/>
                <a:cs typeface="Arial" pitchFamily="34" charset="0"/>
              </a:rPr>
              <a:t> </a:t>
            </a:r>
            <a:r>
              <a:rPr lang="fr-FR" dirty="0" smtClean="0">
                <a:solidFill>
                  <a:schemeClr val="bg1"/>
                </a:solidFill>
                <a:latin typeface="Arial" pitchFamily="34" charset="0"/>
                <a:cs typeface="Arial" pitchFamily="34" charset="0"/>
              </a:rPr>
              <a:t>La norme est souvent confondu avec des termes voisins : arrêté, charte, code, convention, loi, mesure, prescription, protocole, règle, règlement, standard, système, </a:t>
            </a:r>
            <a:r>
              <a:rPr lang="fr-FR" dirty="0" err="1" smtClean="0">
                <a:solidFill>
                  <a:schemeClr val="bg1"/>
                </a:solidFill>
                <a:latin typeface="Arial" pitchFamily="34" charset="0"/>
                <a:cs typeface="Arial" pitchFamily="34" charset="0"/>
              </a:rPr>
              <a:t>etc</a:t>
            </a:r>
            <a:r>
              <a:rPr lang="fr-FR" dirty="0" smtClean="0">
                <a:solidFill>
                  <a:schemeClr val="bg1"/>
                </a:solidFill>
                <a:latin typeface="Arial" pitchFamily="34" charset="0"/>
                <a:cs typeface="Arial" pitchFamily="34" charset="0"/>
              </a:rPr>
              <a:t>…</a:t>
            </a:r>
          </a:p>
          <a:p>
            <a:pPr>
              <a:buFont typeface="Wingdings" pitchFamily="2" charset="2"/>
              <a:buChar char="Ø"/>
            </a:pPr>
            <a:r>
              <a:rPr lang="fr-FR" dirty="0" smtClean="0">
                <a:solidFill>
                  <a:schemeClr val="bg1"/>
                </a:solidFill>
                <a:latin typeface="Arial" pitchFamily="34" charset="0"/>
                <a:cs typeface="Arial" pitchFamily="34" charset="0"/>
              </a:rPr>
              <a:t>« Document, établi par consensus et approuvé par un organisme reconnu, qui fournit, pour des usages communs et répétés, des règles, des lignes directrices ou des caractéristiques, pour des activités ou leurs résultats, garantissant un niveau d'ordre optimal dans un contexte donné. »  (NF EN 45020 / X 50-080)</a:t>
            </a:r>
          </a:p>
          <a:p>
            <a:pPr>
              <a:buFont typeface="Wingdings" pitchFamily="2" charset="2"/>
              <a:buChar char="Ø"/>
            </a:pPr>
            <a:r>
              <a:rPr lang="fr-FR" dirty="0" smtClean="0">
                <a:solidFill>
                  <a:schemeClr val="bg1"/>
                </a:solidFill>
                <a:latin typeface="Arial" pitchFamily="34" charset="0"/>
                <a:cs typeface="Arial" pitchFamily="34" charset="0"/>
              </a:rPr>
              <a:t>un document élaboré dans un cadre faisant intervenir l’accord de toutes les parties concernées. </a:t>
            </a:r>
          </a:p>
          <a:p>
            <a:pPr>
              <a:buFont typeface="Wingdings" pitchFamily="2" charset="2"/>
              <a:buChar char="Ø"/>
            </a:pPr>
            <a:r>
              <a:rPr lang="fr-FR" dirty="0" smtClean="0">
                <a:solidFill>
                  <a:schemeClr val="bg1"/>
                </a:solidFill>
                <a:latin typeface="Arial" pitchFamily="34" charset="0"/>
                <a:cs typeface="Arial" pitchFamily="34" charset="0"/>
              </a:rPr>
              <a:t>Accessible au public, établissant une règle de jeu évolutive concernant les lignes directrices ou les spécifications techniques, dont l’observation n’est pas obligatoire.</a:t>
            </a:r>
          </a:p>
          <a:p>
            <a:pPr>
              <a:buFont typeface="Wingdings" pitchFamily="2" charset="2"/>
              <a:buChar char="Ø"/>
            </a:pPr>
            <a:r>
              <a:rPr lang="fr-FR" dirty="0" smtClean="0">
                <a:solidFill>
                  <a:schemeClr val="bg1"/>
                </a:solidFill>
                <a:latin typeface="Arial" pitchFamily="34" charset="0"/>
                <a:cs typeface="Arial" pitchFamily="34" charset="0"/>
              </a:rPr>
              <a:t>Elle favorise l’interopérabilité et la comparabilité des produits /services et traduit l'engagement des organisations de satisfaire un niveau de qualité et de sécurité reconnu et approuvé.</a:t>
            </a:r>
          </a:p>
          <a:p>
            <a:pPr>
              <a:buFont typeface="Wingdings" pitchFamily="2" charset="2"/>
              <a:buChar char="Ø"/>
            </a:pPr>
            <a:r>
              <a:rPr lang="fr-FR" dirty="0" smtClean="0">
                <a:solidFill>
                  <a:schemeClr val="bg1"/>
                </a:solidFill>
                <a:latin typeface="Arial" pitchFamily="34" charset="0"/>
                <a:cs typeface="Arial" pitchFamily="34" charset="0"/>
              </a:rPr>
              <a:t>La plupart des normes sont  d’application volontaire, certaines peuvent être rendues obligatoires par décret (notamment celles liées à la sécurité, la santé, …).</a:t>
            </a:r>
          </a:p>
        </p:txBody>
      </p:sp>
      <p:sp>
        <p:nvSpPr>
          <p:cNvPr id="4" name="Espace réservé du numéro de diapositive 3"/>
          <p:cNvSpPr>
            <a:spLocks noGrp="1"/>
          </p:cNvSpPr>
          <p:nvPr>
            <p:ph type="sldNum" sz="quarter" idx="12"/>
          </p:nvPr>
        </p:nvSpPr>
        <p:spPr/>
        <p:txBody>
          <a:bodyPr/>
          <a:lstStyle/>
          <a:p>
            <a:pPr>
              <a:defRPr/>
            </a:pPr>
            <a:fld id="{A6F91948-0628-4F0A-AA27-92E936497AB5}" type="slidenum">
              <a:rPr lang="fr-FR" smtClean="0"/>
              <a:pPr>
                <a:defRPr/>
              </a:pPr>
              <a:t>41</a:t>
            </a:fld>
            <a:endParaRPr lang="fr-FR" dirty="0"/>
          </a:p>
        </p:txBody>
      </p:sp>
      <p:sp>
        <p:nvSpPr>
          <p:cNvPr id="5" name="ZoneTexte 4"/>
          <p:cNvSpPr txBox="1"/>
          <p:nvPr/>
        </p:nvSpPr>
        <p:spPr>
          <a:xfrm>
            <a:off x="428596" y="0"/>
            <a:ext cx="8001056" cy="646331"/>
          </a:xfrm>
          <a:prstGeom prst="rect">
            <a:avLst/>
          </a:prstGeom>
          <a:noFill/>
        </p:spPr>
        <p:txBody>
          <a:bodyPr wrap="square" rtlCol="0">
            <a:spAutoFit/>
          </a:bodyPr>
          <a:lstStyle/>
          <a:p>
            <a:pPr>
              <a:buNone/>
            </a:pPr>
            <a:r>
              <a:rPr lang="fr-FR" sz="3600" b="1" dirty="0" smtClean="0">
                <a:solidFill>
                  <a:srgbClr val="FFFF00"/>
                </a:solidFill>
                <a:latin typeface="Arial" pitchFamily="34" charset="0"/>
                <a:cs typeface="Arial" pitchFamily="34" charset="0"/>
              </a:rPr>
              <a:t>II – ISO: quelques définitions:</a:t>
            </a:r>
            <a:endParaRPr lang="fr-FR" sz="3600" dirty="0" smtClean="0">
              <a:solidFill>
                <a:srgbClr val="FFFF00"/>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re 7"/>
          <p:cNvSpPr>
            <a:spLocks noGrp="1"/>
          </p:cNvSpPr>
          <p:nvPr>
            <p:ph type="title"/>
          </p:nvPr>
        </p:nvSpPr>
        <p:spPr>
          <a:xfrm>
            <a:off x="914400" y="500042"/>
            <a:ext cx="8229600" cy="581772"/>
          </a:xfrm>
        </p:spPr>
        <p:txBody>
          <a:bodyPr>
            <a:normAutofit fontScale="90000"/>
          </a:bodyPr>
          <a:lstStyle/>
          <a:p>
            <a:r>
              <a:rPr lang="fr-FR" sz="4000" b="1" u="sng" dirty="0" smtClean="0">
                <a:solidFill>
                  <a:srgbClr val="FFFF00"/>
                </a:solidFill>
                <a:latin typeface="Arial" pitchFamily="34" charset="0"/>
                <a:cs typeface="Arial" pitchFamily="34" charset="0"/>
              </a:rPr>
              <a:t>Définitions: suite</a:t>
            </a:r>
            <a:endParaRPr lang="fr-FR" sz="4000" dirty="0">
              <a:solidFill>
                <a:srgbClr val="FFFF00"/>
              </a:solidFill>
            </a:endParaRPr>
          </a:p>
        </p:txBody>
      </p:sp>
      <p:sp>
        <p:nvSpPr>
          <p:cNvPr id="3" name="Espace réservé du contenu 2"/>
          <p:cNvSpPr>
            <a:spLocks noGrp="1"/>
          </p:cNvSpPr>
          <p:nvPr>
            <p:ph idx="1"/>
          </p:nvPr>
        </p:nvSpPr>
        <p:spPr>
          <a:xfrm>
            <a:off x="142844" y="1214422"/>
            <a:ext cx="8786874" cy="5429288"/>
          </a:xfrm>
        </p:spPr>
        <p:txBody>
          <a:bodyPr>
            <a:normAutofit/>
          </a:bodyPr>
          <a:lstStyle/>
          <a:p>
            <a:pPr>
              <a:buNone/>
            </a:pPr>
            <a:r>
              <a:rPr lang="fr-FR" sz="3300" b="1" dirty="0" smtClean="0">
                <a:solidFill>
                  <a:schemeClr val="bg1"/>
                </a:solidFill>
                <a:latin typeface="Arial" pitchFamily="34" charset="0"/>
                <a:cs typeface="Arial" pitchFamily="34" charset="0"/>
              </a:rPr>
              <a:t>2- </a:t>
            </a:r>
            <a:r>
              <a:rPr lang="fr-FR" sz="2400" b="1" dirty="0" smtClean="0">
                <a:solidFill>
                  <a:schemeClr val="bg1"/>
                </a:solidFill>
                <a:latin typeface="Arial" pitchFamily="34" charset="0"/>
                <a:cs typeface="Arial" pitchFamily="34" charset="0"/>
              </a:rPr>
              <a:t>La normalisation: </a:t>
            </a:r>
          </a:p>
          <a:p>
            <a:pPr>
              <a:buFont typeface="Wingdings" pitchFamily="2" charset="2"/>
              <a:buChar char="Ø"/>
            </a:pPr>
            <a:r>
              <a:rPr lang="fr-FR" sz="2400" dirty="0" smtClean="0">
                <a:solidFill>
                  <a:schemeClr val="bg1"/>
                </a:solidFill>
                <a:latin typeface="Arial" pitchFamily="34" charset="0"/>
                <a:cs typeface="Arial" pitchFamily="34" charset="0"/>
              </a:rPr>
              <a:t>Activité d'établissement des normes</a:t>
            </a:r>
          </a:p>
          <a:p>
            <a:pPr>
              <a:buFont typeface="Wingdings" pitchFamily="2" charset="2"/>
              <a:buChar char="Ø"/>
            </a:pPr>
            <a:r>
              <a:rPr lang="fr-FR" sz="2400" dirty="0" smtClean="0">
                <a:solidFill>
                  <a:schemeClr val="bg1"/>
                </a:solidFill>
                <a:latin typeface="Arial" pitchFamily="34" charset="0"/>
                <a:cs typeface="Arial" pitchFamily="34" charset="0"/>
              </a:rPr>
              <a:t>Ensemble des règles techniques qui résulte de l’accord entre les producteurs (les organismes intéressés parfois) afin de </a:t>
            </a:r>
            <a:r>
              <a:rPr lang="fr-FR" sz="2400" b="1" dirty="0" smtClean="0">
                <a:solidFill>
                  <a:schemeClr val="bg1"/>
                </a:solidFill>
                <a:latin typeface="Arial" pitchFamily="34" charset="0"/>
                <a:cs typeface="Arial" pitchFamily="34" charset="0"/>
              </a:rPr>
              <a:t>spécifier</a:t>
            </a:r>
            <a:r>
              <a:rPr lang="fr-FR" sz="2400" dirty="0" smtClean="0">
                <a:solidFill>
                  <a:schemeClr val="bg1"/>
                </a:solidFill>
                <a:latin typeface="Arial" pitchFamily="34" charset="0"/>
                <a:cs typeface="Arial" pitchFamily="34" charset="0"/>
              </a:rPr>
              <a:t>, d’</a:t>
            </a:r>
            <a:r>
              <a:rPr lang="fr-FR" sz="2400" b="1" dirty="0" smtClean="0">
                <a:solidFill>
                  <a:schemeClr val="bg1"/>
                </a:solidFill>
                <a:latin typeface="Arial" pitchFamily="34" charset="0"/>
                <a:cs typeface="Arial" pitchFamily="34" charset="0"/>
              </a:rPr>
              <a:t>unifier</a:t>
            </a:r>
            <a:r>
              <a:rPr lang="fr-FR" sz="2400" dirty="0" smtClean="0">
                <a:solidFill>
                  <a:schemeClr val="bg1"/>
                </a:solidFill>
                <a:latin typeface="Arial" pitchFamily="34" charset="0"/>
                <a:cs typeface="Arial" pitchFamily="34" charset="0"/>
              </a:rPr>
              <a:t> et </a:t>
            </a:r>
            <a:r>
              <a:rPr lang="fr-FR" sz="2400" b="1" dirty="0" smtClean="0">
                <a:solidFill>
                  <a:schemeClr val="bg1"/>
                </a:solidFill>
                <a:latin typeface="Arial" pitchFamily="34" charset="0"/>
                <a:cs typeface="Arial" pitchFamily="34" charset="0"/>
              </a:rPr>
              <a:t>simplifier</a:t>
            </a:r>
            <a:r>
              <a:rPr lang="fr-FR" sz="2400" dirty="0" smtClean="0">
                <a:solidFill>
                  <a:schemeClr val="bg1"/>
                </a:solidFill>
                <a:latin typeface="Arial" pitchFamily="34" charset="0"/>
                <a:cs typeface="Arial" pitchFamily="34" charset="0"/>
              </a:rPr>
              <a:t> le produit ou le service fourni... en éliminant les complications et les variétés superflues</a:t>
            </a:r>
          </a:p>
          <a:p>
            <a:pPr>
              <a:buFont typeface="Wingdings" pitchFamily="2" charset="2"/>
              <a:buChar char="Ø"/>
            </a:pPr>
            <a:r>
              <a:rPr lang="fr-FR" sz="2400" dirty="0" smtClean="0">
                <a:solidFill>
                  <a:schemeClr val="bg1"/>
                </a:solidFill>
                <a:latin typeface="Arial" pitchFamily="34" charset="0"/>
                <a:cs typeface="Arial" pitchFamily="34" charset="0"/>
              </a:rPr>
              <a:t>Elle a 03 aspects:</a:t>
            </a:r>
          </a:p>
          <a:p>
            <a:pPr>
              <a:buFont typeface="Wingdings" pitchFamily="2" charset="2"/>
              <a:buChar char="Ø"/>
            </a:pPr>
            <a:r>
              <a:rPr lang="fr-FR" sz="2400" b="1" dirty="0" smtClean="0">
                <a:solidFill>
                  <a:schemeClr val="bg1"/>
                </a:solidFill>
              </a:rPr>
              <a:t>qualitatif,</a:t>
            </a:r>
            <a:r>
              <a:rPr lang="fr-FR" sz="2400" dirty="0" smtClean="0">
                <a:solidFill>
                  <a:schemeClr val="bg1"/>
                </a:solidFill>
              </a:rPr>
              <a:t> vise à définir les performances minimales qu'un produit doit fournir au cours d'un usage normal.</a:t>
            </a:r>
          </a:p>
          <a:p>
            <a:pPr>
              <a:buFont typeface="Wingdings" pitchFamily="2" charset="2"/>
              <a:buChar char="Ø"/>
            </a:pPr>
            <a:r>
              <a:rPr lang="fr-FR" sz="2400" b="1" dirty="0" smtClean="0">
                <a:solidFill>
                  <a:schemeClr val="bg1"/>
                </a:solidFill>
              </a:rPr>
              <a:t>simplificateur,</a:t>
            </a:r>
            <a:r>
              <a:rPr lang="fr-FR" sz="2400" dirty="0" smtClean="0">
                <a:solidFill>
                  <a:schemeClr val="bg1"/>
                </a:solidFill>
              </a:rPr>
              <a:t> consiste à éliminer les variétés superflues. </a:t>
            </a:r>
          </a:p>
          <a:p>
            <a:pPr>
              <a:buFont typeface="Wingdings" pitchFamily="2" charset="2"/>
              <a:buChar char="Ø"/>
            </a:pPr>
            <a:r>
              <a:rPr lang="fr-FR" sz="2400" b="1" dirty="0" smtClean="0">
                <a:solidFill>
                  <a:schemeClr val="bg1"/>
                </a:solidFill>
              </a:rPr>
              <a:t>d'ordre dimensionnel</a:t>
            </a:r>
            <a:r>
              <a:rPr lang="fr-FR" sz="2400" dirty="0" smtClean="0">
                <a:solidFill>
                  <a:schemeClr val="bg1"/>
                </a:solidFill>
              </a:rPr>
              <a:t>, fixe les standards de taille permettant l'interchangeabilité des produits. </a:t>
            </a:r>
            <a:endParaRPr lang="fr-FR" sz="2400" dirty="0" smtClean="0">
              <a:solidFill>
                <a:schemeClr val="bg1"/>
              </a:solidFill>
              <a:latin typeface="Arial" pitchFamily="34" charset="0"/>
              <a:cs typeface="Arial" pitchFamily="34" charset="0"/>
            </a:endParaRPr>
          </a:p>
          <a:p>
            <a:pPr>
              <a:buFont typeface="Wingdings" pitchFamily="2" charset="2"/>
              <a:buChar char="Ø"/>
            </a:pPr>
            <a:endParaRPr lang="fr-FR" sz="3800" dirty="0" smtClean="0">
              <a:latin typeface="Arial" pitchFamily="34" charset="0"/>
              <a:cs typeface="Arial" pitchFamily="34" charset="0"/>
            </a:endParaRPr>
          </a:p>
          <a:p>
            <a:pPr>
              <a:buFont typeface="Wingdings" pitchFamily="2" charset="2"/>
              <a:buChar char="Ø"/>
            </a:pPr>
            <a:endParaRPr lang="fr-FR" sz="3400" dirty="0" smtClean="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A6F91948-0628-4F0A-AA27-92E936497AB5}" type="slidenum">
              <a:rPr lang="fr-FR" smtClean="0"/>
              <a:pPr/>
              <a:t>42</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715436" cy="6143668"/>
          </a:xfrm>
        </p:spPr>
        <p:txBody>
          <a:bodyPr>
            <a:normAutofit fontScale="70000" lnSpcReduction="20000"/>
          </a:bodyPr>
          <a:lstStyle/>
          <a:p>
            <a:pPr>
              <a:lnSpc>
                <a:spcPct val="80000"/>
              </a:lnSpc>
              <a:buNone/>
            </a:pPr>
            <a:endParaRPr lang="fr-FR" sz="2800" dirty="0" smtClean="0">
              <a:latin typeface="Arial" pitchFamily="34" charset="0"/>
              <a:cs typeface="Arial" pitchFamily="34" charset="0"/>
            </a:endParaRPr>
          </a:p>
          <a:p>
            <a:pPr>
              <a:buNone/>
            </a:pPr>
            <a:r>
              <a:rPr lang="fr-FR" sz="3200" dirty="0" smtClean="0">
                <a:solidFill>
                  <a:schemeClr val="bg1"/>
                </a:solidFill>
                <a:latin typeface="Arial" pitchFamily="34" charset="0"/>
                <a:cs typeface="Arial" pitchFamily="34" charset="0"/>
              </a:rPr>
              <a:t>La normalisation se définit comme : </a:t>
            </a:r>
          </a:p>
          <a:p>
            <a:pPr>
              <a:buFont typeface="Wingdings" pitchFamily="2" charset="2"/>
              <a:buChar char="Ø"/>
            </a:pPr>
            <a:r>
              <a:rPr lang="fr-FR" sz="3200" dirty="0" smtClean="0">
                <a:solidFill>
                  <a:schemeClr val="bg1"/>
                </a:solidFill>
                <a:latin typeface="Arial" pitchFamily="34" charset="0"/>
                <a:cs typeface="Arial" pitchFamily="34" charset="0"/>
              </a:rPr>
              <a:t>« L'activité propre à établir, face à des problèmes réels ou potentiels  des dispositions destinées à un usage commun et répété, dans la confrontation des problèmes réels.» </a:t>
            </a:r>
          </a:p>
          <a:p>
            <a:pPr>
              <a:buFont typeface="Wingdings" pitchFamily="2" charset="2"/>
              <a:buChar char="Ø"/>
            </a:pPr>
            <a:r>
              <a:rPr lang="fr-FR" sz="3200" dirty="0" smtClean="0">
                <a:solidFill>
                  <a:schemeClr val="bg1"/>
                </a:solidFill>
                <a:latin typeface="Arial" pitchFamily="34" charset="0"/>
                <a:cs typeface="Arial" pitchFamily="34" charset="0"/>
              </a:rPr>
              <a:t>Elle fournit des documents de référence comportant des solutions à des problèmes techniques et commerciaux concernant les produits, biens et services qui se posent de façon répétée dans les relations entre les partenaires économiques, scientifiques, techniques et sociaux. » (extrait de la loi 04-04 du 23 juin 2004 relative à la normalisation).</a:t>
            </a:r>
          </a:p>
          <a:p>
            <a:pPr>
              <a:lnSpc>
                <a:spcPct val="80000"/>
              </a:lnSpc>
              <a:buNone/>
            </a:pPr>
            <a:r>
              <a:rPr lang="fr-FR" sz="3200" dirty="0" smtClean="0">
                <a:solidFill>
                  <a:schemeClr val="bg1"/>
                </a:solidFill>
                <a:latin typeface="Arial" pitchFamily="34" charset="0"/>
                <a:cs typeface="Arial" pitchFamily="34" charset="0"/>
              </a:rPr>
              <a:t> </a:t>
            </a:r>
            <a:r>
              <a:rPr lang="fr-FR" sz="3200" b="1" dirty="0" smtClean="0">
                <a:solidFill>
                  <a:schemeClr val="bg1"/>
                </a:solidFill>
                <a:latin typeface="Arial" pitchFamily="34" charset="0"/>
                <a:cs typeface="Arial" pitchFamily="34" charset="0"/>
              </a:rPr>
              <a:t>« U</a:t>
            </a:r>
            <a:r>
              <a:rPr lang="fr-FR" sz="3200" dirty="0" smtClean="0">
                <a:solidFill>
                  <a:schemeClr val="bg1"/>
                </a:solidFill>
                <a:latin typeface="Arial" pitchFamily="34" charset="0"/>
                <a:cs typeface="Arial" pitchFamily="34" charset="0"/>
              </a:rPr>
              <a:t>n document établi par consensus et approuvé par un organisme reconnu, qui fournit des règles, des lignes directrices ou des caractéristiques, pour les activités ou des résultats garantissant un niveau d’ordre optimal de communauté dans son ensemble.</a:t>
            </a:r>
            <a:r>
              <a:rPr lang="fr-FR" sz="3200" b="1" dirty="0" smtClean="0">
                <a:solidFill>
                  <a:schemeClr val="bg1"/>
                </a:solidFill>
                <a:latin typeface="Arial" pitchFamily="34" charset="0"/>
                <a:cs typeface="Arial" pitchFamily="34" charset="0"/>
              </a:rPr>
              <a:t> »</a:t>
            </a:r>
          </a:p>
          <a:p>
            <a:pPr>
              <a:lnSpc>
                <a:spcPct val="90000"/>
              </a:lnSpc>
              <a:buNone/>
            </a:pPr>
            <a:endParaRPr lang="fr-FR" sz="3200" b="1" dirty="0" smtClean="0">
              <a:solidFill>
                <a:schemeClr val="bg1"/>
              </a:solidFill>
              <a:latin typeface="Arial" pitchFamily="34" charset="0"/>
              <a:cs typeface="Arial" pitchFamily="34" charset="0"/>
            </a:endParaRPr>
          </a:p>
          <a:p>
            <a:pPr>
              <a:lnSpc>
                <a:spcPct val="90000"/>
              </a:lnSpc>
              <a:buNone/>
            </a:pPr>
            <a:r>
              <a:rPr lang="fr-FR" sz="3200" b="1" dirty="0" smtClean="0">
                <a:solidFill>
                  <a:schemeClr val="bg1"/>
                </a:solidFill>
                <a:latin typeface="Arial" pitchFamily="34" charset="0"/>
                <a:cs typeface="Arial" pitchFamily="34" charset="0"/>
              </a:rPr>
              <a:t>    </a:t>
            </a:r>
            <a:r>
              <a:rPr lang="fr-FR" sz="3200" b="1" u="sng" dirty="0" smtClean="0">
                <a:solidFill>
                  <a:schemeClr val="bg1"/>
                </a:solidFill>
                <a:latin typeface="Arial" pitchFamily="34" charset="0"/>
                <a:cs typeface="Arial" pitchFamily="34" charset="0"/>
              </a:rPr>
              <a:t>La norme assurance qualité :</a:t>
            </a:r>
          </a:p>
          <a:p>
            <a:pPr>
              <a:lnSpc>
                <a:spcPct val="90000"/>
              </a:lnSpc>
              <a:buFont typeface="Wingdings" pitchFamily="2" charset="2"/>
              <a:buChar char="Ø"/>
            </a:pPr>
            <a:r>
              <a:rPr lang="fr-FR" sz="3200" b="1" dirty="0" smtClean="0">
                <a:solidFill>
                  <a:schemeClr val="bg1"/>
                </a:solidFill>
                <a:latin typeface="Arial" pitchFamily="34" charset="0"/>
                <a:cs typeface="Arial" pitchFamily="34" charset="0"/>
              </a:rPr>
              <a:t>« </a:t>
            </a:r>
            <a:r>
              <a:rPr lang="fr-FR" sz="3200" dirty="0" smtClean="0">
                <a:solidFill>
                  <a:schemeClr val="bg1"/>
                </a:solidFill>
                <a:latin typeface="Arial" pitchFamily="34" charset="0"/>
                <a:cs typeface="Arial" pitchFamily="34" charset="0"/>
              </a:rPr>
              <a:t>une liste d’exigences générales à satisfaire en vue d’assurer la qualité</a:t>
            </a:r>
            <a:r>
              <a:rPr lang="fr-FR" sz="3200" b="1" dirty="0" smtClean="0">
                <a:solidFill>
                  <a:schemeClr val="bg1"/>
                </a:solidFill>
                <a:latin typeface="Arial" pitchFamily="34" charset="0"/>
                <a:cs typeface="Arial" pitchFamily="34" charset="0"/>
              </a:rPr>
              <a:t> »</a:t>
            </a:r>
          </a:p>
          <a:p>
            <a:pPr>
              <a:lnSpc>
                <a:spcPct val="90000"/>
              </a:lnSpc>
              <a:buNone/>
            </a:pPr>
            <a:endParaRPr lang="fr-FR" sz="3200" dirty="0" smtClean="0">
              <a:solidFill>
                <a:schemeClr val="bg1"/>
              </a:solidFill>
              <a:latin typeface="Arial" pitchFamily="34" charset="0"/>
              <a:cs typeface="Arial" pitchFamily="34" charset="0"/>
            </a:endParaRPr>
          </a:p>
          <a:p>
            <a:pPr>
              <a:lnSpc>
                <a:spcPct val="90000"/>
              </a:lnSpc>
              <a:buFont typeface="Wingdings" pitchFamily="2" charset="2"/>
              <a:buChar char="Ø"/>
            </a:pPr>
            <a:r>
              <a:rPr lang="fr-FR" sz="3200" dirty="0" smtClean="0">
                <a:solidFill>
                  <a:schemeClr val="bg1"/>
                </a:solidFill>
                <a:latin typeface="Arial" pitchFamily="34" charset="0"/>
                <a:cs typeface="Arial" pitchFamily="34" charset="0"/>
              </a:rPr>
              <a:t>Elle a pour objectif principal de faciliter l’évaluation des fournisseurs et d'établir des comparaisons.</a:t>
            </a:r>
          </a:p>
        </p:txBody>
      </p:sp>
      <p:sp>
        <p:nvSpPr>
          <p:cNvPr id="4" name="Espace réservé du numéro de diapositive 3"/>
          <p:cNvSpPr>
            <a:spLocks noGrp="1"/>
          </p:cNvSpPr>
          <p:nvPr>
            <p:ph type="sldNum" sz="quarter" idx="12"/>
          </p:nvPr>
        </p:nvSpPr>
        <p:spPr/>
        <p:txBody>
          <a:bodyPr/>
          <a:lstStyle/>
          <a:p>
            <a:pPr>
              <a:defRPr/>
            </a:pPr>
            <a:fld id="{A6F91948-0628-4F0A-AA27-92E936497AB5}" type="slidenum">
              <a:rPr lang="fr-FR" smtClean="0"/>
              <a:pPr>
                <a:defRPr/>
              </a:pPr>
              <a:t>43</a:t>
            </a:fld>
            <a:endParaRPr lang="fr-FR"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normAutofit/>
          </a:bodyPr>
          <a:lstStyle/>
          <a:p>
            <a:pPr>
              <a:buNone/>
            </a:pPr>
            <a:endParaRPr lang="fr-FR" sz="2000" b="1" dirty="0" smtClean="0">
              <a:latin typeface="Arial" pitchFamily="34" charset="0"/>
              <a:cs typeface="Arial" pitchFamily="34" charset="0"/>
            </a:endParaRPr>
          </a:p>
          <a:p>
            <a:pPr>
              <a:buNone/>
            </a:pPr>
            <a:r>
              <a:rPr lang="fr-FR" sz="2000" b="1" dirty="0" smtClean="0">
                <a:solidFill>
                  <a:schemeClr val="bg1"/>
                </a:solidFill>
                <a:latin typeface="Arial" pitchFamily="34" charset="0"/>
                <a:cs typeface="Arial" pitchFamily="34" charset="0"/>
              </a:rPr>
              <a:t>2-  </a:t>
            </a:r>
            <a:r>
              <a:rPr lang="fr-FR" sz="2000" b="1" u="sng" dirty="0" smtClean="0">
                <a:solidFill>
                  <a:schemeClr val="bg1"/>
                </a:solidFill>
                <a:latin typeface="Arial" pitchFamily="34" charset="0"/>
                <a:cs typeface="Arial" pitchFamily="34" charset="0"/>
              </a:rPr>
              <a:t>L'Organisation Internationale de Normalisation- ISO -</a:t>
            </a:r>
            <a:endParaRPr lang="fr-FR" sz="2000" dirty="0" smtClean="0">
              <a:solidFill>
                <a:schemeClr val="bg1"/>
              </a:solidFill>
              <a:latin typeface="Arial" pitchFamily="34" charset="0"/>
              <a:cs typeface="Arial" pitchFamily="34" charset="0"/>
            </a:endParaRPr>
          </a:p>
          <a:p>
            <a:pPr>
              <a:buNone/>
            </a:pPr>
            <a:r>
              <a:rPr lang="fr-FR" sz="2000" dirty="0" smtClean="0">
                <a:solidFill>
                  <a:schemeClr val="bg1"/>
                </a:solidFill>
                <a:latin typeface="Arial" pitchFamily="34" charset="0"/>
                <a:cs typeface="Arial" pitchFamily="34" charset="0"/>
              </a:rPr>
              <a:t> </a:t>
            </a:r>
          </a:p>
          <a:p>
            <a:pPr>
              <a:buFont typeface="Wingdings" pitchFamily="2" charset="2"/>
              <a:buChar char="Ø"/>
            </a:pPr>
            <a:r>
              <a:rPr lang="fr-FR" sz="2000" dirty="0" smtClean="0">
                <a:solidFill>
                  <a:schemeClr val="bg1"/>
                </a:solidFill>
                <a:latin typeface="Arial" pitchFamily="34" charset="0"/>
                <a:cs typeface="Arial" pitchFamily="34" charset="0"/>
              </a:rPr>
              <a:t>L’</a:t>
            </a:r>
            <a:r>
              <a:rPr lang="fr-FR" sz="2000" b="1" dirty="0" smtClean="0">
                <a:solidFill>
                  <a:schemeClr val="bg1"/>
                </a:solidFill>
                <a:latin typeface="Arial" pitchFamily="34" charset="0"/>
                <a:cs typeface="Arial" pitchFamily="34" charset="0"/>
              </a:rPr>
              <a:t>ISO</a:t>
            </a:r>
            <a:r>
              <a:rPr lang="fr-FR" sz="2000" dirty="0" smtClean="0">
                <a:solidFill>
                  <a:schemeClr val="bg1"/>
                </a:solidFill>
                <a:latin typeface="Arial" pitchFamily="34" charset="0"/>
                <a:cs typeface="Arial" pitchFamily="34" charset="0"/>
              </a:rPr>
              <a:t>, Organisation internationale de normalisation</a:t>
            </a:r>
            <a:r>
              <a:rPr lang="fr-FR" sz="2000" b="1" dirty="0" smtClean="0">
                <a:solidFill>
                  <a:schemeClr val="bg1"/>
                </a:solidFill>
                <a:latin typeface="Arial" pitchFamily="34" charset="0"/>
                <a:cs typeface="Arial" pitchFamily="34" charset="0"/>
              </a:rPr>
              <a:t> (International </a:t>
            </a:r>
            <a:r>
              <a:rPr lang="fr-FR" sz="2000" b="1" dirty="0" err="1" smtClean="0">
                <a:solidFill>
                  <a:schemeClr val="bg1"/>
                </a:solidFill>
                <a:latin typeface="Arial" pitchFamily="34" charset="0"/>
                <a:cs typeface="Arial" pitchFamily="34" charset="0"/>
              </a:rPr>
              <a:t>Standardization</a:t>
            </a:r>
            <a:r>
              <a:rPr lang="fr-FR" sz="2000" b="1" dirty="0" smtClean="0">
                <a:solidFill>
                  <a:schemeClr val="bg1"/>
                </a:solidFill>
                <a:latin typeface="Arial" pitchFamily="34" charset="0"/>
                <a:cs typeface="Arial" pitchFamily="34" charset="0"/>
              </a:rPr>
              <a:t> </a:t>
            </a:r>
            <a:r>
              <a:rPr lang="fr-FR" sz="2000" b="1" dirty="0" err="1" smtClean="0">
                <a:solidFill>
                  <a:schemeClr val="bg1"/>
                </a:solidFill>
                <a:latin typeface="Arial" pitchFamily="34" charset="0"/>
                <a:cs typeface="Arial" pitchFamily="34" charset="0"/>
              </a:rPr>
              <a:t>Organization</a:t>
            </a:r>
            <a:r>
              <a:rPr lang="fr-FR" sz="2000" dirty="0" smtClean="0">
                <a:solidFill>
                  <a:schemeClr val="bg1"/>
                </a:solidFill>
                <a:latin typeface="Arial" pitchFamily="34" charset="0"/>
                <a:cs typeface="Arial" pitchFamily="34" charset="0"/>
              </a:rPr>
              <a:t>) est une fédération mondiale de standards nationaux provenant de 170 pays. </a:t>
            </a:r>
          </a:p>
          <a:p>
            <a:pPr>
              <a:buNone/>
            </a:pPr>
            <a:endParaRPr lang="fr-FR" sz="2000" dirty="0" smtClean="0">
              <a:solidFill>
                <a:schemeClr val="bg1"/>
              </a:solidFill>
              <a:latin typeface="Arial" pitchFamily="34" charset="0"/>
              <a:cs typeface="Arial" pitchFamily="34" charset="0"/>
            </a:endParaRPr>
          </a:p>
          <a:p>
            <a:pPr>
              <a:buFont typeface="Wingdings" pitchFamily="2" charset="2"/>
              <a:buChar char="Ø"/>
            </a:pPr>
            <a:r>
              <a:rPr lang="fr-FR" sz="2000" dirty="0" smtClean="0">
                <a:solidFill>
                  <a:schemeClr val="bg1"/>
                </a:solidFill>
                <a:latin typeface="Arial" pitchFamily="34" charset="0"/>
                <a:cs typeface="Arial" pitchFamily="34" charset="0"/>
              </a:rPr>
              <a:t>L'ISO est une organisation non gouvernementale créée en 1947. </a:t>
            </a:r>
          </a:p>
          <a:p>
            <a:pPr>
              <a:buNone/>
            </a:pPr>
            <a:endParaRPr lang="fr-FR" sz="2000" dirty="0" smtClean="0">
              <a:solidFill>
                <a:schemeClr val="bg1"/>
              </a:solidFill>
              <a:latin typeface="Arial" pitchFamily="34" charset="0"/>
              <a:cs typeface="Arial" pitchFamily="34" charset="0"/>
            </a:endParaRPr>
          </a:p>
          <a:p>
            <a:pPr>
              <a:buFont typeface="Wingdings" pitchFamily="2" charset="2"/>
              <a:buChar char="Ø"/>
            </a:pPr>
            <a:r>
              <a:rPr lang="fr-FR" sz="2000" dirty="0" smtClean="0">
                <a:solidFill>
                  <a:schemeClr val="bg1"/>
                </a:solidFill>
                <a:latin typeface="Arial" pitchFamily="34" charset="0"/>
                <a:cs typeface="Arial" pitchFamily="34" charset="0"/>
              </a:rPr>
              <a:t>Sa mission est la promotion du développement de standards mondiaux pour faciliter l'échange de biens et de services. </a:t>
            </a:r>
          </a:p>
        </p:txBody>
      </p:sp>
      <p:sp>
        <p:nvSpPr>
          <p:cNvPr id="4" name="Espace réservé du numéro de diapositive 3"/>
          <p:cNvSpPr>
            <a:spLocks noGrp="1"/>
          </p:cNvSpPr>
          <p:nvPr>
            <p:ph type="sldNum" sz="quarter" idx="12"/>
          </p:nvPr>
        </p:nvSpPr>
        <p:spPr/>
        <p:txBody>
          <a:bodyPr/>
          <a:lstStyle/>
          <a:p>
            <a:pPr>
              <a:defRPr/>
            </a:pPr>
            <a:fld id="{A6F91948-0628-4F0A-AA27-92E936497AB5}" type="slidenum">
              <a:rPr lang="fr-FR" smtClean="0"/>
              <a:pPr>
                <a:defRPr/>
              </a:pPr>
              <a:t>44</a:t>
            </a:fld>
            <a:endParaRPr lang="fr-FR"/>
          </a:p>
        </p:txBody>
      </p:sp>
      <p:sp>
        <p:nvSpPr>
          <p:cNvPr id="5" name="ZoneTexte 4"/>
          <p:cNvSpPr txBox="1"/>
          <p:nvPr/>
        </p:nvSpPr>
        <p:spPr>
          <a:xfrm>
            <a:off x="857224" y="500042"/>
            <a:ext cx="7643866" cy="646331"/>
          </a:xfrm>
          <a:prstGeom prst="rect">
            <a:avLst/>
          </a:prstGeom>
          <a:noFill/>
        </p:spPr>
        <p:txBody>
          <a:bodyPr wrap="square" rtlCol="0">
            <a:spAutoFit/>
          </a:bodyPr>
          <a:lstStyle/>
          <a:p>
            <a:pPr>
              <a:buNone/>
            </a:pPr>
            <a:r>
              <a:rPr lang="fr-FR" sz="3600" b="1" u="sng" dirty="0" smtClean="0">
                <a:solidFill>
                  <a:srgbClr val="FFFF00"/>
                </a:solidFill>
                <a:latin typeface="Arial" pitchFamily="34" charset="0"/>
                <a:cs typeface="Arial" pitchFamily="34" charset="0"/>
              </a:rPr>
              <a:t>Les Normes ISO 9000</a:t>
            </a:r>
            <a:endParaRPr lang="fr-FR" sz="3600" dirty="0">
              <a:solidFill>
                <a:srgbClr val="FFFF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824558"/>
          </a:xfrm>
        </p:spPr>
        <p:txBody>
          <a:bodyPr>
            <a:normAutofit/>
          </a:bodyPr>
          <a:lstStyle/>
          <a:p>
            <a:pPr>
              <a:buFont typeface="Wingdings" pitchFamily="2" charset="2"/>
              <a:buChar char="Ø"/>
            </a:pPr>
            <a:endParaRPr lang="fr-FR" sz="2000" dirty="0" smtClean="0">
              <a:latin typeface="Arial" pitchFamily="34" charset="0"/>
              <a:cs typeface="Arial" pitchFamily="34" charset="0"/>
            </a:endParaRPr>
          </a:p>
          <a:p>
            <a:pPr>
              <a:buFont typeface="Wingdings" pitchFamily="2" charset="2"/>
              <a:buChar char="Ø"/>
            </a:pPr>
            <a:r>
              <a:rPr lang="fr-FR" sz="2000" dirty="0" smtClean="0">
                <a:solidFill>
                  <a:schemeClr val="bg1"/>
                </a:solidFill>
                <a:latin typeface="Arial" pitchFamily="34" charset="0"/>
                <a:cs typeface="Arial" pitchFamily="34" charset="0"/>
              </a:rPr>
              <a:t>L’ISO élabore des normes techniques volontaires qui visent à améliorer l’efficacité de la production et de l’approvisionnement et à les rendre sûrs et propres, et qui ont pour objet de promouvoir des échanges commerciaux plus faciles et plus équitables entre les pays. </a:t>
            </a:r>
          </a:p>
          <a:p>
            <a:pPr>
              <a:buNone/>
            </a:pPr>
            <a:endParaRPr lang="fr-FR" sz="2000" dirty="0" smtClean="0">
              <a:solidFill>
                <a:schemeClr val="bg1"/>
              </a:solidFill>
              <a:latin typeface="Arial" pitchFamily="34" charset="0"/>
              <a:cs typeface="Arial" pitchFamily="34" charset="0"/>
            </a:endParaRPr>
          </a:p>
          <a:p>
            <a:pPr>
              <a:buFont typeface="Wingdings" pitchFamily="2" charset="2"/>
              <a:buChar char="Ø"/>
            </a:pPr>
            <a:r>
              <a:rPr lang="fr-FR" sz="2000" dirty="0" smtClean="0">
                <a:solidFill>
                  <a:schemeClr val="bg1"/>
                </a:solidFill>
                <a:latin typeface="Arial" pitchFamily="34" charset="0"/>
                <a:cs typeface="Arial" pitchFamily="34" charset="0"/>
              </a:rPr>
              <a:t>Les normes ISO servent également à protéger les consommateurs et les utilisateurs en général des produits et des services, ainsi qu’à leur simplifier la vie.  </a:t>
            </a:r>
          </a:p>
          <a:p>
            <a:pPr>
              <a:buNone/>
            </a:pPr>
            <a:endParaRPr lang="fr-FR" sz="2000" dirty="0" smtClean="0">
              <a:solidFill>
                <a:schemeClr val="bg1"/>
              </a:solidFill>
              <a:latin typeface="Arial" pitchFamily="34" charset="0"/>
              <a:cs typeface="Arial" pitchFamily="34" charset="0"/>
            </a:endParaRPr>
          </a:p>
          <a:p>
            <a:pPr>
              <a:buFont typeface="Wingdings" pitchFamily="2" charset="2"/>
              <a:buChar char="Ø"/>
            </a:pPr>
            <a:r>
              <a:rPr lang="fr-FR" sz="2000" dirty="0" smtClean="0">
                <a:solidFill>
                  <a:schemeClr val="bg1"/>
                </a:solidFill>
                <a:latin typeface="Arial" pitchFamily="34" charset="0"/>
                <a:cs typeface="Arial" pitchFamily="34" charset="0"/>
              </a:rPr>
              <a:t>En 1979, l’ISO forma une commission d’experts chargée d’établir des normes internationales d’assurance qualité.</a:t>
            </a:r>
          </a:p>
          <a:p>
            <a:pPr>
              <a:buNone/>
            </a:pPr>
            <a:r>
              <a:rPr lang="fr-FR" sz="2000" dirty="0" smtClean="0">
                <a:latin typeface="Arial" pitchFamily="34" charset="0"/>
                <a:cs typeface="Arial" pitchFamily="34" charset="0"/>
              </a:rPr>
              <a:t> </a:t>
            </a:r>
            <a:endParaRPr lang="fr-FR" sz="2000" dirty="0"/>
          </a:p>
        </p:txBody>
      </p:sp>
      <p:sp>
        <p:nvSpPr>
          <p:cNvPr id="4" name="Espace réservé du numéro de diapositive 3"/>
          <p:cNvSpPr>
            <a:spLocks noGrp="1"/>
          </p:cNvSpPr>
          <p:nvPr>
            <p:ph type="sldNum" sz="quarter" idx="12"/>
          </p:nvPr>
        </p:nvSpPr>
        <p:spPr/>
        <p:txBody>
          <a:bodyPr/>
          <a:lstStyle/>
          <a:p>
            <a:pPr>
              <a:defRPr/>
            </a:pPr>
            <a:fld id="{A6F91948-0628-4F0A-AA27-92E936497AB5}" type="slidenum">
              <a:rPr lang="fr-FR" smtClean="0"/>
              <a:pPr>
                <a:defRPr/>
              </a:pPr>
              <a:t>45</a:t>
            </a:fld>
            <a:endParaRPr lang="fr-F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pPr>
              <a:buFont typeface="Wingdings" pitchFamily="2" charset="2"/>
              <a:buChar char="Ø"/>
            </a:pPr>
            <a:endParaRPr lang="fr-FR" sz="2000" dirty="0" smtClean="0">
              <a:latin typeface="Arial" pitchFamily="34" charset="0"/>
              <a:cs typeface="Arial" pitchFamily="34" charset="0"/>
            </a:endParaRPr>
          </a:p>
          <a:p>
            <a:pPr>
              <a:spcAft>
                <a:spcPts val="1200"/>
              </a:spcAft>
              <a:buFont typeface="Wingdings" pitchFamily="2" charset="2"/>
              <a:buChar char="Ø"/>
            </a:pPr>
            <a:r>
              <a:rPr lang="fr-FR" sz="2000" dirty="0" smtClean="0">
                <a:solidFill>
                  <a:schemeClr val="bg1"/>
                </a:solidFill>
                <a:latin typeface="Arial" pitchFamily="34" charset="0"/>
                <a:cs typeface="Arial" pitchFamily="34" charset="0"/>
              </a:rPr>
              <a:t>En 1994,  05 normes importantes furent publiées;  ce sont les fameuses </a:t>
            </a:r>
            <a:r>
              <a:rPr lang="fr-FR" sz="2000" b="1" dirty="0" smtClean="0">
                <a:solidFill>
                  <a:schemeClr val="bg1"/>
                </a:solidFill>
                <a:latin typeface="Arial" pitchFamily="34" charset="0"/>
                <a:cs typeface="Arial" pitchFamily="34" charset="0"/>
              </a:rPr>
              <a:t>ISO  9000</a:t>
            </a:r>
            <a:r>
              <a:rPr lang="fr-FR" sz="2000" dirty="0" smtClean="0">
                <a:solidFill>
                  <a:schemeClr val="bg1"/>
                </a:solidFill>
                <a:latin typeface="Arial" pitchFamily="34" charset="0"/>
                <a:cs typeface="Arial" pitchFamily="34" charset="0"/>
              </a:rPr>
              <a:t>.</a:t>
            </a:r>
          </a:p>
          <a:p>
            <a:pPr>
              <a:spcAft>
                <a:spcPts val="1200"/>
              </a:spcAft>
              <a:buFont typeface="Arial" pitchFamily="34" charset="0"/>
              <a:buChar char="−"/>
            </a:pPr>
            <a:r>
              <a:rPr lang="fr-FR" sz="2000" dirty="0" smtClean="0">
                <a:solidFill>
                  <a:schemeClr val="bg1"/>
                </a:solidFill>
                <a:latin typeface="Arial" pitchFamily="34" charset="0"/>
                <a:cs typeface="Arial" pitchFamily="34" charset="0"/>
              </a:rPr>
              <a:t> ISO 9000 (5parties): fournit des directives et des indications pour la sélection et l’utilisation des normes</a:t>
            </a:r>
          </a:p>
          <a:p>
            <a:pPr>
              <a:buFont typeface="Arial" pitchFamily="34" charset="0"/>
              <a:buChar char="−"/>
            </a:pPr>
            <a:r>
              <a:rPr lang="fr-FR" sz="2000" dirty="0" smtClean="0">
                <a:solidFill>
                  <a:schemeClr val="bg1"/>
                </a:solidFill>
                <a:latin typeface="Arial" pitchFamily="34" charset="0"/>
                <a:cs typeface="Arial" pitchFamily="34" charset="0"/>
              </a:rPr>
              <a:t>ISO </a:t>
            </a:r>
            <a:r>
              <a:rPr lang="fr-FR" sz="2000" b="1" dirty="0" smtClean="0">
                <a:solidFill>
                  <a:schemeClr val="bg1"/>
                </a:solidFill>
                <a:latin typeface="Arial" pitchFamily="34" charset="0"/>
                <a:cs typeface="Arial" pitchFamily="34" charset="0"/>
              </a:rPr>
              <a:t>9001</a:t>
            </a:r>
          </a:p>
          <a:p>
            <a:pPr>
              <a:buFont typeface="Arial" pitchFamily="34" charset="0"/>
              <a:buChar char="−"/>
            </a:pPr>
            <a:r>
              <a:rPr lang="fr-FR" sz="2000" dirty="0" smtClean="0">
                <a:solidFill>
                  <a:schemeClr val="bg1"/>
                </a:solidFill>
                <a:latin typeface="Arial" pitchFamily="34" charset="0"/>
                <a:cs typeface="Arial" pitchFamily="34" charset="0"/>
              </a:rPr>
              <a:t>ISO </a:t>
            </a:r>
            <a:r>
              <a:rPr lang="fr-FR" sz="2000" b="1" dirty="0" smtClean="0">
                <a:solidFill>
                  <a:schemeClr val="bg1"/>
                </a:solidFill>
                <a:latin typeface="Arial" pitchFamily="34" charset="0"/>
                <a:cs typeface="Arial" pitchFamily="34" charset="0"/>
              </a:rPr>
              <a:t>9002</a:t>
            </a:r>
            <a:r>
              <a:rPr lang="fr-FR" sz="2000" dirty="0" smtClean="0">
                <a:solidFill>
                  <a:schemeClr val="bg1"/>
                </a:solidFill>
                <a:latin typeface="Arial" pitchFamily="34" charset="0"/>
                <a:cs typeface="Arial" pitchFamily="34" charset="0"/>
              </a:rPr>
              <a:t>        </a:t>
            </a:r>
          </a:p>
          <a:p>
            <a:pPr>
              <a:buFont typeface="Arial" pitchFamily="34" charset="0"/>
              <a:buChar char="−"/>
            </a:pPr>
            <a:r>
              <a:rPr lang="fr-FR" sz="2000" dirty="0" smtClean="0">
                <a:solidFill>
                  <a:schemeClr val="bg1"/>
                </a:solidFill>
                <a:latin typeface="Arial" pitchFamily="34" charset="0"/>
                <a:cs typeface="Arial" pitchFamily="34" charset="0"/>
              </a:rPr>
              <a:t>ISO </a:t>
            </a:r>
            <a:r>
              <a:rPr lang="fr-FR" sz="2000" b="1" dirty="0" smtClean="0">
                <a:solidFill>
                  <a:schemeClr val="bg1"/>
                </a:solidFill>
                <a:latin typeface="Arial" pitchFamily="34" charset="0"/>
                <a:cs typeface="Arial" pitchFamily="34" charset="0"/>
              </a:rPr>
              <a:t>9003</a:t>
            </a:r>
            <a:endParaRPr lang="fr-FR" sz="2000" dirty="0" smtClean="0">
              <a:solidFill>
                <a:schemeClr val="bg1"/>
              </a:solidFill>
              <a:latin typeface="Arial" pitchFamily="34" charset="0"/>
              <a:cs typeface="Arial" pitchFamily="34" charset="0"/>
            </a:endParaRPr>
          </a:p>
          <a:p>
            <a:pPr>
              <a:buNone/>
            </a:pPr>
            <a:endParaRPr lang="fr-FR" sz="2000" dirty="0" smtClean="0">
              <a:solidFill>
                <a:schemeClr val="bg1"/>
              </a:solidFill>
              <a:latin typeface="Arial" pitchFamily="34" charset="0"/>
              <a:cs typeface="Arial" pitchFamily="34" charset="0"/>
            </a:endParaRPr>
          </a:p>
          <a:p>
            <a:pPr>
              <a:buFont typeface="Arial" pitchFamily="34" charset="0"/>
              <a:buChar char="−"/>
            </a:pPr>
            <a:r>
              <a:rPr lang="fr-FR" sz="2000" dirty="0" smtClean="0">
                <a:solidFill>
                  <a:schemeClr val="bg1"/>
                </a:solidFill>
                <a:latin typeface="Arial" pitchFamily="34" charset="0"/>
                <a:cs typeface="Arial" pitchFamily="34" charset="0"/>
              </a:rPr>
              <a:t>ISO  </a:t>
            </a:r>
            <a:r>
              <a:rPr lang="fr-FR" sz="2000" b="1" dirty="0" smtClean="0">
                <a:solidFill>
                  <a:schemeClr val="bg1"/>
                </a:solidFill>
                <a:latin typeface="Arial" pitchFamily="34" charset="0"/>
                <a:cs typeface="Arial" pitchFamily="34" charset="0"/>
              </a:rPr>
              <a:t>9004 (8parties): </a:t>
            </a:r>
            <a:r>
              <a:rPr lang="fr-FR" sz="2000" dirty="0" smtClean="0">
                <a:solidFill>
                  <a:schemeClr val="bg1"/>
                </a:solidFill>
                <a:latin typeface="Arial" pitchFamily="34" charset="0"/>
                <a:cs typeface="Arial" pitchFamily="34" charset="0"/>
              </a:rPr>
              <a:t>Guides à usage interne pour le management de la qualité .(lignes directrices et conseils pour la gestion de la qualité sans souci contractuel ou de certification.</a:t>
            </a:r>
          </a:p>
        </p:txBody>
      </p:sp>
      <p:sp>
        <p:nvSpPr>
          <p:cNvPr id="4" name="Espace réservé du numéro de diapositive 3"/>
          <p:cNvSpPr>
            <a:spLocks noGrp="1"/>
          </p:cNvSpPr>
          <p:nvPr>
            <p:ph type="sldNum" sz="quarter" idx="12"/>
          </p:nvPr>
        </p:nvSpPr>
        <p:spPr/>
        <p:txBody>
          <a:bodyPr/>
          <a:lstStyle/>
          <a:p>
            <a:pPr>
              <a:defRPr/>
            </a:pPr>
            <a:fld id="{A6F91948-0628-4F0A-AA27-92E936497AB5}" type="slidenum">
              <a:rPr lang="fr-FR" smtClean="0"/>
              <a:pPr>
                <a:defRPr/>
              </a:pPr>
              <a:t>46</a:t>
            </a:fld>
            <a:endParaRPr lang="fr-FR"/>
          </a:p>
        </p:txBody>
      </p:sp>
      <p:sp>
        <p:nvSpPr>
          <p:cNvPr id="5" name="Accolade fermante 4"/>
          <p:cNvSpPr/>
          <p:nvPr/>
        </p:nvSpPr>
        <p:spPr>
          <a:xfrm>
            <a:off x="2214546" y="271462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2500298" y="2571744"/>
            <a:ext cx="5857916" cy="923330"/>
          </a:xfrm>
          <a:prstGeom prst="rect">
            <a:avLst/>
          </a:prstGeom>
          <a:noFill/>
        </p:spPr>
        <p:txBody>
          <a:bodyPr wrap="square" rtlCol="0">
            <a:spAutoFit/>
          </a:bodyPr>
          <a:lstStyle/>
          <a:p>
            <a:pPr>
              <a:buNone/>
            </a:pPr>
            <a:r>
              <a:rPr lang="fr-FR" b="1" dirty="0" smtClean="0">
                <a:solidFill>
                  <a:schemeClr val="bg1"/>
                </a:solidFill>
                <a:latin typeface="Arial" pitchFamily="34" charset="0"/>
                <a:cs typeface="Arial" pitchFamily="34" charset="0"/>
              </a:rPr>
              <a:t>Normes relatives aux exigences concernant      l’assurance qualité et la certification </a:t>
            </a:r>
            <a:r>
              <a:rPr lang="fr-FR" b="1" dirty="0" smtClean="0">
                <a:solidFill>
                  <a:schemeClr val="bg1"/>
                </a:solidFill>
                <a:latin typeface="Arial" pitchFamily="34" charset="0"/>
                <a:cs typeface="Arial" pitchFamily="34" charset="0"/>
                <a:sym typeface="Wingdings"/>
              </a:rPr>
              <a:t> assurance de la qualité dans les relations client- fournisseur</a:t>
            </a:r>
            <a:endParaRPr lang="fr-FR"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heckerboard(across)">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401080" cy="5411807"/>
          </a:xfrm>
        </p:spPr>
        <p:txBody>
          <a:bodyPr>
            <a:normAutofit fontScale="92500" lnSpcReduction="20000"/>
          </a:bodyPr>
          <a:lstStyle/>
          <a:p>
            <a:endParaRPr lang="fr-FR" sz="2000" dirty="0" smtClean="0">
              <a:latin typeface="Arial" pitchFamily="34" charset="0"/>
              <a:cs typeface="Arial" pitchFamily="34" charset="0"/>
            </a:endParaRPr>
          </a:p>
          <a:p>
            <a:pPr>
              <a:buNone/>
            </a:pPr>
            <a:r>
              <a:rPr lang="fr-FR" b="1" u="sng" dirty="0" smtClean="0">
                <a:solidFill>
                  <a:srgbClr val="FFFF00"/>
                </a:solidFill>
                <a:latin typeface="Arial" pitchFamily="34" charset="0"/>
                <a:cs typeface="Arial" pitchFamily="34" charset="0"/>
              </a:rPr>
              <a:t>LES NOUVELLES NORMES ISO 9000  </a:t>
            </a:r>
          </a:p>
          <a:p>
            <a:pPr>
              <a:buNone/>
            </a:pPr>
            <a:endParaRPr lang="fr-FR" sz="2000" b="1" u="sng" dirty="0" smtClean="0">
              <a:latin typeface="Arial" pitchFamily="34" charset="0"/>
              <a:cs typeface="Arial" pitchFamily="34" charset="0"/>
            </a:endParaRPr>
          </a:p>
          <a:p>
            <a:pPr>
              <a:spcAft>
                <a:spcPts val="1200"/>
              </a:spcAft>
              <a:buNone/>
            </a:pPr>
            <a:r>
              <a:rPr lang="fr-FR" sz="2400" b="1" dirty="0" smtClean="0">
                <a:solidFill>
                  <a:schemeClr val="bg1"/>
                </a:solidFill>
                <a:latin typeface="Arial" pitchFamily="34" charset="0"/>
                <a:cs typeface="Arial" pitchFamily="34" charset="0"/>
              </a:rPr>
              <a:t>En quoi consiste ISO 9000 : 2000 ?</a:t>
            </a:r>
            <a:endParaRPr lang="fr-FR" sz="2400" dirty="0" smtClean="0">
              <a:solidFill>
                <a:schemeClr val="bg1"/>
              </a:solidFill>
              <a:latin typeface="Arial" pitchFamily="34" charset="0"/>
              <a:cs typeface="Arial" pitchFamily="34" charset="0"/>
            </a:endParaRPr>
          </a:p>
          <a:p>
            <a:pPr>
              <a:buFont typeface="Wingdings" pitchFamily="2" charset="2"/>
              <a:buChar char="Ø"/>
            </a:pPr>
            <a:r>
              <a:rPr lang="fr-FR" sz="2400" dirty="0" smtClean="0">
                <a:solidFill>
                  <a:schemeClr val="bg1"/>
                </a:solidFill>
                <a:latin typeface="Arial" pitchFamily="34" charset="0"/>
                <a:cs typeface="Arial" pitchFamily="34" charset="0"/>
              </a:rPr>
              <a:t>Depuis décembre 2000, il existe une seule norme </a:t>
            </a:r>
            <a:r>
              <a:rPr lang="fr-FR" sz="2400" b="1" dirty="0" smtClean="0">
                <a:solidFill>
                  <a:schemeClr val="bg1"/>
                </a:solidFill>
                <a:latin typeface="Arial" pitchFamily="34" charset="0"/>
                <a:cs typeface="Arial" pitchFamily="34" charset="0"/>
              </a:rPr>
              <a:t>ISO 9000 version 2000 </a:t>
            </a:r>
            <a:r>
              <a:rPr lang="fr-FR" sz="2400" dirty="0" smtClean="0">
                <a:solidFill>
                  <a:schemeClr val="bg1"/>
                </a:solidFill>
                <a:latin typeface="Arial" pitchFamily="34" charset="0"/>
                <a:cs typeface="Arial" pitchFamily="34" charset="0"/>
              </a:rPr>
              <a:t>qui remplace les trois normes antérieures ISO 9001-9002-9003. </a:t>
            </a:r>
          </a:p>
          <a:p>
            <a:pPr>
              <a:buNone/>
            </a:pPr>
            <a:endParaRPr lang="fr-FR" sz="2400" dirty="0" smtClean="0">
              <a:solidFill>
                <a:schemeClr val="bg1"/>
              </a:solidFill>
              <a:latin typeface="Arial" pitchFamily="34" charset="0"/>
              <a:cs typeface="Arial" pitchFamily="34" charset="0"/>
            </a:endParaRPr>
          </a:p>
          <a:p>
            <a:pPr>
              <a:buFont typeface="Wingdings" pitchFamily="2" charset="2"/>
              <a:buChar char="Ø"/>
            </a:pPr>
            <a:r>
              <a:rPr lang="fr-FR" sz="2400" dirty="0" smtClean="0">
                <a:solidFill>
                  <a:schemeClr val="bg1"/>
                </a:solidFill>
                <a:latin typeface="Arial" pitchFamily="34" charset="0"/>
                <a:cs typeface="Arial" pitchFamily="34" charset="0"/>
              </a:rPr>
              <a:t>Cette norme est désormais mieux adaptée aux services. </a:t>
            </a:r>
          </a:p>
          <a:p>
            <a:pPr>
              <a:buNone/>
            </a:pPr>
            <a:endParaRPr lang="fr-FR" sz="2400" dirty="0" smtClean="0">
              <a:solidFill>
                <a:schemeClr val="bg1"/>
              </a:solidFill>
              <a:latin typeface="Arial" pitchFamily="34" charset="0"/>
              <a:cs typeface="Arial" pitchFamily="34" charset="0"/>
            </a:endParaRPr>
          </a:p>
          <a:p>
            <a:pPr>
              <a:buFont typeface="Wingdings" pitchFamily="2" charset="2"/>
              <a:buChar char="Ø"/>
            </a:pPr>
            <a:r>
              <a:rPr lang="fr-FR" sz="2400" dirty="0" smtClean="0">
                <a:solidFill>
                  <a:schemeClr val="bg1"/>
                </a:solidFill>
                <a:latin typeface="Arial" pitchFamily="34" charset="0"/>
                <a:cs typeface="Arial" pitchFamily="34" charset="0"/>
              </a:rPr>
              <a:t>La nouvelle définition de la qualité donnée par la norme ISO 9000 (version 2000) est la suivante:  </a:t>
            </a:r>
          </a:p>
          <a:p>
            <a:pPr>
              <a:buNone/>
            </a:pPr>
            <a:r>
              <a:rPr lang="fr-FR" sz="2400" dirty="0" smtClean="0">
                <a:solidFill>
                  <a:schemeClr val="bg1"/>
                </a:solidFill>
                <a:latin typeface="Arial" pitchFamily="34" charset="0"/>
                <a:cs typeface="Arial" pitchFamily="34" charset="0"/>
              </a:rPr>
              <a:t>    « </a:t>
            </a:r>
            <a:r>
              <a:rPr lang="fr-FR" sz="2400" b="1" dirty="0" smtClean="0">
                <a:solidFill>
                  <a:schemeClr val="bg1"/>
                </a:solidFill>
                <a:latin typeface="Arial" pitchFamily="34" charset="0"/>
                <a:cs typeface="Arial" pitchFamily="34" charset="0"/>
              </a:rPr>
              <a:t>La qualité est l’aptitude d'un ensemble de caractéristiques intrinsèques d'un produit, d'un système, d'un processus à satisfaire les exigences des clients et autres parties intéressées</a:t>
            </a:r>
            <a:r>
              <a:rPr lang="fr-FR" sz="2400" dirty="0" smtClean="0">
                <a:solidFill>
                  <a:schemeClr val="bg1"/>
                </a:solidFill>
                <a:latin typeface="Arial" pitchFamily="34" charset="0"/>
                <a:cs typeface="Arial" pitchFamily="34" charset="0"/>
              </a:rPr>
              <a:t> ». (</a:t>
            </a:r>
            <a:r>
              <a:rPr lang="fr-FR" sz="2400" b="1" dirty="0" smtClean="0">
                <a:solidFill>
                  <a:schemeClr val="bg1"/>
                </a:solidFill>
                <a:latin typeface="Arial" pitchFamily="34" charset="0"/>
                <a:cs typeface="Arial" pitchFamily="34" charset="0"/>
              </a:rPr>
              <a:t>ISO 9000 :2000</a:t>
            </a:r>
            <a:r>
              <a:rPr lang="fr-FR" sz="2400" dirty="0" smtClean="0">
                <a:solidFill>
                  <a:schemeClr val="bg1"/>
                </a:solidFill>
                <a:latin typeface="Arial" pitchFamily="34" charset="0"/>
                <a:cs typeface="Arial" pitchFamily="34" charset="0"/>
              </a:rPr>
              <a:t>).</a:t>
            </a:r>
          </a:p>
          <a:p>
            <a:pPr>
              <a:buNone/>
            </a:pPr>
            <a:endParaRPr lang="fr-FR" sz="2000" dirty="0" smtClean="0">
              <a:latin typeface="Arial" pitchFamily="34" charset="0"/>
              <a:cs typeface="Arial" pitchFamily="34" charset="0"/>
            </a:endParaRPr>
          </a:p>
          <a:p>
            <a:pPr>
              <a:buNone/>
            </a:pPr>
            <a:endParaRPr lang="fr-FR" sz="20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A6F91948-0628-4F0A-AA27-92E936497AB5}" type="slidenum">
              <a:rPr lang="fr-FR" smtClean="0"/>
              <a:pPr>
                <a:defRPr/>
              </a:pPr>
              <a:t>47</a:t>
            </a:fld>
            <a:endParaRPr lang="fr-F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229600" cy="4857403"/>
          </a:xfrm>
        </p:spPr>
        <p:txBody>
          <a:bodyPr/>
          <a:lstStyle/>
          <a:p>
            <a:pPr>
              <a:buNone/>
            </a:pPr>
            <a:r>
              <a:rPr lang="fr-FR" sz="2000" b="1" dirty="0" smtClean="0">
                <a:latin typeface="Arial" pitchFamily="34" charset="0"/>
                <a:cs typeface="Arial" pitchFamily="34" charset="0"/>
              </a:rPr>
              <a:t> </a:t>
            </a:r>
            <a:endParaRPr lang="fr-FR" sz="2000" dirty="0" smtClean="0">
              <a:latin typeface="Arial" pitchFamily="34" charset="0"/>
              <a:cs typeface="Arial" pitchFamily="34" charset="0"/>
            </a:endParaRPr>
          </a:p>
          <a:p>
            <a:pPr>
              <a:buFont typeface="Wingdings" pitchFamily="2" charset="2"/>
              <a:buChar char="Ø"/>
            </a:pPr>
            <a:r>
              <a:rPr lang="fr-FR" sz="2000" dirty="0" smtClean="0">
                <a:solidFill>
                  <a:schemeClr val="bg1"/>
                </a:solidFill>
                <a:latin typeface="Arial" pitchFamily="34" charset="0"/>
                <a:cs typeface="Arial" pitchFamily="34" charset="0"/>
              </a:rPr>
              <a:t>La nouvelle série de norme ISO 9000 apporte de nombreux avantages. </a:t>
            </a:r>
          </a:p>
          <a:p>
            <a:pPr>
              <a:buNone/>
            </a:pPr>
            <a:endParaRPr lang="fr-FR" sz="2000" dirty="0" smtClean="0">
              <a:solidFill>
                <a:schemeClr val="bg1"/>
              </a:solidFill>
              <a:latin typeface="Arial" pitchFamily="34" charset="0"/>
              <a:cs typeface="Arial" pitchFamily="34" charset="0"/>
            </a:endParaRPr>
          </a:p>
          <a:p>
            <a:pPr>
              <a:buFont typeface="Wingdings" pitchFamily="2" charset="2"/>
              <a:buChar char="Ø"/>
            </a:pPr>
            <a:r>
              <a:rPr lang="fr-FR" sz="2000" dirty="0" smtClean="0">
                <a:solidFill>
                  <a:schemeClr val="bg1"/>
                </a:solidFill>
                <a:latin typeface="Arial" pitchFamily="34" charset="0"/>
                <a:cs typeface="Arial" pitchFamily="34" charset="0"/>
              </a:rPr>
              <a:t> Elle est orientée vers la réalisation des objectifs de l’entreprise, y compris la satisfaction des clients.</a:t>
            </a:r>
          </a:p>
          <a:p>
            <a:pPr>
              <a:buNone/>
            </a:pPr>
            <a:endParaRPr lang="fr-FR" sz="2000" dirty="0" smtClean="0">
              <a:solidFill>
                <a:schemeClr val="bg1"/>
              </a:solidFill>
              <a:latin typeface="Arial" pitchFamily="34" charset="0"/>
              <a:cs typeface="Arial" pitchFamily="34" charset="0"/>
            </a:endParaRPr>
          </a:p>
          <a:p>
            <a:pPr>
              <a:buFont typeface="Wingdings" pitchFamily="2" charset="2"/>
              <a:buChar char="Ø"/>
            </a:pPr>
            <a:r>
              <a:rPr lang="fr-FR" sz="2000" dirty="0" smtClean="0">
                <a:solidFill>
                  <a:schemeClr val="bg1"/>
                </a:solidFill>
                <a:latin typeface="Arial" pitchFamily="34" charset="0"/>
                <a:cs typeface="Arial" pitchFamily="34" charset="0"/>
              </a:rPr>
              <a:t>D’où l’importance de l’</a:t>
            </a:r>
            <a:r>
              <a:rPr lang="fr-FR" sz="2000" b="1" dirty="0" smtClean="0">
                <a:solidFill>
                  <a:schemeClr val="bg1"/>
                </a:solidFill>
                <a:latin typeface="Arial" pitchFamily="34" charset="0"/>
                <a:cs typeface="Arial" pitchFamily="34" charset="0"/>
              </a:rPr>
              <a:t>amélioration continue</a:t>
            </a:r>
            <a:r>
              <a:rPr lang="fr-FR" sz="2000" dirty="0" smtClean="0">
                <a:solidFill>
                  <a:schemeClr val="bg1"/>
                </a:solidFill>
                <a:latin typeface="Arial" pitchFamily="34" charset="0"/>
                <a:cs typeface="Arial" pitchFamily="34" charset="0"/>
              </a:rPr>
              <a:t> pour aller vers le management de la </a:t>
            </a:r>
            <a:r>
              <a:rPr lang="fr-FR" sz="2000" b="1" dirty="0" smtClean="0">
                <a:solidFill>
                  <a:schemeClr val="bg1"/>
                </a:solidFill>
                <a:latin typeface="Arial" pitchFamily="34" charset="0"/>
                <a:cs typeface="Arial" pitchFamily="34" charset="0"/>
              </a:rPr>
              <a:t>qualité totale</a:t>
            </a:r>
            <a:r>
              <a:rPr lang="fr-FR" sz="2000" dirty="0" smtClean="0">
                <a:solidFill>
                  <a:schemeClr val="bg1"/>
                </a:solidFill>
                <a:latin typeface="Arial" pitchFamily="34" charset="0"/>
                <a:cs typeface="Arial" pitchFamily="34" charset="0"/>
              </a:rPr>
              <a:t>.</a:t>
            </a:r>
          </a:p>
          <a:p>
            <a:pPr>
              <a:buNone/>
            </a:pPr>
            <a:endParaRPr lang="fr-FR" sz="2000" dirty="0" smtClean="0">
              <a:solidFill>
                <a:schemeClr val="bg1"/>
              </a:solidFill>
              <a:latin typeface="Arial" pitchFamily="34" charset="0"/>
              <a:cs typeface="Arial" pitchFamily="34" charset="0"/>
            </a:endParaRPr>
          </a:p>
          <a:p>
            <a:endParaRPr lang="fr-FR" sz="20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A6F91948-0628-4F0A-AA27-92E936497AB5}" type="slidenum">
              <a:rPr lang="fr-FR" smtClean="0"/>
              <a:pPr>
                <a:defRPr/>
              </a:pPr>
              <a:t>48</a:t>
            </a:fld>
            <a:endParaRPr lang="fr-F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6F91948-0628-4F0A-AA27-92E936497AB5}" type="slidenum">
              <a:rPr lang="fr-FR" smtClean="0"/>
              <a:pPr>
                <a:defRPr/>
              </a:pPr>
              <a:t>49</a:t>
            </a:fld>
            <a:endParaRPr lang="fr-FR"/>
          </a:p>
        </p:txBody>
      </p:sp>
      <p:graphicFrame>
        <p:nvGraphicFramePr>
          <p:cNvPr id="6" name="Tableau 5"/>
          <p:cNvGraphicFramePr>
            <a:graphicFrameLocks noGrp="1"/>
          </p:cNvGraphicFramePr>
          <p:nvPr/>
        </p:nvGraphicFramePr>
        <p:xfrm>
          <a:off x="142845" y="928671"/>
          <a:ext cx="8715436" cy="5643600"/>
        </p:xfrm>
        <a:graphic>
          <a:graphicData uri="http://schemas.openxmlformats.org/drawingml/2006/table">
            <a:tbl>
              <a:tblPr/>
              <a:tblGrid>
                <a:gridCol w="3500461"/>
                <a:gridCol w="1071570"/>
                <a:gridCol w="4143405"/>
              </a:tblGrid>
              <a:tr h="328593">
                <a:tc gridSpan="3">
                  <a:txBody>
                    <a:bodyPr/>
                    <a:lstStyle/>
                    <a:p>
                      <a:pPr algn="just">
                        <a:lnSpc>
                          <a:spcPct val="115000"/>
                        </a:lnSpc>
                        <a:spcAft>
                          <a:spcPts val="0"/>
                        </a:spcAft>
                      </a:pPr>
                      <a:r>
                        <a:rPr lang="fr-FR" sz="1300" b="1" i="1" dirty="0">
                          <a:solidFill>
                            <a:schemeClr val="bg1"/>
                          </a:solidFill>
                          <a:latin typeface="Calibri"/>
                          <a:ea typeface="Times New Roman"/>
                          <a:cs typeface="Calibri"/>
                        </a:rPr>
                        <a:t>Concepts, sélection et terminologie</a:t>
                      </a: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979004">
                <a:tc>
                  <a:txBody>
                    <a:bodyPr/>
                    <a:lstStyle/>
                    <a:p>
                      <a:pPr marL="228600" indent="-45720" algn="just">
                        <a:lnSpc>
                          <a:spcPct val="115000"/>
                        </a:lnSpc>
                        <a:spcAft>
                          <a:spcPts val="0"/>
                        </a:spcAft>
                        <a:tabLst>
                          <a:tab pos="411480" algn="l"/>
                        </a:tabLst>
                      </a:pPr>
                      <a:r>
                        <a:rPr lang="fr-FR" sz="1300" b="1" dirty="0">
                          <a:solidFill>
                            <a:schemeClr val="bg1"/>
                          </a:solidFill>
                          <a:latin typeface="Calibri"/>
                          <a:ea typeface="Times New Roman"/>
                          <a:cs typeface="Calibri"/>
                        </a:rPr>
                        <a:t>ISO 9000-1 </a:t>
                      </a:r>
                      <a:r>
                        <a:rPr lang="fr-FR" sz="1300" b="1" dirty="0" smtClean="0">
                          <a:solidFill>
                            <a:schemeClr val="bg1"/>
                          </a:solidFill>
                          <a:latin typeface="Calibri"/>
                          <a:ea typeface="Times New Roman"/>
                          <a:cs typeface="Calibri"/>
                        </a:rPr>
                        <a:t>(lignes directrices)</a:t>
                      </a:r>
                      <a:endParaRPr lang="fr-FR" sz="1000" dirty="0">
                        <a:solidFill>
                          <a:schemeClr val="bg1"/>
                        </a:solidFill>
                        <a:latin typeface="Calibri"/>
                        <a:ea typeface="Calibri"/>
                        <a:cs typeface="Times New Roman"/>
                      </a:endParaRPr>
                    </a:p>
                    <a:p>
                      <a:pPr marL="228600" indent="-45720" algn="just">
                        <a:lnSpc>
                          <a:spcPct val="115000"/>
                        </a:lnSpc>
                        <a:spcAft>
                          <a:spcPts val="0"/>
                        </a:spcAft>
                        <a:tabLst>
                          <a:tab pos="411480" algn="l"/>
                        </a:tabLst>
                      </a:pP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300" b="1" dirty="0">
                          <a:solidFill>
                            <a:schemeClr val="bg1"/>
                          </a:solidFill>
                          <a:latin typeface="Calibri"/>
                          <a:ea typeface="Times New Roman"/>
                          <a:cs typeface="Calibri"/>
                        </a:rPr>
                        <a:t>ISO 9000</a:t>
                      </a: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300" b="1" dirty="0">
                          <a:solidFill>
                            <a:schemeClr val="bg1"/>
                          </a:solidFill>
                          <a:latin typeface="Calibri"/>
                          <a:ea typeface="Times New Roman"/>
                          <a:cs typeface="Calibri"/>
                        </a:rPr>
                        <a:t>- Systèmes de management de la qualité - Conception vocabulaire (1 seule norme de recommandations)</a:t>
                      </a: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28593">
                <a:tc gridSpan="3">
                  <a:txBody>
                    <a:bodyPr/>
                    <a:lstStyle/>
                    <a:p>
                      <a:pPr algn="just">
                        <a:lnSpc>
                          <a:spcPct val="115000"/>
                        </a:lnSpc>
                        <a:spcAft>
                          <a:spcPts val="0"/>
                        </a:spcAft>
                      </a:pPr>
                      <a:r>
                        <a:rPr lang="fr-FR" sz="1300" b="1" i="1">
                          <a:solidFill>
                            <a:schemeClr val="bg1"/>
                          </a:solidFill>
                          <a:latin typeface="Calibri"/>
                          <a:ea typeface="Times New Roman"/>
                          <a:cs typeface="Calibri"/>
                        </a:rPr>
                        <a:t>Management de la qualité - Lignes  directrices-</a:t>
                      </a:r>
                      <a:endParaRPr lang="fr-FR" sz="100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305339">
                <a:tc>
                  <a:txBody>
                    <a:bodyPr/>
                    <a:lstStyle/>
                    <a:p>
                      <a:pPr marL="228600" indent="-45720" algn="just">
                        <a:lnSpc>
                          <a:spcPct val="115000"/>
                        </a:lnSpc>
                        <a:spcAft>
                          <a:spcPts val="0"/>
                        </a:spcAft>
                        <a:tabLst>
                          <a:tab pos="411480" algn="l"/>
                        </a:tabLst>
                      </a:pPr>
                      <a:r>
                        <a:rPr lang="fr-FR" sz="1300" b="1" dirty="0">
                          <a:solidFill>
                            <a:schemeClr val="bg1"/>
                          </a:solidFill>
                          <a:latin typeface="Calibri"/>
                          <a:ea typeface="Times New Roman"/>
                          <a:cs typeface="Calibri"/>
                        </a:rPr>
                        <a:t>ISO 9004-1 </a:t>
                      </a:r>
                      <a:r>
                        <a:rPr lang="fr-FR" sz="1300" b="1" dirty="0" smtClean="0">
                          <a:solidFill>
                            <a:schemeClr val="bg1"/>
                          </a:solidFill>
                          <a:latin typeface="Calibri"/>
                          <a:ea typeface="Times New Roman"/>
                          <a:cs typeface="Calibri"/>
                        </a:rPr>
                        <a:t>(entreprise en général)</a:t>
                      </a:r>
                      <a:endParaRPr lang="fr-FR" sz="1000" dirty="0">
                        <a:solidFill>
                          <a:schemeClr val="bg1"/>
                        </a:solidFill>
                        <a:latin typeface="Calibri"/>
                        <a:ea typeface="Calibri"/>
                        <a:cs typeface="Times New Roman"/>
                      </a:endParaRPr>
                    </a:p>
                    <a:p>
                      <a:pPr marL="228600" indent="-45720" algn="just">
                        <a:lnSpc>
                          <a:spcPct val="115000"/>
                        </a:lnSpc>
                        <a:spcAft>
                          <a:spcPts val="0"/>
                        </a:spcAft>
                        <a:tabLst>
                          <a:tab pos="411480" algn="l"/>
                        </a:tabLst>
                      </a:pPr>
                      <a:r>
                        <a:rPr lang="fr-FR" sz="1300" b="1" dirty="0">
                          <a:solidFill>
                            <a:schemeClr val="bg1"/>
                          </a:solidFill>
                          <a:latin typeface="Calibri"/>
                          <a:ea typeface="Times New Roman"/>
                          <a:cs typeface="Calibri"/>
                        </a:rPr>
                        <a:t>ISO 9004-2 </a:t>
                      </a:r>
                      <a:r>
                        <a:rPr lang="fr-FR" sz="1300" b="1" dirty="0" smtClean="0">
                          <a:solidFill>
                            <a:schemeClr val="bg1"/>
                          </a:solidFill>
                          <a:latin typeface="Calibri"/>
                          <a:ea typeface="Times New Roman"/>
                          <a:cs typeface="Calibri"/>
                        </a:rPr>
                        <a:t>(traite de services)</a:t>
                      </a:r>
                      <a:endParaRPr lang="fr-FR" sz="1000" dirty="0">
                        <a:solidFill>
                          <a:schemeClr val="bg1"/>
                        </a:solidFill>
                        <a:latin typeface="Calibri"/>
                        <a:ea typeface="Calibri"/>
                        <a:cs typeface="Times New Roman"/>
                      </a:endParaRPr>
                    </a:p>
                    <a:p>
                      <a:pPr marL="228600" indent="-45720" algn="just">
                        <a:lnSpc>
                          <a:spcPct val="115000"/>
                        </a:lnSpc>
                        <a:spcAft>
                          <a:spcPts val="0"/>
                        </a:spcAft>
                        <a:tabLst>
                          <a:tab pos="411480" algn="l"/>
                        </a:tabLst>
                      </a:pPr>
                      <a:r>
                        <a:rPr lang="fr-FR" sz="1300" b="1" dirty="0">
                          <a:solidFill>
                            <a:schemeClr val="bg1"/>
                          </a:solidFill>
                          <a:latin typeface="Calibri"/>
                          <a:ea typeface="Times New Roman"/>
                          <a:cs typeface="Calibri"/>
                        </a:rPr>
                        <a:t>ISO 9004-3 </a:t>
                      </a:r>
                      <a:r>
                        <a:rPr lang="fr-FR" sz="1300" b="1" dirty="0" smtClean="0">
                          <a:solidFill>
                            <a:schemeClr val="bg1"/>
                          </a:solidFill>
                          <a:latin typeface="Calibri"/>
                          <a:ea typeface="Times New Roman"/>
                          <a:cs typeface="Calibri"/>
                        </a:rPr>
                        <a:t>(processus à caractère continu)</a:t>
                      </a:r>
                      <a:endParaRPr lang="fr-FR" sz="1000" dirty="0">
                        <a:solidFill>
                          <a:schemeClr val="bg1"/>
                        </a:solidFill>
                        <a:latin typeface="Calibri"/>
                        <a:ea typeface="Calibri"/>
                        <a:cs typeface="Times New Roman"/>
                      </a:endParaRPr>
                    </a:p>
                    <a:p>
                      <a:pPr marL="228600" indent="-45720" algn="just">
                        <a:lnSpc>
                          <a:spcPct val="115000"/>
                        </a:lnSpc>
                        <a:spcAft>
                          <a:spcPts val="0"/>
                        </a:spcAft>
                        <a:tabLst>
                          <a:tab pos="411480" algn="l"/>
                        </a:tabLst>
                      </a:pPr>
                      <a:r>
                        <a:rPr lang="fr-FR" sz="1300" b="1" dirty="0">
                          <a:solidFill>
                            <a:schemeClr val="bg1"/>
                          </a:solidFill>
                          <a:latin typeface="Calibri"/>
                          <a:ea typeface="Times New Roman"/>
                          <a:cs typeface="Calibri"/>
                        </a:rPr>
                        <a:t>ISO 9004-4 </a:t>
                      </a:r>
                      <a:r>
                        <a:rPr lang="fr-FR" sz="1300" b="1" dirty="0" smtClean="0">
                          <a:solidFill>
                            <a:schemeClr val="bg1"/>
                          </a:solidFill>
                          <a:latin typeface="Calibri"/>
                          <a:ea typeface="Times New Roman"/>
                          <a:cs typeface="Calibri"/>
                        </a:rPr>
                        <a:t> (amélioration de la qualité)</a:t>
                      </a: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300" b="1" dirty="0">
                          <a:solidFill>
                            <a:schemeClr val="bg1"/>
                          </a:solidFill>
                          <a:latin typeface="Calibri"/>
                          <a:ea typeface="Times New Roman"/>
                          <a:cs typeface="Calibri"/>
                        </a:rPr>
                        <a:t>ISO 9004</a:t>
                      </a: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300" b="1" dirty="0">
                          <a:solidFill>
                            <a:schemeClr val="bg1"/>
                          </a:solidFill>
                          <a:latin typeface="Calibri"/>
                          <a:ea typeface="Times New Roman"/>
                          <a:cs typeface="Calibri"/>
                        </a:rPr>
                        <a:t>- Systèmes de management de la qualité - Conseil vers l'amélioration des performances </a:t>
                      </a:r>
                      <a:endParaRPr lang="fr-FR" sz="1000" dirty="0">
                        <a:solidFill>
                          <a:schemeClr val="bg1"/>
                        </a:solidFill>
                        <a:latin typeface="Calibri"/>
                        <a:ea typeface="Calibri"/>
                        <a:cs typeface="Times New Roman"/>
                      </a:endParaRPr>
                    </a:p>
                    <a:p>
                      <a:pPr algn="just">
                        <a:lnSpc>
                          <a:spcPct val="115000"/>
                        </a:lnSpc>
                        <a:spcAft>
                          <a:spcPts val="0"/>
                        </a:spcAft>
                      </a:pPr>
                      <a:r>
                        <a:rPr lang="fr-FR" sz="1300" b="1" dirty="0">
                          <a:solidFill>
                            <a:schemeClr val="bg1"/>
                          </a:solidFill>
                          <a:latin typeface="Calibri"/>
                          <a:ea typeface="Times New Roman"/>
                          <a:cs typeface="Calibri"/>
                        </a:rPr>
                        <a:t>(1 seule norme de recommandations)</a:t>
                      </a: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28593">
                <a:tc gridSpan="3">
                  <a:txBody>
                    <a:bodyPr/>
                    <a:lstStyle/>
                    <a:p>
                      <a:pPr algn="just">
                        <a:lnSpc>
                          <a:spcPct val="115000"/>
                        </a:lnSpc>
                        <a:spcAft>
                          <a:spcPts val="0"/>
                        </a:spcAft>
                      </a:pPr>
                      <a:r>
                        <a:rPr lang="fr-FR" sz="1300" b="1" i="1">
                          <a:solidFill>
                            <a:schemeClr val="bg1"/>
                          </a:solidFill>
                          <a:latin typeface="Calibri"/>
                          <a:ea typeface="Times New Roman"/>
                          <a:cs typeface="Calibri"/>
                        </a:rPr>
                        <a:t>Assurance de la qualité</a:t>
                      </a:r>
                      <a:endParaRPr lang="fr-FR" sz="100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059106">
                <a:tc>
                  <a:txBody>
                    <a:bodyPr/>
                    <a:lstStyle/>
                    <a:p>
                      <a:pPr marL="228600" indent="-45720" algn="just">
                        <a:lnSpc>
                          <a:spcPct val="115000"/>
                        </a:lnSpc>
                        <a:spcAft>
                          <a:spcPts val="0"/>
                        </a:spcAft>
                        <a:tabLst>
                          <a:tab pos="411480" algn="l"/>
                        </a:tabLst>
                      </a:pPr>
                      <a:r>
                        <a:rPr lang="fr-FR" sz="1300" b="1" dirty="0">
                          <a:solidFill>
                            <a:schemeClr val="bg1"/>
                          </a:solidFill>
                          <a:latin typeface="Calibri"/>
                          <a:ea typeface="Times New Roman"/>
                          <a:cs typeface="Calibri"/>
                        </a:rPr>
                        <a:t>ISO 9001 </a:t>
                      </a:r>
                      <a:r>
                        <a:rPr lang="fr-FR" sz="1300" b="1" dirty="0" smtClean="0">
                          <a:solidFill>
                            <a:schemeClr val="bg1"/>
                          </a:solidFill>
                          <a:latin typeface="Calibri"/>
                          <a:ea typeface="Times New Roman"/>
                          <a:cs typeface="Calibri"/>
                        </a:rPr>
                        <a:t> (conception/développement)</a:t>
                      </a:r>
                      <a:endParaRPr lang="fr-FR" sz="1000" dirty="0">
                        <a:solidFill>
                          <a:schemeClr val="bg1"/>
                        </a:solidFill>
                        <a:latin typeface="Calibri"/>
                        <a:ea typeface="Calibri"/>
                        <a:cs typeface="Times New Roman"/>
                      </a:endParaRPr>
                    </a:p>
                    <a:p>
                      <a:pPr marL="900113" indent="-715963" algn="just">
                        <a:lnSpc>
                          <a:spcPct val="115000"/>
                        </a:lnSpc>
                        <a:spcAft>
                          <a:spcPts val="0"/>
                        </a:spcAft>
                        <a:tabLst>
                          <a:tab pos="411480" algn="l"/>
                        </a:tabLst>
                      </a:pPr>
                      <a:r>
                        <a:rPr lang="fr-FR" sz="1300" b="1" dirty="0">
                          <a:solidFill>
                            <a:schemeClr val="bg1"/>
                          </a:solidFill>
                          <a:latin typeface="Calibri"/>
                          <a:ea typeface="Times New Roman"/>
                          <a:cs typeface="Calibri"/>
                        </a:rPr>
                        <a:t>ISO 9002 </a:t>
                      </a:r>
                      <a:r>
                        <a:rPr lang="fr-FR" sz="1300" b="1" dirty="0" smtClean="0">
                          <a:solidFill>
                            <a:schemeClr val="bg1"/>
                          </a:solidFill>
                          <a:latin typeface="Calibri"/>
                          <a:ea typeface="Times New Roman"/>
                          <a:cs typeface="Calibri"/>
                        </a:rPr>
                        <a:t>(production-installation, prestations associées)</a:t>
                      </a:r>
                      <a:endParaRPr lang="fr-FR" sz="1000" dirty="0">
                        <a:solidFill>
                          <a:schemeClr val="bg1"/>
                        </a:solidFill>
                        <a:latin typeface="Calibri"/>
                        <a:ea typeface="Calibri"/>
                        <a:cs typeface="Times New Roman"/>
                      </a:endParaRPr>
                    </a:p>
                    <a:p>
                      <a:pPr marL="228600" indent="-45720" algn="just">
                        <a:lnSpc>
                          <a:spcPct val="115000"/>
                        </a:lnSpc>
                        <a:spcAft>
                          <a:spcPts val="0"/>
                        </a:spcAft>
                        <a:tabLst>
                          <a:tab pos="411480" algn="l"/>
                        </a:tabLst>
                      </a:pPr>
                      <a:r>
                        <a:rPr lang="fr-FR" sz="1300" b="1" dirty="0">
                          <a:solidFill>
                            <a:schemeClr val="bg1"/>
                          </a:solidFill>
                          <a:latin typeface="Calibri"/>
                          <a:ea typeface="Times New Roman"/>
                          <a:cs typeface="Calibri"/>
                        </a:rPr>
                        <a:t>ISO 9003 </a:t>
                      </a:r>
                      <a:r>
                        <a:rPr lang="fr-FR" sz="1300" b="1" dirty="0" smtClean="0">
                          <a:solidFill>
                            <a:schemeClr val="bg1"/>
                          </a:solidFill>
                          <a:latin typeface="Calibri"/>
                          <a:ea typeface="Times New Roman"/>
                          <a:cs typeface="Calibri"/>
                        </a:rPr>
                        <a:t> (contrôles et essais finals)</a:t>
                      </a: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300" b="1" dirty="0">
                          <a:solidFill>
                            <a:schemeClr val="bg1"/>
                          </a:solidFill>
                          <a:latin typeface="Calibri"/>
                          <a:ea typeface="Times New Roman"/>
                          <a:cs typeface="Calibri"/>
                        </a:rPr>
                        <a:t>ISO 9001</a:t>
                      </a: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300" b="1" dirty="0">
                          <a:solidFill>
                            <a:schemeClr val="bg1"/>
                          </a:solidFill>
                          <a:latin typeface="Calibri"/>
                          <a:ea typeface="Times New Roman"/>
                          <a:cs typeface="Calibri"/>
                        </a:rPr>
                        <a:t>- Systèmes de management de la qualité </a:t>
                      </a:r>
                      <a:endParaRPr lang="fr-FR" sz="1000" dirty="0">
                        <a:solidFill>
                          <a:schemeClr val="bg1"/>
                        </a:solidFill>
                        <a:latin typeface="Calibri"/>
                        <a:ea typeface="Calibri"/>
                        <a:cs typeface="Times New Roman"/>
                      </a:endParaRPr>
                    </a:p>
                    <a:p>
                      <a:pPr algn="just">
                        <a:lnSpc>
                          <a:spcPct val="115000"/>
                        </a:lnSpc>
                        <a:spcAft>
                          <a:spcPts val="0"/>
                        </a:spcAft>
                      </a:pPr>
                      <a:r>
                        <a:rPr lang="fr-FR" sz="1300" b="1" dirty="0">
                          <a:solidFill>
                            <a:schemeClr val="bg1"/>
                          </a:solidFill>
                          <a:latin typeface="Calibri"/>
                          <a:ea typeface="Times New Roman"/>
                          <a:cs typeface="Calibri"/>
                        </a:rPr>
                        <a:t>- Exigences</a:t>
                      </a:r>
                      <a:endParaRPr lang="fr-FR" sz="1000" dirty="0">
                        <a:solidFill>
                          <a:schemeClr val="bg1"/>
                        </a:solidFill>
                        <a:latin typeface="Calibri"/>
                        <a:ea typeface="Calibri"/>
                        <a:cs typeface="Times New Roman"/>
                      </a:endParaRPr>
                    </a:p>
                    <a:p>
                      <a:pPr algn="just">
                        <a:lnSpc>
                          <a:spcPct val="115000"/>
                        </a:lnSpc>
                        <a:spcAft>
                          <a:spcPts val="0"/>
                        </a:spcAft>
                      </a:pPr>
                      <a:r>
                        <a:rPr lang="fr-FR" sz="1300" b="1" dirty="0">
                          <a:solidFill>
                            <a:schemeClr val="bg1"/>
                          </a:solidFill>
                          <a:latin typeface="Calibri"/>
                          <a:ea typeface="Times New Roman"/>
                          <a:cs typeface="Calibri"/>
                        </a:rPr>
                        <a:t>(1 seule norme de spécifications) </a:t>
                      </a: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28593">
                <a:tc gridSpan="3">
                  <a:txBody>
                    <a:bodyPr/>
                    <a:lstStyle/>
                    <a:p>
                      <a:pPr algn="just">
                        <a:lnSpc>
                          <a:spcPct val="115000"/>
                        </a:lnSpc>
                        <a:spcAft>
                          <a:spcPts val="0"/>
                        </a:spcAft>
                      </a:pPr>
                      <a:r>
                        <a:rPr lang="fr-FR" sz="1300" b="1" i="1">
                          <a:solidFill>
                            <a:schemeClr val="bg1"/>
                          </a:solidFill>
                          <a:latin typeface="Calibri"/>
                          <a:ea typeface="Times New Roman"/>
                          <a:cs typeface="Calibri"/>
                        </a:rPr>
                        <a:t>Audit qualité - Lignes directrices-</a:t>
                      </a:r>
                      <a:endParaRPr lang="fr-FR" sz="100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985779">
                <a:tc>
                  <a:txBody>
                    <a:bodyPr/>
                    <a:lstStyle/>
                    <a:p>
                      <a:pPr marL="228600" indent="-45720" algn="just">
                        <a:lnSpc>
                          <a:spcPct val="115000"/>
                        </a:lnSpc>
                        <a:spcAft>
                          <a:spcPts val="0"/>
                        </a:spcAft>
                        <a:tabLst>
                          <a:tab pos="411480" algn="l"/>
                        </a:tabLst>
                      </a:pPr>
                      <a:r>
                        <a:rPr lang="fr-FR" sz="1300" b="1" dirty="0">
                          <a:solidFill>
                            <a:schemeClr val="bg1"/>
                          </a:solidFill>
                          <a:latin typeface="Calibri"/>
                          <a:ea typeface="Times New Roman"/>
                          <a:cs typeface="Calibri"/>
                        </a:rPr>
                        <a:t>ISO 10011-1 </a:t>
                      </a:r>
                      <a:endParaRPr lang="fr-FR" sz="1000" dirty="0">
                        <a:solidFill>
                          <a:schemeClr val="bg1"/>
                        </a:solidFill>
                        <a:latin typeface="Calibri"/>
                        <a:ea typeface="Calibri"/>
                        <a:cs typeface="Times New Roman"/>
                      </a:endParaRPr>
                    </a:p>
                    <a:p>
                      <a:pPr marL="228600" indent="-45720" algn="just">
                        <a:lnSpc>
                          <a:spcPct val="115000"/>
                        </a:lnSpc>
                        <a:spcAft>
                          <a:spcPts val="0"/>
                        </a:spcAft>
                        <a:tabLst>
                          <a:tab pos="411480" algn="l"/>
                        </a:tabLst>
                      </a:pPr>
                      <a:r>
                        <a:rPr lang="fr-FR" sz="1300" b="1" dirty="0">
                          <a:solidFill>
                            <a:schemeClr val="bg1"/>
                          </a:solidFill>
                          <a:latin typeface="Calibri"/>
                          <a:ea typeface="Times New Roman"/>
                          <a:cs typeface="Calibri"/>
                        </a:rPr>
                        <a:t>ISO 10011-2 </a:t>
                      </a:r>
                      <a:endParaRPr lang="fr-FR" sz="1000" dirty="0">
                        <a:solidFill>
                          <a:schemeClr val="bg1"/>
                        </a:solidFill>
                        <a:latin typeface="Calibri"/>
                        <a:ea typeface="Calibri"/>
                        <a:cs typeface="Times New Roman"/>
                      </a:endParaRPr>
                    </a:p>
                    <a:p>
                      <a:pPr marL="228600" indent="-45720" algn="just">
                        <a:lnSpc>
                          <a:spcPct val="115000"/>
                        </a:lnSpc>
                        <a:spcAft>
                          <a:spcPts val="0"/>
                        </a:spcAft>
                        <a:tabLst>
                          <a:tab pos="411480" algn="l"/>
                        </a:tabLst>
                      </a:pPr>
                      <a:r>
                        <a:rPr lang="fr-FR" sz="1300" b="1" dirty="0">
                          <a:solidFill>
                            <a:schemeClr val="bg1"/>
                          </a:solidFill>
                          <a:latin typeface="Calibri"/>
                          <a:ea typeface="Times New Roman"/>
                          <a:cs typeface="Calibri"/>
                        </a:rPr>
                        <a:t>ISO 10011-3 </a:t>
                      </a: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300" b="1" dirty="0">
                          <a:solidFill>
                            <a:schemeClr val="bg1"/>
                          </a:solidFill>
                          <a:latin typeface="Calibri"/>
                          <a:ea typeface="Times New Roman"/>
                          <a:cs typeface="Calibri"/>
                        </a:rPr>
                        <a:t>ISO 19011</a:t>
                      </a: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300" b="1" dirty="0">
                          <a:solidFill>
                            <a:schemeClr val="bg1"/>
                          </a:solidFill>
                          <a:latin typeface="Calibri"/>
                          <a:ea typeface="Times New Roman"/>
                          <a:cs typeface="Calibri"/>
                        </a:rPr>
                        <a:t>- Audit du système de management de la qualité et de l'environnement </a:t>
                      </a:r>
                      <a:endParaRPr lang="fr-FR" sz="1000" dirty="0">
                        <a:solidFill>
                          <a:schemeClr val="bg1"/>
                        </a:solidFill>
                        <a:latin typeface="Calibri"/>
                        <a:ea typeface="Calibri"/>
                        <a:cs typeface="Times New Roman"/>
                      </a:endParaRPr>
                    </a:p>
                    <a:p>
                      <a:pPr algn="just">
                        <a:lnSpc>
                          <a:spcPct val="115000"/>
                        </a:lnSpc>
                        <a:spcAft>
                          <a:spcPts val="0"/>
                        </a:spcAft>
                      </a:pPr>
                      <a:r>
                        <a:rPr lang="fr-FR" sz="1300" b="1" dirty="0">
                          <a:solidFill>
                            <a:schemeClr val="bg1"/>
                          </a:solidFill>
                          <a:latin typeface="Calibri"/>
                          <a:ea typeface="Times New Roman"/>
                          <a:cs typeface="Calibri"/>
                        </a:rPr>
                        <a:t>(1 seule norme de recommandations)</a:t>
                      </a:r>
                      <a:endParaRPr lang="fr-FR" sz="1000" dirty="0">
                        <a:solidFill>
                          <a:schemeClr val="bg1"/>
                        </a:solidFill>
                        <a:latin typeface="Calibri"/>
                        <a:ea typeface="Calibri"/>
                        <a:cs typeface="Times New Roman"/>
                      </a:endParaRPr>
                    </a:p>
                  </a:txBody>
                  <a:tcPr marL="35135" marR="351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484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1163"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428596" y="285728"/>
            <a:ext cx="8215370" cy="584775"/>
          </a:xfrm>
          <a:prstGeom prst="rect">
            <a:avLst/>
          </a:prstGeom>
        </p:spPr>
        <p:txBody>
          <a:bodyPr wrap="square">
            <a:spAutoFit/>
          </a:bodyPr>
          <a:lstStyle/>
          <a:p>
            <a:pPr>
              <a:buNone/>
            </a:pPr>
            <a:r>
              <a:rPr lang="fr-FR" sz="3200" b="1" dirty="0" smtClean="0">
                <a:solidFill>
                  <a:srgbClr val="FFFF00"/>
                </a:solidFill>
              </a:rPr>
              <a:t>Structure des nouvelles normes ISO 9000 </a:t>
            </a:r>
            <a:endParaRPr lang="fr-FR" sz="3200" dirty="0" smtClean="0">
              <a:solidFill>
                <a:srgbClr val="FFFF00"/>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contenu 2"/>
          <p:cNvSpPr>
            <a:spLocks noGrp="1"/>
          </p:cNvSpPr>
          <p:nvPr>
            <p:ph idx="1"/>
          </p:nvPr>
        </p:nvSpPr>
        <p:spPr>
          <a:xfrm>
            <a:off x="285720" y="357166"/>
            <a:ext cx="8643998" cy="5797572"/>
          </a:xfrm>
        </p:spPr>
        <p:txBody>
          <a:bodyPr/>
          <a:lstStyle/>
          <a:p>
            <a:pPr marL="447675" indent="-382588" eaLnBrk="1" hangingPunct="1">
              <a:lnSpc>
                <a:spcPct val="80000"/>
              </a:lnSpc>
              <a:buFont typeface="Wingdings" pitchFamily="2" charset="2"/>
              <a:buChar char="Ø"/>
            </a:pPr>
            <a:r>
              <a:rPr lang="fr-FR" sz="2400" dirty="0" smtClean="0">
                <a:solidFill>
                  <a:schemeClr val="bg1"/>
                </a:solidFill>
                <a:latin typeface="Arial" pitchFamily="34" charset="0"/>
                <a:cs typeface="Arial" pitchFamily="34" charset="0"/>
              </a:rPr>
              <a:t> La </a:t>
            </a:r>
            <a:r>
              <a:rPr lang="fr-FR" sz="2400" b="1" dirty="0" smtClean="0">
                <a:solidFill>
                  <a:schemeClr val="bg1"/>
                </a:solidFill>
                <a:latin typeface="Arial" pitchFamily="34" charset="0"/>
                <a:cs typeface="Arial" pitchFamily="34" charset="0"/>
              </a:rPr>
              <a:t>satisfaction</a:t>
            </a:r>
            <a:r>
              <a:rPr lang="fr-FR" sz="2400" dirty="0" smtClean="0">
                <a:solidFill>
                  <a:schemeClr val="bg1"/>
                </a:solidFill>
                <a:latin typeface="Arial" pitchFamily="34" charset="0"/>
                <a:cs typeface="Arial" pitchFamily="34" charset="0"/>
              </a:rPr>
              <a:t> des </a:t>
            </a:r>
            <a:r>
              <a:rPr lang="fr-FR" sz="2400" b="1" dirty="0" smtClean="0">
                <a:solidFill>
                  <a:schemeClr val="bg1"/>
                </a:solidFill>
                <a:latin typeface="Arial" pitchFamily="34" charset="0"/>
                <a:cs typeface="Arial" pitchFamily="34" charset="0"/>
              </a:rPr>
              <a:t>clients</a:t>
            </a:r>
            <a:r>
              <a:rPr lang="fr-FR" sz="2400" dirty="0" smtClean="0">
                <a:solidFill>
                  <a:schemeClr val="bg1"/>
                </a:solidFill>
                <a:latin typeface="Arial" pitchFamily="34" charset="0"/>
                <a:cs typeface="Arial" pitchFamily="34" charset="0"/>
              </a:rPr>
              <a:t> ou encore </a:t>
            </a:r>
            <a:r>
              <a:rPr lang="fr-FR" sz="2400" b="1" dirty="0" smtClean="0">
                <a:solidFill>
                  <a:schemeClr val="bg1"/>
                </a:solidFill>
                <a:latin typeface="Arial" pitchFamily="34" charset="0"/>
                <a:cs typeface="Arial" pitchFamily="34" charset="0"/>
              </a:rPr>
              <a:t>citoyens/usagers</a:t>
            </a:r>
            <a:r>
              <a:rPr lang="fr-FR" sz="2400" dirty="0" smtClean="0">
                <a:solidFill>
                  <a:schemeClr val="bg1"/>
                </a:solidFill>
                <a:latin typeface="Arial" pitchFamily="34" charset="0"/>
                <a:cs typeface="Arial" pitchFamily="34" charset="0"/>
              </a:rPr>
              <a:t> est la cible recherchée par l’ensemble des </a:t>
            </a:r>
            <a:r>
              <a:rPr lang="fr-FR" sz="2400" b="1" dirty="0" smtClean="0">
                <a:solidFill>
                  <a:schemeClr val="bg1"/>
                </a:solidFill>
                <a:latin typeface="Arial" pitchFamily="34" charset="0"/>
                <a:cs typeface="Arial" pitchFamily="34" charset="0"/>
              </a:rPr>
              <a:t>démarches qualité</a:t>
            </a:r>
            <a:r>
              <a:rPr lang="fr-FR" sz="2400" dirty="0" smtClean="0">
                <a:solidFill>
                  <a:schemeClr val="bg1"/>
                </a:solidFill>
                <a:latin typeface="Arial" pitchFamily="34" charset="0"/>
                <a:cs typeface="Arial" pitchFamily="34" charset="0"/>
              </a:rPr>
              <a:t>.</a:t>
            </a:r>
          </a:p>
          <a:p>
            <a:pPr marL="447675" indent="-382588" eaLnBrk="1" hangingPunct="1">
              <a:lnSpc>
                <a:spcPct val="80000"/>
              </a:lnSpc>
              <a:buFont typeface="Wingdings 2" pitchFamily="18" charset="2"/>
              <a:buNone/>
            </a:pPr>
            <a:endParaRPr lang="fr-FR" sz="2400" dirty="0" smtClean="0">
              <a:solidFill>
                <a:schemeClr val="bg1"/>
              </a:solidFill>
              <a:latin typeface="Arial" pitchFamily="34" charset="0"/>
              <a:cs typeface="Arial" pitchFamily="34" charset="0"/>
            </a:endParaRPr>
          </a:p>
          <a:p>
            <a:pPr marL="447675" indent="-382588" eaLnBrk="1" hangingPunct="1">
              <a:buFont typeface="Wingdings" pitchFamily="2" charset="2"/>
              <a:buChar char="Ø"/>
            </a:pPr>
            <a:r>
              <a:rPr lang="fr-FR" sz="2400" dirty="0" smtClean="0">
                <a:solidFill>
                  <a:schemeClr val="bg1"/>
                </a:solidFill>
                <a:latin typeface="Arial" pitchFamily="34" charset="0"/>
                <a:cs typeface="Arial" pitchFamily="34" charset="0"/>
              </a:rPr>
              <a:t>Ce furent les Japonais qui, les premiers, ont développé une approche de la gestion par la qualité.</a:t>
            </a:r>
          </a:p>
          <a:p>
            <a:pPr marL="447675" indent="-382588" eaLnBrk="1" hangingPunct="1">
              <a:buFont typeface="Wingdings 2" pitchFamily="18" charset="2"/>
              <a:buNone/>
            </a:pPr>
            <a:endParaRPr lang="fr-FR" sz="2400" dirty="0" smtClean="0">
              <a:solidFill>
                <a:schemeClr val="bg1"/>
              </a:solidFill>
              <a:latin typeface="Arial" pitchFamily="34" charset="0"/>
              <a:cs typeface="Arial" pitchFamily="34" charset="0"/>
            </a:endParaRPr>
          </a:p>
          <a:p>
            <a:pPr marL="447675" indent="-382588" eaLnBrk="1" hangingPunct="1">
              <a:buFont typeface="Wingdings" pitchFamily="2" charset="2"/>
              <a:buNone/>
            </a:pPr>
            <a:r>
              <a:rPr lang="fr-FR" sz="2400" dirty="0" smtClean="0">
                <a:solidFill>
                  <a:schemeClr val="bg1"/>
                </a:solidFill>
                <a:latin typeface="Arial" pitchFamily="34" charset="0"/>
                <a:cs typeface="Arial" pitchFamily="34" charset="0"/>
              </a:rPr>
              <a:t>1 - </a:t>
            </a:r>
            <a:r>
              <a:rPr lang="fr-FR" sz="2400" b="1" u="sng" dirty="0" smtClean="0">
                <a:solidFill>
                  <a:schemeClr val="bg1"/>
                </a:solidFill>
                <a:latin typeface="Arial" pitchFamily="34" charset="0"/>
                <a:cs typeface="Arial" pitchFamily="34" charset="0"/>
              </a:rPr>
              <a:t>Le concept de la qualité et son évolution.</a:t>
            </a:r>
          </a:p>
          <a:p>
            <a:pPr marL="447675" indent="-382588" eaLnBrk="1" hangingPunct="1">
              <a:buFont typeface="Wingdings" pitchFamily="2" charset="2"/>
              <a:buNone/>
            </a:pPr>
            <a:r>
              <a:rPr lang="fr-FR" sz="2400" b="1" dirty="0" smtClean="0">
                <a:solidFill>
                  <a:schemeClr val="bg1"/>
                </a:solidFill>
                <a:latin typeface="Arial" pitchFamily="34" charset="0"/>
                <a:cs typeface="Arial" pitchFamily="34" charset="0"/>
              </a:rPr>
              <a:t>      </a:t>
            </a:r>
          </a:p>
          <a:p>
            <a:pPr marL="447675" indent="-382588" eaLnBrk="1" hangingPunct="1">
              <a:buFont typeface="Wingdings" pitchFamily="2" charset="2"/>
              <a:buNone/>
            </a:pPr>
            <a:r>
              <a:rPr lang="fr-FR" sz="2400" b="1" dirty="0" smtClean="0">
                <a:solidFill>
                  <a:schemeClr val="bg1"/>
                </a:solidFill>
                <a:latin typeface="Arial" pitchFamily="34" charset="0"/>
                <a:cs typeface="Arial" pitchFamily="34" charset="0"/>
              </a:rPr>
              <a:t>     1.1- </a:t>
            </a:r>
            <a:r>
              <a:rPr lang="fr-FR" sz="2400" b="1" u="sng" dirty="0" smtClean="0">
                <a:solidFill>
                  <a:schemeClr val="bg1"/>
                </a:solidFill>
                <a:latin typeface="Arial" pitchFamily="34" charset="0"/>
                <a:cs typeface="Arial" pitchFamily="34" charset="0"/>
              </a:rPr>
              <a:t>Historique</a:t>
            </a:r>
            <a:r>
              <a:rPr lang="fr-FR" sz="2400" b="1" dirty="0" smtClean="0">
                <a:solidFill>
                  <a:schemeClr val="bg1"/>
                </a:solidFill>
                <a:latin typeface="Arial" pitchFamily="34" charset="0"/>
                <a:cs typeface="Arial" pitchFamily="34" charset="0"/>
              </a:rPr>
              <a:t>.</a:t>
            </a:r>
          </a:p>
          <a:p>
            <a:pPr marL="447675" indent="-382588" eaLnBrk="1" hangingPunct="1">
              <a:buFont typeface="Wingdings" pitchFamily="2" charset="2"/>
              <a:buChar char="Ø"/>
            </a:pPr>
            <a:r>
              <a:rPr lang="fr-FR" sz="2400" dirty="0" smtClean="0">
                <a:solidFill>
                  <a:schemeClr val="bg1"/>
                </a:solidFill>
                <a:latin typeface="Arial" pitchFamily="34" charset="0"/>
                <a:cs typeface="Arial" pitchFamily="34" charset="0"/>
              </a:rPr>
              <a:t>Un américain </a:t>
            </a:r>
            <a:r>
              <a:rPr lang="fr-FR" sz="2400" b="1" dirty="0" smtClean="0">
                <a:solidFill>
                  <a:schemeClr val="bg1"/>
                </a:solidFill>
                <a:latin typeface="Arial" pitchFamily="34" charset="0"/>
                <a:cs typeface="Arial" pitchFamily="34" charset="0"/>
              </a:rPr>
              <a:t>WALTER SHEWHART</a:t>
            </a:r>
            <a:r>
              <a:rPr lang="fr-FR" sz="2400" dirty="0" smtClean="0">
                <a:solidFill>
                  <a:schemeClr val="bg1"/>
                </a:solidFill>
                <a:latin typeface="Arial" pitchFamily="34" charset="0"/>
                <a:cs typeface="Arial" pitchFamily="34" charset="0"/>
              </a:rPr>
              <a:t>, en  1924, élabora une méthode de gestion de la qualité des produits dans sa compagnie : la </a:t>
            </a:r>
            <a:r>
              <a:rPr lang="fr-FR" sz="2400" b="1" dirty="0" smtClean="0">
                <a:solidFill>
                  <a:schemeClr val="bg1"/>
                </a:solidFill>
                <a:latin typeface="Arial" pitchFamily="34" charset="0"/>
                <a:cs typeface="Arial" pitchFamily="34" charset="0"/>
              </a:rPr>
              <a:t>WESTERN ELECTRIC COMPANY</a:t>
            </a:r>
            <a:r>
              <a:rPr lang="fr-FR" sz="2400" dirty="0" smtClean="0">
                <a:solidFill>
                  <a:schemeClr val="bg1"/>
                </a:solidFill>
                <a:latin typeface="Arial" pitchFamily="34" charset="0"/>
                <a:cs typeface="Arial" pitchFamily="34" charset="0"/>
              </a:rPr>
              <a:t>.</a:t>
            </a:r>
          </a:p>
          <a:p>
            <a:pPr marL="447675" indent="-382588" eaLnBrk="1" hangingPunct="1">
              <a:buFont typeface="Wingdings" pitchFamily="2" charset="2"/>
              <a:buChar char="Ø"/>
            </a:pPr>
            <a:endParaRPr lang="fr-FR" sz="2400" dirty="0" smtClean="0">
              <a:solidFill>
                <a:schemeClr val="bg1"/>
              </a:solidFill>
            </a:endParaRPr>
          </a:p>
        </p:txBody>
      </p:sp>
      <p:sp>
        <p:nvSpPr>
          <p:cNvPr id="4" name="Espace réservé du numéro de diapositive 3"/>
          <p:cNvSpPr>
            <a:spLocks noGrp="1"/>
          </p:cNvSpPr>
          <p:nvPr>
            <p:ph type="sldNum" sz="quarter" idx="12"/>
          </p:nvPr>
        </p:nvSpPr>
        <p:spPr/>
        <p:txBody>
          <a:bodyPr>
            <a:normAutofit/>
          </a:bodyPr>
          <a:lstStyle/>
          <a:p>
            <a:pPr>
              <a:defRPr/>
            </a:pPr>
            <a:fld id="{CD4F88EC-411A-42E3-9F41-6338C80AADAC}" type="slidenum">
              <a:rPr lang="fr-FR"/>
              <a:pPr>
                <a:defRPr/>
              </a:pPr>
              <a:t>5</a:t>
            </a:fld>
            <a:endParaRPr lang="fr-F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81772"/>
          </a:xfrm>
        </p:spPr>
        <p:txBody>
          <a:bodyPr>
            <a:normAutofit fontScale="90000"/>
          </a:bodyPr>
          <a:lstStyle/>
          <a:p>
            <a:r>
              <a:rPr lang="fr-FR" b="1" dirty="0" smtClean="0">
                <a:solidFill>
                  <a:srgbClr val="FFFF00"/>
                </a:solidFill>
              </a:rPr>
              <a:t>Couple ISO 9001-9004</a:t>
            </a:r>
            <a:endParaRPr lang="fr-FR" b="1" dirty="0">
              <a:solidFill>
                <a:srgbClr val="FFFF00"/>
              </a:solidFill>
            </a:endParaRPr>
          </a:p>
        </p:txBody>
      </p:sp>
      <p:graphicFrame>
        <p:nvGraphicFramePr>
          <p:cNvPr id="5" name="Espace réservé du contenu 4"/>
          <p:cNvGraphicFramePr>
            <a:graphicFrameLocks noGrp="1"/>
          </p:cNvGraphicFramePr>
          <p:nvPr>
            <p:ph idx="1"/>
          </p:nvPr>
        </p:nvGraphicFramePr>
        <p:xfrm>
          <a:off x="214281" y="1935161"/>
          <a:ext cx="8786874" cy="3859315"/>
        </p:xfrm>
        <a:graphic>
          <a:graphicData uri="http://schemas.openxmlformats.org/drawingml/2006/table">
            <a:tbl>
              <a:tblPr firstRow="1" bandRow="1">
                <a:tableStyleId>{5C22544A-7EE6-4342-B048-85BDC9FD1C3A}</a:tableStyleId>
              </a:tblPr>
              <a:tblGrid>
                <a:gridCol w="798808"/>
                <a:gridCol w="1379757"/>
                <a:gridCol w="1393336"/>
                <a:gridCol w="1643074"/>
                <a:gridCol w="1643074"/>
                <a:gridCol w="1928825"/>
              </a:tblGrid>
              <a:tr h="707896">
                <a:tc>
                  <a:txBody>
                    <a:bodyPr/>
                    <a:lstStyle/>
                    <a:p>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ISO </a:t>
                      </a:r>
                      <a:r>
                        <a:rPr lang="fr-FR" sz="2000" baseline="0" dirty="0" smtClean="0">
                          <a:latin typeface="Arial" pitchFamily="34" charset="0"/>
                          <a:cs typeface="Arial" pitchFamily="34" charset="0"/>
                        </a:rPr>
                        <a:t>9001</a:t>
                      </a:r>
                      <a:r>
                        <a:rPr lang="fr-FR" sz="2000" dirty="0" smtClean="0">
                          <a:latin typeface="Arial" pitchFamily="34" charset="0"/>
                          <a:cs typeface="Arial" pitchFamily="34" charset="0"/>
                        </a:rPr>
                        <a:t> </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Portée</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Objectif</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Cible</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Evaluation</a:t>
                      </a:r>
                      <a:endParaRPr lang="fr-FR" sz="2000" dirty="0">
                        <a:latin typeface="Arial" pitchFamily="34" charset="0"/>
                        <a:cs typeface="Arial" pitchFamily="34" charset="0"/>
                      </a:endParaRPr>
                    </a:p>
                  </a:txBody>
                  <a:tcPr/>
                </a:tc>
              </a:tr>
              <a:tr h="1535979">
                <a:tc>
                  <a:txBody>
                    <a:bodyPr/>
                    <a:lstStyle/>
                    <a:p>
                      <a:r>
                        <a:rPr lang="fr-FR" sz="2000" dirty="0" smtClean="0">
                          <a:latin typeface="Arial" pitchFamily="34" charset="0"/>
                          <a:cs typeface="Arial" pitchFamily="34" charset="0"/>
                        </a:rPr>
                        <a:t>ISO 9001</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Exigences</a:t>
                      </a:r>
                      <a:endParaRPr lang="fr-FR" sz="2000" dirty="0">
                        <a:latin typeface="Arial" pitchFamily="34" charset="0"/>
                        <a:cs typeface="Arial" pitchFamily="34" charset="0"/>
                      </a:endParaRPr>
                    </a:p>
                  </a:txBody>
                  <a:tcPr marL="0" marR="36000" marT="0" marB="0" anchor="ctr" anchorCtr="1"/>
                </a:tc>
                <a:tc>
                  <a:txBody>
                    <a:bodyPr/>
                    <a:lstStyle/>
                    <a:p>
                      <a:r>
                        <a:rPr lang="fr-FR" sz="2000" dirty="0" smtClean="0">
                          <a:latin typeface="Arial" pitchFamily="34" charset="0"/>
                          <a:cs typeface="Arial" pitchFamily="34" charset="0"/>
                        </a:rPr>
                        <a:t>Tous les processus impliqués dans la qualité</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Maîtrise de la qualité du produit</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Client (satisfaction)</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Audit externe</a:t>
                      </a:r>
                      <a:endParaRPr lang="fr-FR" sz="2000" dirty="0">
                        <a:latin typeface="Arial" pitchFamily="34" charset="0"/>
                        <a:cs typeface="Arial" pitchFamily="34" charset="0"/>
                      </a:endParaRPr>
                    </a:p>
                  </a:txBody>
                  <a:tcPr/>
                </a:tc>
              </a:tr>
              <a:tr h="1535979">
                <a:tc>
                  <a:txBody>
                    <a:bodyPr/>
                    <a:lstStyle/>
                    <a:p>
                      <a:r>
                        <a:rPr lang="fr-FR" sz="2000" dirty="0" smtClean="0">
                          <a:latin typeface="Arial" pitchFamily="34" charset="0"/>
                          <a:cs typeface="Arial" pitchFamily="34" charset="0"/>
                        </a:rPr>
                        <a:t>ISO 9004</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Guide-conseil</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Tous les processus </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Performance de l’entreprise</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Entreprise</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Audit interne</a:t>
                      </a:r>
                    </a:p>
                    <a:p>
                      <a:r>
                        <a:rPr lang="fr-FR" sz="2000" dirty="0" smtClean="0">
                          <a:latin typeface="Arial" pitchFamily="34" charset="0"/>
                          <a:cs typeface="Arial" pitchFamily="34" charset="0"/>
                        </a:rPr>
                        <a:t>Autoévaluation</a:t>
                      </a:r>
                      <a:endParaRPr lang="fr-FR" sz="2000" dirty="0">
                        <a:latin typeface="Arial" pitchFamily="34" charset="0"/>
                        <a:cs typeface="Arial" pitchFamily="34" charset="0"/>
                      </a:endParaRPr>
                    </a:p>
                  </a:txBody>
                  <a:tcPr/>
                </a:tc>
              </a:tr>
            </a:tbl>
          </a:graphicData>
        </a:graphic>
      </p:graphicFrame>
      <p:sp>
        <p:nvSpPr>
          <p:cNvPr id="4" name="Espace réservé du numéro de diapositive 3"/>
          <p:cNvSpPr>
            <a:spLocks noGrp="1"/>
          </p:cNvSpPr>
          <p:nvPr>
            <p:ph type="sldNum" sz="quarter" idx="12"/>
          </p:nvPr>
        </p:nvSpPr>
        <p:spPr/>
        <p:txBody>
          <a:bodyPr/>
          <a:lstStyle/>
          <a:p>
            <a:pPr>
              <a:defRPr/>
            </a:pPr>
            <a:fld id="{A6F91948-0628-4F0A-AA27-92E936497AB5}" type="slidenum">
              <a:rPr lang="fr-FR" smtClean="0"/>
              <a:pPr>
                <a:defRPr/>
              </a:pPr>
              <a:t>50</a:t>
            </a:fld>
            <a:endParaRPr lang="fr-F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548680"/>
            <a:ext cx="8712968" cy="6095030"/>
          </a:xfrm>
        </p:spPr>
        <p:txBody>
          <a:bodyPr>
            <a:normAutofit/>
          </a:bodyPr>
          <a:lstStyle/>
          <a:p>
            <a:pPr>
              <a:spcAft>
                <a:spcPts val="1200"/>
              </a:spcAft>
              <a:buNone/>
            </a:pPr>
            <a:r>
              <a:rPr lang="fr-FR" b="1" dirty="0" smtClean="0">
                <a:solidFill>
                  <a:srgbClr val="FFFF00"/>
                </a:solidFill>
                <a:latin typeface="Arial" pitchFamily="34" charset="0"/>
                <a:cs typeface="Arial" pitchFamily="34" charset="0"/>
              </a:rPr>
              <a:t>6 - </a:t>
            </a:r>
            <a:r>
              <a:rPr lang="fr-FR" b="1" u="sng" dirty="0" smtClean="0">
                <a:solidFill>
                  <a:srgbClr val="FFFF00"/>
                </a:solidFill>
                <a:latin typeface="Arial" pitchFamily="34" charset="0"/>
                <a:cs typeface="Arial" pitchFamily="34" charset="0"/>
              </a:rPr>
              <a:t>La Certification Qualité </a:t>
            </a:r>
            <a:endParaRPr lang="fr-FR" dirty="0" smtClean="0">
              <a:solidFill>
                <a:srgbClr val="FFFF00"/>
              </a:solidFill>
              <a:latin typeface="Arial" pitchFamily="34" charset="0"/>
              <a:cs typeface="Arial" pitchFamily="34" charset="0"/>
            </a:endParaRPr>
          </a:p>
          <a:p>
            <a:pPr>
              <a:buNone/>
            </a:pPr>
            <a:r>
              <a:rPr lang="fr-FR" sz="2000" dirty="0" smtClean="0">
                <a:latin typeface="Arial" pitchFamily="34" charset="0"/>
                <a:cs typeface="Arial" pitchFamily="34" charset="0"/>
              </a:rPr>
              <a:t> </a:t>
            </a:r>
            <a:r>
              <a:rPr lang="fr-FR" sz="2000" dirty="0" smtClean="0">
                <a:solidFill>
                  <a:schemeClr val="bg1"/>
                </a:solidFill>
                <a:latin typeface="Arial" pitchFamily="34" charset="0"/>
                <a:cs typeface="Arial" pitchFamily="34" charset="0"/>
              </a:rPr>
              <a:t>La certification est une démarche par laquelle, une tierce partie donne une assurance écrite à un produit. Cette certification s'appuie sur des résultats d'analyses, de contrôles et d'audits. Celle-ci a pour but de donner confiance aux clients et d'améliorer l'image de votre entreprise.  </a:t>
            </a:r>
          </a:p>
          <a:p>
            <a:pPr>
              <a:buFont typeface="Wingdings" pitchFamily="2" charset="2"/>
              <a:buChar char="Ø"/>
            </a:pPr>
            <a:r>
              <a:rPr lang="fr-FR" sz="2000" dirty="0" smtClean="0">
                <a:solidFill>
                  <a:schemeClr val="bg1"/>
                </a:solidFill>
                <a:latin typeface="Arial" pitchFamily="34" charset="0"/>
                <a:cs typeface="Arial" pitchFamily="34" charset="0"/>
              </a:rPr>
              <a:t>La </a:t>
            </a:r>
            <a:r>
              <a:rPr lang="fr-FR" sz="2000" b="1" dirty="0" smtClean="0">
                <a:solidFill>
                  <a:schemeClr val="bg1"/>
                </a:solidFill>
                <a:latin typeface="Arial" pitchFamily="34" charset="0"/>
                <a:cs typeface="Arial" pitchFamily="34" charset="0"/>
              </a:rPr>
              <a:t>Certification I</a:t>
            </a:r>
            <a:r>
              <a:rPr lang="fr-FR" sz="2000" dirty="0" smtClean="0">
                <a:solidFill>
                  <a:schemeClr val="bg1"/>
                </a:solidFill>
                <a:latin typeface="Arial" pitchFamily="34" charset="0"/>
                <a:cs typeface="Arial" pitchFamily="34" charset="0"/>
              </a:rPr>
              <a:t>SO 9000</a:t>
            </a:r>
            <a:r>
              <a:rPr lang="fr-FR" sz="2000" b="1" dirty="0" smtClean="0">
                <a:solidFill>
                  <a:schemeClr val="bg1"/>
                </a:solidFill>
                <a:latin typeface="Arial" pitchFamily="34" charset="0"/>
                <a:cs typeface="Arial" pitchFamily="34" charset="0"/>
              </a:rPr>
              <a:t> </a:t>
            </a:r>
            <a:r>
              <a:rPr lang="fr-FR" sz="2000" dirty="0" smtClean="0">
                <a:solidFill>
                  <a:schemeClr val="bg1"/>
                </a:solidFill>
                <a:latin typeface="Arial" pitchFamily="34" charset="0"/>
                <a:cs typeface="Arial" pitchFamily="34" charset="0"/>
              </a:rPr>
              <a:t>constitue la reconnaissance internationale de l'efficacité de l’organisation qualité de l’entreprise ou du fournisseur de services.</a:t>
            </a:r>
          </a:p>
          <a:p>
            <a:pPr>
              <a:buNone/>
            </a:pPr>
            <a:r>
              <a:rPr lang="fr-FR" sz="2000" dirty="0" smtClean="0">
                <a:solidFill>
                  <a:schemeClr val="bg1"/>
                </a:solidFill>
                <a:latin typeface="Arial" pitchFamily="34" charset="0"/>
                <a:cs typeface="Arial" pitchFamily="34" charset="0"/>
              </a:rPr>
              <a:t>   Les normes ISO 9000 sont la référence internationale des entreprises en matière de certification des systèmes de management de la qualité.</a:t>
            </a:r>
          </a:p>
          <a:p>
            <a:pPr>
              <a:buNone/>
            </a:pPr>
            <a:r>
              <a:rPr lang="fr-FR" sz="2000" dirty="0" smtClean="0">
                <a:solidFill>
                  <a:schemeClr val="bg1"/>
                </a:solidFill>
                <a:latin typeface="Arial" pitchFamily="34" charset="0"/>
                <a:cs typeface="Arial" pitchFamily="34" charset="0"/>
              </a:rPr>
              <a:t> La certification selon ces normes reconnaît l'efficacité de votre organisation et vous permet de garantir la confiance et la satisfaction de vos clients ou usagers de services.</a:t>
            </a:r>
          </a:p>
          <a:p>
            <a:pPr>
              <a:buFont typeface="Wingdings" pitchFamily="2" charset="2"/>
              <a:buChar char="Ø"/>
            </a:pPr>
            <a:r>
              <a:rPr lang="fr-FR" sz="2000" dirty="0" smtClean="0">
                <a:solidFill>
                  <a:schemeClr val="bg1"/>
                </a:solidFill>
                <a:latin typeface="Arial" pitchFamily="34" charset="0"/>
                <a:cs typeface="Arial" pitchFamily="34" charset="0"/>
              </a:rPr>
              <a:t>La certification est délivrée après un audit pour vérifier que les exigences de la norme </a:t>
            </a:r>
            <a:r>
              <a:rPr lang="fr-FR" sz="2000" b="1" dirty="0" smtClean="0">
                <a:solidFill>
                  <a:schemeClr val="bg1"/>
                </a:solidFill>
                <a:latin typeface="Arial" pitchFamily="34" charset="0"/>
                <a:cs typeface="Arial" pitchFamily="34" charset="0"/>
              </a:rPr>
              <a:t>ISO 9001 </a:t>
            </a:r>
            <a:r>
              <a:rPr lang="fr-FR" sz="2000" dirty="0" smtClean="0">
                <a:solidFill>
                  <a:schemeClr val="bg1"/>
                </a:solidFill>
                <a:latin typeface="Arial" pitchFamily="34" charset="0"/>
                <a:cs typeface="Arial" pitchFamily="34" charset="0"/>
              </a:rPr>
              <a:t>sont appliquées dans l’entreprise.</a:t>
            </a:r>
          </a:p>
          <a:p>
            <a:pPr>
              <a:buNone/>
            </a:pPr>
            <a:endParaRPr lang="fr-FR" sz="20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A6F91948-0628-4F0A-AA27-92E936497AB5}" type="slidenum">
              <a:rPr lang="fr-FR" smtClean="0"/>
              <a:pPr>
                <a:defRPr/>
              </a:pPr>
              <a:t>51</a:t>
            </a:fld>
            <a:endParaRPr lang="fr-F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0"/>
            <a:ext cx="8678198" cy="6643710"/>
          </a:xfrm>
        </p:spPr>
        <p:txBody>
          <a:bodyPr>
            <a:noAutofit/>
          </a:bodyPr>
          <a:lstStyle/>
          <a:p>
            <a:pPr>
              <a:lnSpc>
                <a:spcPct val="80000"/>
              </a:lnSpc>
              <a:buNone/>
              <a:defRPr/>
            </a:pPr>
            <a:r>
              <a:rPr lang="fr-FR" sz="3600" b="1" dirty="0" smtClean="0">
                <a:solidFill>
                  <a:srgbClr val="FFFF00"/>
                </a:solidFill>
                <a:latin typeface="Arial" pitchFamily="34" charset="0"/>
                <a:cs typeface="Arial" pitchFamily="34" charset="0"/>
              </a:rPr>
              <a:t>V - </a:t>
            </a:r>
            <a:r>
              <a:rPr lang="fr-FR" sz="3600" b="1" u="sng" dirty="0" smtClean="0">
                <a:solidFill>
                  <a:srgbClr val="FFFF00"/>
                </a:solidFill>
                <a:latin typeface="Arial" pitchFamily="34" charset="0"/>
                <a:cs typeface="Arial" pitchFamily="34" charset="0"/>
              </a:rPr>
              <a:t>Audit qualité</a:t>
            </a:r>
            <a:endParaRPr lang="fr-FR" sz="3600" b="1" dirty="0" smtClean="0">
              <a:solidFill>
                <a:srgbClr val="FFFF00"/>
              </a:solidFill>
              <a:latin typeface="Arial" pitchFamily="34" charset="0"/>
              <a:cs typeface="Arial" pitchFamily="34" charset="0"/>
            </a:endParaRPr>
          </a:p>
          <a:p>
            <a:pPr>
              <a:lnSpc>
                <a:spcPct val="80000"/>
              </a:lnSpc>
              <a:spcBef>
                <a:spcPts val="1200"/>
              </a:spcBef>
              <a:buNone/>
              <a:defRPr/>
            </a:pPr>
            <a:r>
              <a:rPr lang="fr-FR" sz="2000" b="1" u="sng" dirty="0" smtClean="0">
                <a:solidFill>
                  <a:schemeClr val="bg1"/>
                </a:solidFill>
                <a:latin typeface="Arial" pitchFamily="34" charset="0"/>
                <a:cs typeface="Arial" pitchFamily="34" charset="0"/>
              </a:rPr>
              <a:t>Définition</a:t>
            </a:r>
            <a:endParaRPr lang="fr-FR" sz="2000" u="sng" dirty="0" smtClean="0">
              <a:solidFill>
                <a:schemeClr val="bg1"/>
              </a:solidFill>
              <a:latin typeface="Arial" pitchFamily="34" charset="0"/>
              <a:cs typeface="Arial" pitchFamily="34" charset="0"/>
            </a:endParaRPr>
          </a:p>
          <a:p>
            <a:pPr>
              <a:lnSpc>
                <a:spcPct val="80000"/>
              </a:lnSpc>
              <a:buFont typeface="Wingdings" pitchFamily="2" charset="2"/>
              <a:buChar char="Ø"/>
              <a:defRPr/>
            </a:pPr>
            <a:r>
              <a:rPr lang="fr-FR" sz="2000" dirty="0" smtClean="0">
                <a:solidFill>
                  <a:schemeClr val="bg1"/>
                </a:solidFill>
                <a:latin typeface="Arial" pitchFamily="34" charset="0"/>
                <a:cs typeface="Arial" pitchFamily="34" charset="0"/>
              </a:rPr>
              <a:t>l'audit qualité est un " examen méthodique et indépendant en vue de déterminer si les activités et résultats relatifs à la qualité satisfont aux dispositions préétablies, et si ces dispositions sont mises en œuvre de façon efficace et sont aptes à atteindre les objectifs.(iso 8402). </a:t>
            </a:r>
          </a:p>
          <a:p>
            <a:pPr>
              <a:lnSpc>
                <a:spcPct val="80000"/>
              </a:lnSpc>
              <a:buFont typeface="Wingdings" pitchFamily="2" charset="2"/>
              <a:buChar char="Ø"/>
              <a:defRPr/>
            </a:pPr>
            <a:r>
              <a:rPr lang="fr-FR" sz="2000" dirty="0" smtClean="0">
                <a:solidFill>
                  <a:schemeClr val="bg1"/>
                </a:solidFill>
                <a:latin typeface="Arial" pitchFamily="34" charset="0"/>
                <a:cs typeface="Arial" pitchFamily="34" charset="0"/>
              </a:rPr>
              <a:t>Les processus sont examinés pour leur organisation, leurs procédures mais aussi pour </a:t>
            </a:r>
            <a:r>
              <a:rPr lang="fr-FR" sz="2000" i="1" u="sng" dirty="0" smtClean="0">
                <a:solidFill>
                  <a:schemeClr val="bg1"/>
                </a:solidFill>
                <a:latin typeface="Arial" pitchFamily="34" charset="0"/>
                <a:cs typeface="Arial" pitchFamily="34" charset="0"/>
              </a:rPr>
              <a:t>leurs résultats et leur efficacité.</a:t>
            </a:r>
          </a:p>
          <a:p>
            <a:pPr>
              <a:lnSpc>
                <a:spcPct val="80000"/>
              </a:lnSpc>
              <a:buFont typeface="Wingdings" pitchFamily="2" charset="2"/>
              <a:buChar char="Ø"/>
              <a:defRPr/>
            </a:pPr>
            <a:r>
              <a:rPr lang="fr-FR" sz="2000" dirty="0" smtClean="0">
                <a:solidFill>
                  <a:schemeClr val="bg1"/>
                </a:solidFill>
                <a:latin typeface="Arial" pitchFamily="34" charset="0"/>
                <a:cs typeface="Arial" pitchFamily="34" charset="0"/>
              </a:rPr>
              <a:t>L’audit porte sur </a:t>
            </a:r>
            <a:r>
              <a:rPr lang="fr-FR" sz="2000" i="1" dirty="0" smtClean="0">
                <a:solidFill>
                  <a:schemeClr val="bg1"/>
                </a:solidFill>
                <a:latin typeface="Arial" pitchFamily="34" charset="0"/>
                <a:cs typeface="Arial" pitchFamily="34" charset="0"/>
              </a:rPr>
              <a:t>tous les processus qui concourent à la construction et à la gestion de la qualité de l’offre</a:t>
            </a:r>
            <a:endParaRPr lang="fr-FR" sz="2000" dirty="0" smtClean="0">
              <a:solidFill>
                <a:schemeClr val="bg1"/>
              </a:solidFill>
              <a:latin typeface="Arial" pitchFamily="34" charset="0"/>
              <a:cs typeface="Arial" pitchFamily="34" charset="0"/>
            </a:endParaRPr>
          </a:p>
          <a:p>
            <a:pPr>
              <a:lnSpc>
                <a:spcPct val="80000"/>
              </a:lnSpc>
              <a:buNone/>
              <a:defRPr/>
            </a:pPr>
            <a:endParaRPr lang="fr-FR" sz="2000" dirty="0" smtClean="0">
              <a:solidFill>
                <a:schemeClr val="bg1"/>
              </a:solidFill>
              <a:latin typeface="Arial" pitchFamily="34" charset="0"/>
              <a:cs typeface="Arial" pitchFamily="34" charset="0"/>
            </a:endParaRPr>
          </a:p>
          <a:p>
            <a:pPr>
              <a:lnSpc>
                <a:spcPct val="80000"/>
              </a:lnSpc>
              <a:buFont typeface="Wingdings" pitchFamily="2" charset="2"/>
              <a:buChar char="Ø"/>
              <a:defRPr/>
            </a:pPr>
            <a:r>
              <a:rPr lang="fr-FR" sz="2000" dirty="0" smtClean="0">
                <a:solidFill>
                  <a:schemeClr val="bg1"/>
                </a:solidFill>
                <a:latin typeface="Arial" pitchFamily="34" charset="0"/>
                <a:cs typeface="Arial" pitchFamily="34" charset="0"/>
              </a:rPr>
              <a:t>On distingue 02 typologies:</a:t>
            </a:r>
          </a:p>
          <a:p>
            <a:pPr>
              <a:lnSpc>
                <a:spcPct val="80000"/>
              </a:lnSpc>
              <a:buNone/>
              <a:defRPr/>
            </a:pPr>
            <a:r>
              <a:rPr lang="fr-FR" sz="2000" b="1" dirty="0" smtClean="0">
                <a:solidFill>
                  <a:schemeClr val="bg1"/>
                </a:solidFill>
                <a:latin typeface="Arial" pitchFamily="34" charset="0"/>
                <a:cs typeface="Arial" pitchFamily="34" charset="0"/>
              </a:rPr>
              <a:t>    </a:t>
            </a:r>
            <a:r>
              <a:rPr lang="fr-FR" sz="2000" b="1" u="sng" dirty="0" smtClean="0">
                <a:solidFill>
                  <a:schemeClr val="bg1"/>
                </a:solidFill>
                <a:latin typeface="Arial" pitchFamily="34" charset="0"/>
                <a:cs typeface="Arial" pitchFamily="34" charset="0"/>
              </a:rPr>
              <a:t>typologie A</a:t>
            </a:r>
          </a:p>
          <a:p>
            <a:pPr>
              <a:lnSpc>
                <a:spcPct val="80000"/>
              </a:lnSpc>
              <a:buNone/>
              <a:defRPr/>
            </a:pPr>
            <a:endParaRPr lang="fr-FR" sz="2000" b="1" dirty="0" smtClean="0">
              <a:solidFill>
                <a:schemeClr val="bg1"/>
              </a:solidFill>
              <a:latin typeface="Arial" pitchFamily="34" charset="0"/>
              <a:cs typeface="Arial" pitchFamily="34" charset="0"/>
            </a:endParaRPr>
          </a:p>
          <a:p>
            <a:pPr>
              <a:lnSpc>
                <a:spcPct val="80000"/>
              </a:lnSpc>
              <a:buFontTx/>
              <a:buChar char="-"/>
              <a:defRPr/>
            </a:pPr>
            <a:r>
              <a:rPr lang="fr-FR" sz="2000" b="1" dirty="0" smtClean="0">
                <a:solidFill>
                  <a:schemeClr val="bg1"/>
                </a:solidFill>
                <a:latin typeface="Arial" pitchFamily="34" charset="0"/>
                <a:cs typeface="Arial" pitchFamily="34" charset="0"/>
              </a:rPr>
              <a:t>Audit qualité interne </a:t>
            </a:r>
            <a:r>
              <a:rPr lang="fr-FR" sz="2000" dirty="0" smtClean="0">
                <a:solidFill>
                  <a:schemeClr val="bg1"/>
                </a:solidFill>
                <a:latin typeface="Arial" pitchFamily="34" charset="0"/>
                <a:cs typeface="Arial" pitchFamily="34" charset="0"/>
              </a:rPr>
              <a:t>qui se propose  </a:t>
            </a:r>
            <a:endParaRPr lang="fr-FR" sz="2000" b="1" dirty="0" smtClean="0">
              <a:solidFill>
                <a:schemeClr val="bg1"/>
              </a:solidFill>
              <a:latin typeface="Arial" pitchFamily="34" charset="0"/>
              <a:cs typeface="Arial" pitchFamily="34" charset="0"/>
            </a:endParaRPr>
          </a:p>
          <a:p>
            <a:pPr>
              <a:lnSpc>
                <a:spcPct val="80000"/>
              </a:lnSpc>
              <a:buFont typeface="Wingdings" pitchFamily="2" charset="2"/>
              <a:buChar char="Ø"/>
              <a:defRPr/>
            </a:pPr>
            <a:r>
              <a:rPr lang="fr-FR" sz="2000" dirty="0" smtClean="0">
                <a:solidFill>
                  <a:schemeClr val="bg1"/>
                </a:solidFill>
                <a:latin typeface="Arial" pitchFamily="34" charset="0"/>
                <a:cs typeface="Arial" pitchFamily="34" charset="0"/>
              </a:rPr>
              <a:t>de mesurer l'efficacité et l'intégration du système qualité ;</a:t>
            </a:r>
          </a:p>
          <a:p>
            <a:pPr>
              <a:lnSpc>
                <a:spcPct val="80000"/>
              </a:lnSpc>
              <a:buFont typeface="Wingdings" pitchFamily="2" charset="2"/>
              <a:buChar char="Ø"/>
              <a:defRPr/>
            </a:pPr>
            <a:r>
              <a:rPr lang="fr-FR" sz="2000" dirty="0" smtClean="0">
                <a:solidFill>
                  <a:schemeClr val="bg1"/>
                </a:solidFill>
                <a:latin typeface="Arial" pitchFamily="34" charset="0"/>
                <a:cs typeface="Arial" pitchFamily="34" charset="0"/>
              </a:rPr>
              <a:t>de fournir les preuves de la nécessité d'éliminer, de réduire, voire de prévenir l'apparition des non conformités.  </a:t>
            </a:r>
          </a:p>
          <a:p>
            <a:pPr>
              <a:lnSpc>
                <a:spcPct val="80000"/>
              </a:lnSpc>
              <a:buFont typeface="Wingdings" pitchFamily="2" charset="2"/>
              <a:buChar char="Ø"/>
              <a:defRPr/>
            </a:pPr>
            <a:r>
              <a:rPr lang="fr-FR" sz="2000" dirty="0" smtClean="0">
                <a:solidFill>
                  <a:schemeClr val="bg1"/>
                </a:solidFill>
                <a:latin typeface="Arial" pitchFamily="34" charset="0"/>
                <a:cs typeface="Arial" pitchFamily="34" charset="0"/>
              </a:rPr>
              <a:t> améliorer le fonctionnement de l'organisation et d'assurer  que les objectifs qualité sont atteints.</a:t>
            </a:r>
          </a:p>
          <a:p>
            <a:pPr>
              <a:lnSpc>
                <a:spcPct val="80000"/>
              </a:lnSpc>
              <a:buFont typeface="Wingdings" pitchFamily="2" charset="2"/>
              <a:buChar char="Ø"/>
              <a:defRPr/>
            </a:pPr>
            <a:r>
              <a:rPr lang="fr-FR" sz="2000" dirty="0" smtClean="0">
                <a:solidFill>
                  <a:schemeClr val="bg1"/>
                </a:solidFill>
                <a:latin typeface="Arial" pitchFamily="34" charset="0"/>
                <a:cs typeface="Arial" pitchFamily="34" charset="0"/>
              </a:rPr>
              <a:t>L’audit interne de surveillance (dispositions, fréquences, prise en compte des conclusions) </a:t>
            </a:r>
            <a:r>
              <a:rPr lang="fr-FR" sz="2000" i="1" u="sng" dirty="0" smtClean="0">
                <a:solidFill>
                  <a:schemeClr val="bg1"/>
                </a:solidFill>
                <a:latin typeface="Arial" pitchFamily="34" charset="0"/>
                <a:cs typeface="Arial" pitchFamily="34" charset="0"/>
              </a:rPr>
              <a:t>est exigé par la norme.</a:t>
            </a:r>
            <a:endParaRPr lang="fr-FR" sz="2000" dirty="0" smtClean="0">
              <a:solidFill>
                <a:schemeClr val="bg1"/>
              </a:solidFill>
              <a:latin typeface="Arial" pitchFamily="34" charset="0"/>
              <a:cs typeface="Arial" pitchFamily="34" charset="0"/>
            </a:endParaRPr>
          </a:p>
          <a:p>
            <a:pPr>
              <a:lnSpc>
                <a:spcPct val="80000"/>
              </a:lnSpc>
              <a:buNone/>
              <a:defRPr/>
            </a:pPr>
            <a:endParaRPr lang="fr-FR" sz="2000" b="1" dirty="0" smtClean="0">
              <a:latin typeface="Arial" pitchFamily="34" charset="0"/>
              <a:cs typeface="Arial" pitchFamily="34" charset="0"/>
            </a:endParaRPr>
          </a:p>
          <a:p>
            <a:pPr>
              <a:lnSpc>
                <a:spcPct val="80000"/>
              </a:lnSpc>
              <a:buFont typeface="Arial" pitchFamily="34" charset="0"/>
              <a:buChar char="•"/>
              <a:defRPr/>
            </a:pPr>
            <a:endParaRPr lang="fr-FR" sz="2000" b="1" u="sng" dirty="0" smtClean="0">
              <a:latin typeface="Arial" pitchFamily="34" charset="0"/>
              <a:cs typeface="Arial" pitchFamily="34" charset="0"/>
            </a:endParaRPr>
          </a:p>
          <a:p>
            <a:pPr>
              <a:lnSpc>
                <a:spcPct val="80000"/>
              </a:lnSpc>
              <a:buFont typeface="Arial" pitchFamily="34" charset="0"/>
              <a:buChar char="•"/>
              <a:defRPr/>
            </a:pPr>
            <a:endParaRPr lang="fr-FR" sz="2000" b="1" u="sng" dirty="0" smtClean="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A6F91948-0628-4F0A-AA27-92E936497AB5}" type="slidenum">
              <a:rPr lang="fr-FR" smtClean="0"/>
              <a:pPr>
                <a:defRPr/>
              </a:pPr>
              <a:t>52</a:t>
            </a:fld>
            <a:endParaRPr lang="fr-F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 calcmode="lin" valueType="num">
                                      <p:cBhvr additive="base">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 calcmode="lin" valueType="num">
                                      <p:cBhvr additive="base">
                                        <p:cTn id="6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7"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 calcmode="lin" valueType="num">
                                      <p:cBhvr additive="base">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 calcmode="lin" valueType="num">
                                      <p:cBhvr additive="base">
                                        <p:cTn id="7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9"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631904"/>
          </a:xfrm>
        </p:spPr>
        <p:txBody>
          <a:bodyPr>
            <a:normAutofit fontScale="92500" lnSpcReduction="10000"/>
          </a:bodyPr>
          <a:lstStyle/>
          <a:p>
            <a:pPr>
              <a:lnSpc>
                <a:spcPct val="80000"/>
              </a:lnSpc>
              <a:buFont typeface="Arial" pitchFamily="34" charset="0"/>
              <a:buChar char="•"/>
              <a:defRPr/>
            </a:pPr>
            <a:endParaRPr lang="fr-FR" sz="2400" b="1" u="sng" dirty="0" smtClean="0">
              <a:latin typeface="Arial" pitchFamily="34" charset="0"/>
              <a:cs typeface="Arial" pitchFamily="34" charset="0"/>
            </a:endParaRPr>
          </a:p>
          <a:p>
            <a:pPr>
              <a:lnSpc>
                <a:spcPct val="80000"/>
              </a:lnSpc>
              <a:buNone/>
              <a:defRPr/>
            </a:pPr>
            <a:endParaRPr lang="fr-FR" sz="2400" b="1" u="sng" dirty="0" smtClean="0">
              <a:latin typeface="Arial" pitchFamily="34" charset="0"/>
              <a:cs typeface="Arial" pitchFamily="34" charset="0"/>
            </a:endParaRPr>
          </a:p>
          <a:p>
            <a:pPr>
              <a:lnSpc>
                <a:spcPct val="80000"/>
              </a:lnSpc>
              <a:buNone/>
              <a:defRPr/>
            </a:pPr>
            <a:r>
              <a:rPr lang="fr-FR" sz="2400" b="1" dirty="0" smtClean="0">
                <a:latin typeface="Arial" pitchFamily="34" charset="0"/>
                <a:cs typeface="Arial" pitchFamily="34" charset="0"/>
              </a:rPr>
              <a:t>-   </a:t>
            </a:r>
            <a:r>
              <a:rPr lang="fr-FR" sz="2400" b="1" dirty="0" smtClean="0">
                <a:solidFill>
                  <a:schemeClr val="bg1"/>
                </a:solidFill>
                <a:latin typeface="Arial" pitchFamily="34" charset="0"/>
                <a:cs typeface="Arial" pitchFamily="34" charset="0"/>
              </a:rPr>
              <a:t>Audit qualité  externe  </a:t>
            </a:r>
            <a:r>
              <a:rPr lang="fr-FR" sz="2400" dirty="0" smtClean="0">
                <a:solidFill>
                  <a:schemeClr val="bg1"/>
                </a:solidFill>
                <a:latin typeface="Arial" pitchFamily="34" charset="0"/>
                <a:cs typeface="Arial" pitchFamily="34" charset="0"/>
              </a:rPr>
              <a:t>qui sont  de 02 sortes:    </a:t>
            </a:r>
          </a:p>
          <a:p>
            <a:pPr>
              <a:lnSpc>
                <a:spcPct val="80000"/>
              </a:lnSpc>
              <a:buFont typeface="Wingdings" pitchFamily="2" charset="2"/>
              <a:buChar char="Ø"/>
              <a:defRPr/>
            </a:pPr>
            <a:r>
              <a:rPr lang="fr-FR" sz="2400" dirty="0" smtClean="0">
                <a:solidFill>
                  <a:schemeClr val="bg1"/>
                </a:solidFill>
                <a:latin typeface="Arial" pitchFamily="34" charset="0"/>
                <a:cs typeface="Arial" pitchFamily="34" charset="0"/>
              </a:rPr>
              <a:t>  Audit réalisé par un client existant ou potentiel pour se rendre compte de l'organisation de ses fournisseurs, ou sous - contractants existant ou potentiels.</a:t>
            </a:r>
          </a:p>
          <a:p>
            <a:pPr>
              <a:lnSpc>
                <a:spcPct val="80000"/>
              </a:lnSpc>
              <a:buNone/>
              <a:defRPr/>
            </a:pPr>
            <a:endParaRPr lang="fr-FR" sz="2400" dirty="0" smtClean="0">
              <a:solidFill>
                <a:schemeClr val="bg1"/>
              </a:solidFill>
              <a:latin typeface="Arial" pitchFamily="34" charset="0"/>
              <a:cs typeface="Arial" pitchFamily="34" charset="0"/>
            </a:endParaRPr>
          </a:p>
          <a:p>
            <a:pPr>
              <a:lnSpc>
                <a:spcPct val="80000"/>
              </a:lnSpc>
              <a:buFont typeface="Wingdings" pitchFamily="2" charset="2"/>
              <a:buChar char="Ø"/>
              <a:defRPr/>
            </a:pPr>
            <a:r>
              <a:rPr lang="fr-FR" sz="2400" dirty="0" smtClean="0">
                <a:solidFill>
                  <a:schemeClr val="bg1"/>
                </a:solidFill>
                <a:latin typeface="Arial" pitchFamily="34" charset="0"/>
                <a:cs typeface="Arial" pitchFamily="34" charset="0"/>
              </a:rPr>
              <a:t> Audit réalisé par un organisme indépendant (tierce partie).</a:t>
            </a:r>
            <a:endParaRPr lang="fr-FR" sz="2400" b="1" u="sng" dirty="0" smtClean="0">
              <a:solidFill>
                <a:schemeClr val="bg1"/>
              </a:solidFill>
              <a:latin typeface="Arial" pitchFamily="34" charset="0"/>
              <a:cs typeface="Arial" pitchFamily="34" charset="0"/>
            </a:endParaRPr>
          </a:p>
          <a:p>
            <a:pPr>
              <a:lnSpc>
                <a:spcPct val="80000"/>
              </a:lnSpc>
              <a:buNone/>
              <a:defRPr/>
            </a:pPr>
            <a:endParaRPr lang="fr-FR" sz="2400" b="1" u="sng" dirty="0" smtClean="0">
              <a:solidFill>
                <a:schemeClr val="bg1"/>
              </a:solidFill>
              <a:latin typeface="Arial" pitchFamily="34" charset="0"/>
              <a:cs typeface="Arial" pitchFamily="34" charset="0"/>
            </a:endParaRPr>
          </a:p>
          <a:p>
            <a:pPr>
              <a:lnSpc>
                <a:spcPct val="80000"/>
              </a:lnSpc>
              <a:buNone/>
              <a:defRPr/>
            </a:pPr>
            <a:r>
              <a:rPr lang="fr-FR" sz="2400" b="1" u="sng" dirty="0" smtClean="0">
                <a:solidFill>
                  <a:schemeClr val="bg1"/>
                </a:solidFill>
                <a:latin typeface="Arial" pitchFamily="34" charset="0"/>
                <a:cs typeface="Arial" pitchFamily="34" charset="0"/>
              </a:rPr>
              <a:t>typologie B</a:t>
            </a:r>
            <a:endParaRPr lang="fr-FR" sz="2400" dirty="0" smtClean="0">
              <a:solidFill>
                <a:schemeClr val="bg1"/>
              </a:solidFill>
              <a:latin typeface="Arial" pitchFamily="34" charset="0"/>
              <a:cs typeface="Arial" pitchFamily="34" charset="0"/>
            </a:endParaRPr>
          </a:p>
          <a:p>
            <a:pPr>
              <a:lnSpc>
                <a:spcPct val="80000"/>
              </a:lnSpc>
              <a:buNone/>
              <a:defRPr/>
            </a:pPr>
            <a:endParaRPr lang="fr-FR" sz="2400" dirty="0" smtClean="0">
              <a:solidFill>
                <a:schemeClr val="bg1"/>
              </a:solidFill>
              <a:latin typeface="Arial" pitchFamily="34" charset="0"/>
              <a:cs typeface="Arial" pitchFamily="34" charset="0"/>
            </a:endParaRPr>
          </a:p>
          <a:p>
            <a:pPr>
              <a:lnSpc>
                <a:spcPct val="80000"/>
              </a:lnSpc>
              <a:buNone/>
              <a:defRPr/>
            </a:pPr>
            <a:r>
              <a:rPr lang="fr-FR" sz="2400" dirty="0" smtClean="0">
                <a:solidFill>
                  <a:schemeClr val="bg1"/>
                </a:solidFill>
                <a:latin typeface="Arial" pitchFamily="34" charset="0"/>
                <a:cs typeface="Arial" pitchFamily="34" charset="0"/>
              </a:rPr>
              <a:t>on distingue:</a:t>
            </a:r>
          </a:p>
          <a:p>
            <a:pPr>
              <a:lnSpc>
                <a:spcPct val="80000"/>
              </a:lnSpc>
              <a:buNone/>
              <a:defRPr/>
            </a:pPr>
            <a:endParaRPr lang="fr-FR" sz="2400" dirty="0" smtClean="0">
              <a:solidFill>
                <a:schemeClr val="bg1"/>
              </a:solidFill>
              <a:latin typeface="Arial" pitchFamily="34" charset="0"/>
              <a:cs typeface="Arial" pitchFamily="34" charset="0"/>
              <a:sym typeface="Symbol" pitchFamily="18" charset="2"/>
            </a:endParaRPr>
          </a:p>
          <a:p>
            <a:pPr>
              <a:lnSpc>
                <a:spcPct val="80000"/>
              </a:lnSpc>
              <a:buFont typeface="Wingdings" pitchFamily="2" charset="2"/>
              <a:buChar char="Ø"/>
              <a:defRPr/>
            </a:pPr>
            <a:r>
              <a:rPr lang="fr-FR" sz="2400" dirty="0" smtClean="0">
                <a:solidFill>
                  <a:schemeClr val="bg1"/>
                </a:solidFill>
                <a:latin typeface="Arial" pitchFamily="34" charset="0"/>
                <a:cs typeface="Arial" pitchFamily="34" charset="0"/>
              </a:rPr>
              <a:t>Audit de système qui consiste à vérifier que le modèle d'assurance qualité choisi est mis en œuvre.</a:t>
            </a:r>
          </a:p>
          <a:p>
            <a:pPr>
              <a:lnSpc>
                <a:spcPct val="80000"/>
              </a:lnSpc>
              <a:buNone/>
              <a:defRPr/>
            </a:pPr>
            <a:endParaRPr lang="fr-FR" sz="2400" dirty="0" smtClean="0">
              <a:solidFill>
                <a:schemeClr val="bg1"/>
              </a:solidFill>
              <a:latin typeface="Arial" pitchFamily="34" charset="0"/>
              <a:cs typeface="Arial" pitchFamily="34" charset="0"/>
            </a:endParaRPr>
          </a:p>
          <a:p>
            <a:pPr>
              <a:lnSpc>
                <a:spcPct val="80000"/>
              </a:lnSpc>
              <a:buFont typeface="Wingdings" pitchFamily="2" charset="2"/>
              <a:buChar char="Ø"/>
              <a:defRPr/>
            </a:pPr>
            <a:r>
              <a:rPr lang="fr-FR" sz="2400" dirty="0" smtClean="0">
                <a:solidFill>
                  <a:schemeClr val="bg1"/>
                </a:solidFill>
                <a:latin typeface="Arial" pitchFamily="34" charset="0"/>
                <a:cs typeface="Arial" pitchFamily="34" charset="0"/>
                <a:sym typeface="Symbol" pitchFamily="18" charset="2"/>
              </a:rPr>
              <a:t>A</a:t>
            </a:r>
            <a:r>
              <a:rPr lang="fr-FR" sz="2400" dirty="0" smtClean="0">
                <a:solidFill>
                  <a:schemeClr val="bg1"/>
                </a:solidFill>
                <a:latin typeface="Arial" pitchFamily="34" charset="0"/>
                <a:cs typeface="Arial" pitchFamily="34" charset="0"/>
              </a:rPr>
              <a:t>udit procédure qui s'assure de l'application de la procédure  qui s'assure de l'application qui s'assure de l'application </a:t>
            </a:r>
          </a:p>
          <a:p>
            <a:pPr>
              <a:lnSpc>
                <a:spcPct val="80000"/>
              </a:lnSpc>
              <a:buNone/>
              <a:defRPr/>
            </a:pPr>
            <a:r>
              <a:rPr lang="fr-FR" sz="2400" dirty="0" smtClean="0">
                <a:solidFill>
                  <a:schemeClr val="bg1"/>
                </a:solidFill>
                <a:latin typeface="Arial" pitchFamily="34" charset="0"/>
                <a:cs typeface="Arial" pitchFamily="34" charset="0"/>
              </a:rPr>
              <a:t>  </a:t>
            </a:r>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A6F91948-0628-4F0A-AA27-92E936497AB5}" type="slidenum">
              <a:rPr lang="fr-FR" smtClean="0"/>
              <a:pPr>
                <a:defRPr/>
              </a:pPr>
              <a:t>53</a:t>
            </a:fld>
            <a:endParaRPr lang="fr-F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3"/>
          <p:cNvSpPr>
            <a:spLocks noGrp="1" noRot="1" noChangeArrowheads="1"/>
          </p:cNvSpPr>
          <p:nvPr>
            <p:ph idx="1"/>
          </p:nvPr>
        </p:nvSpPr>
        <p:spPr>
          <a:xfrm>
            <a:off x="301625" y="428604"/>
            <a:ext cx="8540750" cy="6000791"/>
          </a:xfrm>
        </p:spPr>
        <p:txBody>
          <a:bodyPr>
            <a:normAutofit/>
          </a:bodyPr>
          <a:lstStyle/>
          <a:p>
            <a:pPr eaLnBrk="1" hangingPunct="1">
              <a:lnSpc>
                <a:spcPct val="80000"/>
              </a:lnSpc>
              <a:buNone/>
            </a:pPr>
            <a:endParaRPr lang="fr-FR" sz="1800" dirty="0" smtClean="0">
              <a:sym typeface="Symbol" pitchFamily="18" charset="2"/>
            </a:endParaRPr>
          </a:p>
          <a:p>
            <a:pPr eaLnBrk="1" hangingPunct="1">
              <a:lnSpc>
                <a:spcPct val="80000"/>
              </a:lnSpc>
              <a:buFont typeface="Wingdings" pitchFamily="2" charset="2"/>
              <a:buChar char="Ø"/>
            </a:pPr>
            <a:r>
              <a:rPr lang="fr-FR" sz="2000" dirty="0" smtClean="0">
                <a:solidFill>
                  <a:schemeClr val="bg1"/>
                </a:solidFill>
                <a:latin typeface="Arial" pitchFamily="34" charset="0"/>
                <a:cs typeface="Arial" pitchFamily="34" charset="0"/>
              </a:rPr>
              <a:t>Audit processus qui s'assure de l'application - et  de la non dérive – des processus ,  afin de garantir la conformité du produit par rapport aux spécifications.</a:t>
            </a:r>
          </a:p>
          <a:p>
            <a:pPr eaLnBrk="1" hangingPunct="1">
              <a:lnSpc>
                <a:spcPct val="80000"/>
              </a:lnSpc>
              <a:buNone/>
            </a:pPr>
            <a:endParaRPr lang="fr-FR" sz="2000" dirty="0" smtClean="0">
              <a:solidFill>
                <a:schemeClr val="bg1"/>
              </a:solidFill>
              <a:latin typeface="Arial" pitchFamily="34" charset="0"/>
              <a:cs typeface="Arial" pitchFamily="34" charset="0"/>
            </a:endParaRPr>
          </a:p>
          <a:p>
            <a:pPr eaLnBrk="1" hangingPunct="1">
              <a:lnSpc>
                <a:spcPct val="80000"/>
              </a:lnSpc>
              <a:buFont typeface="Wingdings" pitchFamily="2" charset="2"/>
              <a:buChar char="Ø"/>
            </a:pPr>
            <a:r>
              <a:rPr lang="fr-FR" sz="2000" dirty="0" smtClean="0">
                <a:solidFill>
                  <a:schemeClr val="bg1"/>
                </a:solidFill>
                <a:latin typeface="Arial" pitchFamily="34" charset="0"/>
                <a:cs typeface="Arial" pitchFamily="34" charset="0"/>
              </a:rPr>
              <a:t>Audit de produit pour s'assurer que les produits sont en conformités.</a:t>
            </a:r>
            <a:endParaRPr lang="fr-FR" sz="2000" b="1" u="sng" dirty="0" smtClean="0">
              <a:solidFill>
                <a:schemeClr val="bg1"/>
              </a:solidFill>
              <a:latin typeface="Arial" pitchFamily="34" charset="0"/>
              <a:cs typeface="Arial" pitchFamily="34" charset="0"/>
            </a:endParaRPr>
          </a:p>
          <a:p>
            <a:pPr eaLnBrk="1" hangingPunct="1">
              <a:lnSpc>
                <a:spcPct val="80000"/>
              </a:lnSpc>
            </a:pPr>
            <a:endParaRPr lang="fr-FR" sz="2000" b="1" u="sng" dirty="0" smtClean="0">
              <a:latin typeface="Arial" pitchFamily="34" charset="0"/>
              <a:cs typeface="Arial" pitchFamily="34" charset="0"/>
            </a:endParaRPr>
          </a:p>
          <a:p>
            <a:pPr eaLnBrk="1" hangingPunct="1">
              <a:lnSpc>
                <a:spcPct val="80000"/>
              </a:lnSpc>
              <a:buNone/>
            </a:pPr>
            <a:r>
              <a:rPr lang="fr-FR" sz="2000" b="1" dirty="0" smtClean="0">
                <a:solidFill>
                  <a:schemeClr val="bg1"/>
                </a:solidFill>
                <a:latin typeface="Arial" pitchFamily="34" charset="0"/>
                <a:cs typeface="Arial" pitchFamily="34" charset="0"/>
              </a:rPr>
              <a:t>    </a:t>
            </a:r>
            <a:r>
              <a:rPr lang="fr-FR" sz="2000" b="1" u="sng" dirty="0" smtClean="0">
                <a:solidFill>
                  <a:schemeClr val="bg1"/>
                </a:solidFill>
                <a:latin typeface="Arial" pitchFamily="34" charset="0"/>
                <a:cs typeface="Arial" pitchFamily="34" charset="0"/>
              </a:rPr>
              <a:t>Méthodologie de l‘Audit qualité.  </a:t>
            </a:r>
          </a:p>
          <a:p>
            <a:pPr eaLnBrk="1" hangingPunct="1">
              <a:lnSpc>
                <a:spcPct val="80000"/>
              </a:lnSpc>
              <a:buNone/>
            </a:pPr>
            <a:r>
              <a:rPr lang="fr-FR" sz="2000" b="1" u="sng" dirty="0" smtClean="0">
                <a:latin typeface="Arial" pitchFamily="34" charset="0"/>
                <a:cs typeface="Arial" pitchFamily="34" charset="0"/>
              </a:rPr>
              <a:t>    </a:t>
            </a:r>
            <a:endParaRPr lang="fr-FR" sz="2000" dirty="0" smtClean="0">
              <a:latin typeface="Arial" pitchFamily="34" charset="0"/>
              <a:cs typeface="Arial" pitchFamily="34" charset="0"/>
            </a:endParaRPr>
          </a:p>
          <a:p>
            <a:pPr eaLnBrk="1" hangingPunct="1">
              <a:lnSpc>
                <a:spcPct val="80000"/>
              </a:lnSpc>
              <a:buNone/>
            </a:pPr>
            <a:r>
              <a:rPr lang="fr-FR" sz="2000" dirty="0" smtClean="0">
                <a:solidFill>
                  <a:schemeClr val="bg1"/>
                </a:solidFill>
                <a:latin typeface="Arial" pitchFamily="34" charset="0"/>
                <a:cs typeface="Arial" pitchFamily="34" charset="0"/>
              </a:rPr>
              <a:t>L'approche  se fait en 05 phases:</a:t>
            </a:r>
          </a:p>
          <a:p>
            <a:pPr eaLnBrk="1" hangingPunct="1">
              <a:lnSpc>
                <a:spcPct val="80000"/>
              </a:lnSpc>
              <a:buNone/>
            </a:pPr>
            <a:endParaRPr lang="fr-FR" sz="2000" dirty="0" smtClean="0">
              <a:solidFill>
                <a:schemeClr val="bg1"/>
              </a:solidFill>
              <a:latin typeface="Arial" pitchFamily="34" charset="0"/>
              <a:cs typeface="Arial" pitchFamily="34" charset="0"/>
            </a:endParaRPr>
          </a:p>
          <a:p>
            <a:pPr eaLnBrk="1" hangingPunct="1">
              <a:lnSpc>
                <a:spcPct val="120000"/>
              </a:lnSpc>
              <a:buFont typeface="Wingdings" pitchFamily="2" charset="2"/>
              <a:buChar char="Ø"/>
            </a:pPr>
            <a:r>
              <a:rPr lang="fr-FR" sz="2000" dirty="0" smtClean="0">
                <a:solidFill>
                  <a:schemeClr val="bg1"/>
                </a:solidFill>
                <a:latin typeface="Arial" pitchFamily="34" charset="0"/>
                <a:cs typeface="Arial" pitchFamily="34" charset="0"/>
              </a:rPr>
              <a:t>le déclenchement de l'audit.</a:t>
            </a:r>
          </a:p>
          <a:p>
            <a:pPr eaLnBrk="1" hangingPunct="1">
              <a:lnSpc>
                <a:spcPct val="120000"/>
              </a:lnSpc>
              <a:buFont typeface="Wingdings" pitchFamily="2" charset="2"/>
              <a:buChar char="Ø"/>
            </a:pPr>
            <a:r>
              <a:rPr lang="fr-FR" sz="2000" dirty="0" smtClean="0">
                <a:solidFill>
                  <a:schemeClr val="bg1"/>
                </a:solidFill>
                <a:latin typeface="Arial" pitchFamily="34" charset="0"/>
                <a:cs typeface="Arial" pitchFamily="34" charset="0"/>
              </a:rPr>
              <a:t>la préparation.</a:t>
            </a:r>
          </a:p>
          <a:p>
            <a:pPr eaLnBrk="1" hangingPunct="1">
              <a:lnSpc>
                <a:spcPct val="120000"/>
              </a:lnSpc>
              <a:buFont typeface="Wingdings" pitchFamily="2" charset="2"/>
              <a:buChar char="Ø"/>
            </a:pPr>
            <a:r>
              <a:rPr lang="fr-FR" sz="2000" dirty="0" smtClean="0">
                <a:solidFill>
                  <a:schemeClr val="bg1"/>
                </a:solidFill>
                <a:latin typeface="Arial" pitchFamily="34" charset="0"/>
                <a:cs typeface="Arial" pitchFamily="34" charset="0"/>
              </a:rPr>
              <a:t>l'exécution.</a:t>
            </a:r>
          </a:p>
          <a:p>
            <a:pPr eaLnBrk="1" hangingPunct="1">
              <a:lnSpc>
                <a:spcPct val="120000"/>
              </a:lnSpc>
              <a:buFont typeface="Wingdings" pitchFamily="2" charset="2"/>
              <a:buChar char="Ø"/>
            </a:pPr>
            <a:r>
              <a:rPr lang="fr-FR" sz="2000" dirty="0" smtClean="0">
                <a:solidFill>
                  <a:schemeClr val="bg1"/>
                </a:solidFill>
                <a:latin typeface="Arial" pitchFamily="34" charset="0"/>
                <a:cs typeface="Arial" pitchFamily="34" charset="0"/>
              </a:rPr>
              <a:t>la rédaction et la présentation du rapport.     </a:t>
            </a:r>
          </a:p>
          <a:p>
            <a:pPr eaLnBrk="1" hangingPunct="1">
              <a:lnSpc>
                <a:spcPct val="120000"/>
              </a:lnSpc>
              <a:buFont typeface="Wingdings" pitchFamily="2" charset="2"/>
              <a:buChar char="Ø"/>
            </a:pPr>
            <a:r>
              <a:rPr lang="fr-FR" sz="2000" dirty="0" smtClean="0">
                <a:solidFill>
                  <a:schemeClr val="bg1"/>
                </a:solidFill>
                <a:latin typeface="Arial" pitchFamily="34" charset="0"/>
                <a:cs typeface="Arial" pitchFamily="34" charset="0"/>
              </a:rPr>
              <a:t>le suivi des actions.</a:t>
            </a:r>
            <a:endParaRPr lang="fr-FR" sz="2000" b="1" u="sng" dirty="0" smtClean="0">
              <a:solidFill>
                <a:schemeClr val="bg1"/>
              </a:solidFill>
              <a:latin typeface="Arial" pitchFamily="34" charset="0"/>
              <a:cs typeface="Arial" pitchFamily="34" charset="0"/>
            </a:endParaRPr>
          </a:p>
          <a:p>
            <a:pPr eaLnBrk="1" hangingPunct="1">
              <a:lnSpc>
                <a:spcPct val="80000"/>
              </a:lnSpc>
            </a:pPr>
            <a:endParaRPr lang="fr-FR" sz="2000" b="1" u="sng" dirty="0" smtClean="0">
              <a:latin typeface="Arial" pitchFamily="34" charset="0"/>
              <a:cs typeface="Arial" pitchFamily="34" charset="0"/>
            </a:endParaRPr>
          </a:p>
          <a:p>
            <a:pPr eaLnBrk="1" hangingPunct="1">
              <a:lnSpc>
                <a:spcPct val="80000"/>
              </a:lnSpc>
            </a:pPr>
            <a:endParaRPr lang="fr-FR" sz="1800" b="1" u="sng" dirty="0" smtClean="0"/>
          </a:p>
        </p:txBody>
      </p:sp>
      <p:sp>
        <p:nvSpPr>
          <p:cNvPr id="3" name="Espace réservé du numéro de diapositive 5"/>
          <p:cNvSpPr>
            <a:spLocks noGrp="1"/>
          </p:cNvSpPr>
          <p:nvPr>
            <p:ph type="sldNum" sz="quarter" idx="12"/>
          </p:nvPr>
        </p:nvSpPr>
        <p:spPr/>
        <p:txBody>
          <a:bodyPr/>
          <a:lstStyle/>
          <a:p>
            <a:pPr>
              <a:defRPr/>
            </a:pPr>
            <a:fld id="{E58E8060-7A57-4002-8AC2-CAE2012DEE27}" type="slidenum">
              <a:rPr lang="fr-FR"/>
              <a:pPr>
                <a:defRPr/>
              </a:pPr>
              <a:t>54</a:t>
            </a:fld>
            <a:endParaRPr lang="fr-F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4">
                                            <p:txEl>
                                              <p:pRg st="1" end="1"/>
                                            </p:txEl>
                                          </p:spTgt>
                                        </p:tgtEl>
                                        <p:attrNameLst>
                                          <p:attrName>style.visibility</p:attrName>
                                        </p:attrNameLst>
                                      </p:cBhvr>
                                      <p:to>
                                        <p:strVal val="visible"/>
                                      </p:to>
                                    </p:set>
                                    <p:anim calcmode="lin" valueType="num">
                                      <p:cBhvr additive="base">
                                        <p:cTn id="7" dur="1000" fill="hold"/>
                                        <p:tgtEl>
                                          <p:spTgt spid="74754">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47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4">
                                            <p:txEl>
                                              <p:pRg st="3" end="3"/>
                                            </p:txEl>
                                          </p:spTgt>
                                        </p:tgtEl>
                                        <p:attrNameLst>
                                          <p:attrName>style.visibility</p:attrName>
                                        </p:attrNameLst>
                                      </p:cBhvr>
                                      <p:to>
                                        <p:strVal val="visible"/>
                                      </p:to>
                                    </p:set>
                                    <p:anim calcmode="lin" valueType="num">
                                      <p:cBhvr additive="base">
                                        <p:cTn id="13" dur="1000" fill="hold"/>
                                        <p:tgtEl>
                                          <p:spTgt spid="74754">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47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4">
                                            <p:txEl>
                                              <p:pRg st="5" end="5"/>
                                            </p:txEl>
                                          </p:spTgt>
                                        </p:tgtEl>
                                        <p:attrNameLst>
                                          <p:attrName>style.visibility</p:attrName>
                                        </p:attrNameLst>
                                      </p:cBhvr>
                                      <p:to>
                                        <p:strVal val="visible"/>
                                      </p:to>
                                    </p:set>
                                    <p:anim calcmode="lin" valueType="num">
                                      <p:cBhvr additive="base">
                                        <p:cTn id="19" dur="1000" fill="hold"/>
                                        <p:tgtEl>
                                          <p:spTgt spid="74754">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47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4">
                                            <p:txEl>
                                              <p:pRg st="6" end="6"/>
                                            </p:txEl>
                                          </p:spTgt>
                                        </p:tgtEl>
                                        <p:attrNameLst>
                                          <p:attrName>style.visibility</p:attrName>
                                        </p:attrNameLst>
                                      </p:cBhvr>
                                      <p:to>
                                        <p:strVal val="visible"/>
                                      </p:to>
                                    </p:set>
                                    <p:anim calcmode="lin" valueType="num">
                                      <p:cBhvr additive="base">
                                        <p:cTn id="25" dur="1000" fill="hold"/>
                                        <p:tgtEl>
                                          <p:spTgt spid="74754">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475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4">
                                            <p:txEl>
                                              <p:pRg st="7" end="7"/>
                                            </p:txEl>
                                          </p:spTgt>
                                        </p:tgtEl>
                                        <p:attrNameLst>
                                          <p:attrName>style.visibility</p:attrName>
                                        </p:attrNameLst>
                                      </p:cBhvr>
                                      <p:to>
                                        <p:strVal val="visible"/>
                                      </p:to>
                                    </p:set>
                                    <p:anim calcmode="lin" valueType="num">
                                      <p:cBhvr additive="base">
                                        <p:cTn id="31" dur="1000" fill="hold"/>
                                        <p:tgtEl>
                                          <p:spTgt spid="74754">
                                            <p:txEl>
                                              <p:pRg st="7" end="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475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754">
                                            <p:txEl>
                                              <p:pRg st="9" end="9"/>
                                            </p:txEl>
                                          </p:spTgt>
                                        </p:tgtEl>
                                        <p:attrNameLst>
                                          <p:attrName>style.visibility</p:attrName>
                                        </p:attrNameLst>
                                      </p:cBhvr>
                                      <p:to>
                                        <p:strVal val="visible"/>
                                      </p:to>
                                    </p:set>
                                    <p:anim calcmode="lin" valueType="num">
                                      <p:cBhvr additive="base">
                                        <p:cTn id="37" dur="1000" fill="hold"/>
                                        <p:tgtEl>
                                          <p:spTgt spid="74754">
                                            <p:txEl>
                                              <p:pRg st="9" end="9"/>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7475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4754">
                                            <p:txEl>
                                              <p:pRg st="10" end="10"/>
                                            </p:txEl>
                                          </p:spTgt>
                                        </p:tgtEl>
                                        <p:attrNameLst>
                                          <p:attrName>style.visibility</p:attrName>
                                        </p:attrNameLst>
                                      </p:cBhvr>
                                      <p:to>
                                        <p:strVal val="visible"/>
                                      </p:to>
                                    </p:set>
                                    <p:anim calcmode="lin" valueType="num">
                                      <p:cBhvr additive="base">
                                        <p:cTn id="43" dur="1000" fill="hold"/>
                                        <p:tgtEl>
                                          <p:spTgt spid="74754">
                                            <p:txEl>
                                              <p:pRg st="10" end="1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7475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4754">
                                            <p:txEl>
                                              <p:pRg st="11" end="11"/>
                                            </p:txEl>
                                          </p:spTgt>
                                        </p:tgtEl>
                                        <p:attrNameLst>
                                          <p:attrName>style.visibility</p:attrName>
                                        </p:attrNameLst>
                                      </p:cBhvr>
                                      <p:to>
                                        <p:strVal val="visible"/>
                                      </p:to>
                                    </p:set>
                                    <p:anim calcmode="lin" valueType="num">
                                      <p:cBhvr additive="base">
                                        <p:cTn id="49" dur="1000" fill="hold"/>
                                        <p:tgtEl>
                                          <p:spTgt spid="74754">
                                            <p:txEl>
                                              <p:pRg st="11" end="11"/>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7475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4754">
                                            <p:txEl>
                                              <p:pRg st="12" end="12"/>
                                            </p:txEl>
                                          </p:spTgt>
                                        </p:tgtEl>
                                        <p:attrNameLst>
                                          <p:attrName>style.visibility</p:attrName>
                                        </p:attrNameLst>
                                      </p:cBhvr>
                                      <p:to>
                                        <p:strVal val="visible"/>
                                      </p:to>
                                    </p:set>
                                    <p:anim calcmode="lin" valueType="num">
                                      <p:cBhvr additive="base">
                                        <p:cTn id="55" dur="1000" fill="hold"/>
                                        <p:tgtEl>
                                          <p:spTgt spid="74754">
                                            <p:txEl>
                                              <p:pRg st="12" end="12"/>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7475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4754">
                                            <p:txEl>
                                              <p:pRg st="13" end="13"/>
                                            </p:txEl>
                                          </p:spTgt>
                                        </p:tgtEl>
                                        <p:attrNameLst>
                                          <p:attrName>style.visibility</p:attrName>
                                        </p:attrNameLst>
                                      </p:cBhvr>
                                      <p:to>
                                        <p:strVal val="visible"/>
                                      </p:to>
                                    </p:set>
                                    <p:anim calcmode="lin" valueType="num">
                                      <p:cBhvr additive="base">
                                        <p:cTn id="61" dur="1000" fill="hold"/>
                                        <p:tgtEl>
                                          <p:spTgt spid="74754">
                                            <p:txEl>
                                              <p:pRg st="13" end="13"/>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7475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Rot="1" noChangeArrowheads="1"/>
          </p:cNvSpPr>
          <p:nvPr>
            <p:ph idx="1"/>
          </p:nvPr>
        </p:nvSpPr>
        <p:spPr>
          <a:xfrm>
            <a:off x="301625" y="1285875"/>
            <a:ext cx="8540750" cy="5143500"/>
          </a:xfrm>
        </p:spPr>
        <p:txBody>
          <a:bodyPr/>
          <a:lstStyle/>
          <a:p>
            <a:pPr eaLnBrk="1" hangingPunct="1">
              <a:lnSpc>
                <a:spcPct val="80000"/>
              </a:lnSpc>
              <a:buFont typeface="Arial" charset="0"/>
              <a:buNone/>
            </a:pPr>
            <a:endParaRPr lang="fr-FR" sz="2000" b="1" smtClean="0">
              <a:latin typeface="Arial" charset="0"/>
              <a:cs typeface="Arial" charset="0"/>
            </a:endParaRPr>
          </a:p>
          <a:p>
            <a:pPr eaLnBrk="1" hangingPunct="1">
              <a:lnSpc>
                <a:spcPct val="80000"/>
              </a:lnSpc>
              <a:buFont typeface="Arial" charset="0"/>
              <a:buNone/>
            </a:pPr>
            <a:r>
              <a:rPr lang="fr-FR" sz="2800" smtClean="0">
                <a:solidFill>
                  <a:schemeClr val="bg1"/>
                </a:solidFill>
                <a:latin typeface="Arial" charset="0"/>
                <a:cs typeface="Arial" charset="0"/>
              </a:rPr>
              <a:t>Il existe de nombreux outils qui permettent d'identifier et de  mettre en œuvre une recherche, une </a:t>
            </a:r>
            <a:r>
              <a:rPr lang="fr-FR" sz="2800" u="sng" smtClean="0">
                <a:solidFill>
                  <a:schemeClr val="bg1"/>
                </a:solidFill>
                <a:latin typeface="Arial" charset="0"/>
                <a:cs typeface="Arial" charset="0"/>
              </a:rPr>
              <a:t>analyse des causes</a:t>
            </a:r>
            <a:r>
              <a:rPr lang="fr-FR" sz="2800" smtClean="0">
                <a:solidFill>
                  <a:schemeClr val="bg1"/>
                </a:solidFill>
                <a:latin typeface="Arial" charset="0"/>
                <a:cs typeface="Arial" charset="0"/>
              </a:rPr>
              <a:t> pour </a:t>
            </a:r>
            <a:r>
              <a:rPr lang="fr-FR" sz="2800" u="sng" smtClean="0">
                <a:solidFill>
                  <a:schemeClr val="bg1"/>
                </a:solidFill>
                <a:latin typeface="Arial" charset="0"/>
                <a:cs typeface="Arial" charset="0"/>
              </a:rPr>
              <a:t>apporter une réponse et une solution adaptée au problème identifié</a:t>
            </a:r>
            <a:r>
              <a:rPr lang="fr-FR" sz="2800" smtClean="0">
                <a:solidFill>
                  <a:schemeClr val="bg1"/>
                </a:solidFill>
                <a:latin typeface="Arial" charset="0"/>
                <a:cs typeface="Arial" charset="0"/>
              </a:rPr>
              <a:t>.</a:t>
            </a:r>
          </a:p>
          <a:p>
            <a:pPr eaLnBrk="1" hangingPunct="1">
              <a:lnSpc>
                <a:spcPct val="80000"/>
              </a:lnSpc>
              <a:buFont typeface="Arial" charset="0"/>
              <a:buNone/>
            </a:pPr>
            <a:endParaRPr lang="fr-FR" sz="2800" smtClean="0">
              <a:solidFill>
                <a:schemeClr val="bg1"/>
              </a:solidFill>
              <a:latin typeface="Arial" charset="0"/>
              <a:cs typeface="Arial" charset="0"/>
            </a:endParaRPr>
          </a:p>
          <a:p>
            <a:pPr eaLnBrk="1" hangingPunct="1">
              <a:lnSpc>
                <a:spcPct val="80000"/>
              </a:lnSpc>
              <a:buFont typeface="Arial" charset="0"/>
              <a:buNone/>
            </a:pPr>
            <a:r>
              <a:rPr lang="fr-FR" sz="2800" smtClean="0">
                <a:solidFill>
                  <a:schemeClr val="bg1"/>
                </a:solidFill>
                <a:latin typeface="Arial" charset="0"/>
                <a:cs typeface="Arial" charset="0"/>
              </a:rPr>
              <a:t>Ces principaux outils ont leur utilité dans la mesure où ils intègrent un  circuit rigoureux où chacun participe et où le rôle d'</a:t>
            </a:r>
            <a:r>
              <a:rPr lang="fr-FR" sz="2800" u="sng" smtClean="0">
                <a:solidFill>
                  <a:schemeClr val="bg1"/>
                </a:solidFill>
                <a:latin typeface="Arial" charset="0"/>
                <a:cs typeface="Arial" charset="0"/>
              </a:rPr>
              <a:t>un responsable qualité  requiert des qualités d'animation et de  communication.</a:t>
            </a:r>
            <a:endParaRPr lang="fr-FR" sz="2000" b="1" smtClean="0">
              <a:latin typeface="Arial" charset="0"/>
              <a:cs typeface="Arial" charset="0"/>
            </a:endParaRPr>
          </a:p>
          <a:p>
            <a:pPr eaLnBrk="1" hangingPunct="1">
              <a:lnSpc>
                <a:spcPct val="80000"/>
              </a:lnSpc>
              <a:buFont typeface="Arial" charset="0"/>
              <a:buNone/>
            </a:pPr>
            <a:endParaRPr lang="fr-FR" sz="2000" b="1" smtClean="0">
              <a:latin typeface="Arial" charset="0"/>
              <a:cs typeface="Arial" charset="0"/>
            </a:endParaRPr>
          </a:p>
        </p:txBody>
      </p:sp>
      <p:sp>
        <p:nvSpPr>
          <p:cNvPr id="3" name="Espace réservé du numéro de diapositive 5"/>
          <p:cNvSpPr>
            <a:spLocks noGrp="1"/>
          </p:cNvSpPr>
          <p:nvPr>
            <p:ph type="sldNum" sz="quarter" idx="12"/>
          </p:nvPr>
        </p:nvSpPr>
        <p:spPr/>
        <p:txBody>
          <a:bodyPr/>
          <a:lstStyle/>
          <a:p>
            <a:pPr>
              <a:defRPr/>
            </a:pPr>
            <a:fld id="{ADB86B31-30C0-4E7D-A311-775A6FC11D1D}" type="slidenum">
              <a:rPr lang="fr-FR"/>
              <a:pPr>
                <a:defRPr/>
              </a:pPr>
              <a:t>55</a:t>
            </a:fld>
            <a:endParaRPr lang="fr-FR" dirty="0"/>
          </a:p>
        </p:txBody>
      </p:sp>
      <p:sp>
        <p:nvSpPr>
          <p:cNvPr id="5" name="ZoneTexte 4"/>
          <p:cNvSpPr txBox="1">
            <a:spLocks noChangeArrowheads="1"/>
          </p:cNvSpPr>
          <p:nvPr/>
        </p:nvSpPr>
        <p:spPr bwMode="auto">
          <a:xfrm>
            <a:off x="357188" y="214313"/>
            <a:ext cx="8429625" cy="984250"/>
          </a:xfrm>
          <a:prstGeom prst="rect">
            <a:avLst/>
          </a:prstGeom>
          <a:noFill/>
          <a:ln w="9525">
            <a:noFill/>
            <a:miter lim="800000"/>
            <a:headEnd/>
            <a:tailEnd/>
          </a:ln>
        </p:spPr>
        <p:txBody>
          <a:bodyPr>
            <a:spAutoFit/>
          </a:bodyPr>
          <a:lstStyle/>
          <a:p>
            <a:r>
              <a:rPr lang="fr-FR" sz="4000" b="1">
                <a:solidFill>
                  <a:srgbClr val="FFFF00"/>
                </a:solidFill>
              </a:rPr>
              <a:t>IV -  Les outils de la qualité</a:t>
            </a:r>
          </a:p>
          <a:p>
            <a:endParaRPr lang="fr-FR">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diamond(in)">
                                      <p:cBhvr>
                                        <p:cTn id="12" dur="2000"/>
                                        <p:tgtEl>
                                          <p:spTgt spid="696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9634">
                                            <p:txEl>
                                              <p:pRg st="3" end="3"/>
                                            </p:txEl>
                                          </p:spTgt>
                                        </p:tgtEl>
                                        <p:attrNameLst>
                                          <p:attrName>style.visibility</p:attrName>
                                        </p:attrNameLst>
                                      </p:cBhvr>
                                      <p:to>
                                        <p:strVal val="visible"/>
                                      </p:to>
                                    </p:set>
                                    <p:animEffect transition="in" filter="diamond(in)">
                                      <p:cBhvr>
                                        <p:cTn id="17" dur="2000"/>
                                        <p:tgtEl>
                                          <p:spTgt spid="696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re 1"/>
          <p:cNvSpPr>
            <a:spLocks noGrp="1"/>
          </p:cNvSpPr>
          <p:nvPr>
            <p:ph type="title"/>
          </p:nvPr>
        </p:nvSpPr>
        <p:spPr>
          <a:xfrm>
            <a:off x="457200" y="274638"/>
            <a:ext cx="8229600" cy="725470"/>
          </a:xfrm>
          <a:noFill/>
          <a:effectLst>
            <a:innerShdw blurRad="63500" dist="50800" dir="13500000">
              <a:prstClr val="black">
                <a:alpha val="50000"/>
              </a:prstClr>
            </a:innerShdw>
          </a:effectLst>
        </p:spPr>
        <p:txBody>
          <a:bodyPr rtlCol="0">
            <a:normAutofit fontScale="90000"/>
          </a:bodyPr>
          <a:lstStyle/>
          <a:p>
            <a:pPr eaLnBrk="1" fontAlgn="auto" hangingPunct="1">
              <a:spcAft>
                <a:spcPts val="0"/>
              </a:spcAft>
              <a:defRPr/>
            </a:pPr>
            <a:r>
              <a:rPr lang="fr-FR" b="1" dirty="0" smtClean="0">
                <a:solidFill>
                  <a:srgbClr val="FFFF00"/>
                </a:solidFill>
                <a:latin typeface="Arial" pitchFamily="34" charset="0"/>
                <a:cs typeface="Arial" pitchFamily="34" charset="0"/>
              </a:rPr>
              <a:t>1-</a:t>
            </a:r>
            <a:r>
              <a:rPr lang="fr-FR" b="1" dirty="0" smtClean="0">
                <a:latin typeface="Arial" pitchFamily="34" charset="0"/>
                <a:cs typeface="Arial" pitchFamily="34" charset="0"/>
              </a:rPr>
              <a:t> </a:t>
            </a:r>
            <a:r>
              <a:rPr lang="fr-FR" b="1" dirty="0" smtClean="0">
                <a:solidFill>
                  <a:srgbClr val="FFFF00"/>
                </a:solidFill>
                <a:latin typeface="Arial" pitchFamily="34" charset="0"/>
                <a:cs typeface="Arial" pitchFamily="34" charset="0"/>
              </a:rPr>
              <a:t>Le diagramme de Pareto</a:t>
            </a:r>
            <a:endParaRPr lang="fr-FR" dirty="0">
              <a:solidFill>
                <a:srgbClr val="FFFF00"/>
              </a:solidFill>
            </a:endParaRPr>
          </a:p>
        </p:txBody>
      </p:sp>
      <p:sp>
        <p:nvSpPr>
          <p:cNvPr id="3" name="Espace réservé du contenu 2"/>
          <p:cNvSpPr>
            <a:spLocks noGrp="1"/>
          </p:cNvSpPr>
          <p:nvPr>
            <p:ph idx="1"/>
          </p:nvPr>
        </p:nvSpPr>
        <p:spPr>
          <a:xfrm>
            <a:off x="0" y="1600200"/>
            <a:ext cx="9144000" cy="4972050"/>
          </a:xfrm>
        </p:spPr>
        <p:txBody>
          <a:bodyPr rtlCol="0">
            <a:normAutofit fontScale="85000" lnSpcReduction="10000"/>
          </a:bodyPr>
          <a:lstStyle/>
          <a:p>
            <a:pPr indent="-166688" eaLnBrk="1" fontAlgn="auto" hangingPunct="1">
              <a:lnSpc>
                <a:spcPct val="80000"/>
              </a:lnSpc>
              <a:spcAft>
                <a:spcPts val="0"/>
              </a:spcAft>
              <a:buFont typeface="Arial" pitchFamily="34" charset="0"/>
              <a:buNone/>
              <a:defRPr/>
            </a:pPr>
            <a:r>
              <a:rPr lang="fr-FR" dirty="0" err="1" smtClean="0">
                <a:solidFill>
                  <a:schemeClr val="bg1"/>
                </a:solidFill>
                <a:latin typeface="Arial" pitchFamily="34" charset="0"/>
                <a:cs typeface="Arial" pitchFamily="34" charset="0"/>
              </a:rPr>
              <a:t>Wilfredo</a:t>
            </a:r>
            <a:r>
              <a:rPr lang="fr-FR" dirty="0" smtClean="0">
                <a:solidFill>
                  <a:schemeClr val="bg1"/>
                </a:solidFill>
                <a:latin typeface="Arial" pitchFamily="34" charset="0"/>
                <a:cs typeface="Arial" pitchFamily="34" charset="0"/>
              </a:rPr>
              <a:t>  Pareto, sociologue (1828 – 1923).</a:t>
            </a:r>
          </a:p>
          <a:p>
            <a:pPr eaLnBrk="1" fontAlgn="auto" hangingPunct="1">
              <a:lnSpc>
                <a:spcPct val="80000"/>
              </a:lnSpc>
              <a:spcAft>
                <a:spcPts val="0"/>
              </a:spcAft>
              <a:buFont typeface="Arial" pitchFamily="34" charset="0"/>
              <a:buNone/>
              <a:defRPr/>
            </a:pPr>
            <a:endParaRPr lang="fr-FR" dirty="0" smtClean="0">
              <a:solidFill>
                <a:schemeClr val="bg1"/>
              </a:solidFill>
              <a:latin typeface="Arial" pitchFamily="34" charset="0"/>
              <a:cs typeface="Arial" pitchFamily="34" charset="0"/>
            </a:endParaRPr>
          </a:p>
          <a:p>
            <a:pPr eaLnBrk="1" fontAlgn="auto" hangingPunct="1">
              <a:lnSpc>
                <a:spcPct val="80000"/>
              </a:lnSpc>
              <a:spcAft>
                <a:spcPts val="600"/>
              </a:spcAft>
              <a:buFont typeface="Wingdings" pitchFamily="2" charset="2"/>
              <a:buChar char="Ø"/>
              <a:defRPr/>
            </a:pPr>
            <a:r>
              <a:rPr lang="fr-FR" dirty="0" smtClean="0">
                <a:solidFill>
                  <a:schemeClr val="bg1"/>
                </a:solidFill>
                <a:latin typeface="Arial" pitchFamily="34" charset="0"/>
                <a:cs typeface="Arial" pitchFamily="34" charset="0"/>
              </a:rPr>
              <a:t>Attirer l’attention sur les problèmes à résoudre.</a:t>
            </a:r>
          </a:p>
          <a:p>
            <a:pPr eaLnBrk="1" fontAlgn="auto" hangingPunct="1">
              <a:lnSpc>
                <a:spcPct val="80000"/>
              </a:lnSpc>
              <a:spcAft>
                <a:spcPts val="900"/>
              </a:spcAft>
              <a:buFont typeface="Wingdings" pitchFamily="2" charset="2"/>
              <a:buChar char="Ø"/>
              <a:defRPr/>
            </a:pPr>
            <a:r>
              <a:rPr lang="fr-FR" dirty="0" smtClean="0">
                <a:solidFill>
                  <a:schemeClr val="bg1"/>
                </a:solidFill>
                <a:latin typeface="Arial" pitchFamily="34" charset="0"/>
                <a:cs typeface="Arial" pitchFamily="34" charset="0"/>
              </a:rPr>
              <a:t>Chaque problème est un ensemble de petits problèmes.</a:t>
            </a:r>
            <a:endParaRPr lang="ar-DZ" dirty="0" smtClean="0">
              <a:solidFill>
                <a:schemeClr val="bg1"/>
              </a:solidFill>
              <a:latin typeface="Arial" pitchFamily="34" charset="0"/>
            </a:endParaRPr>
          </a:p>
          <a:p>
            <a:pPr eaLnBrk="1" fontAlgn="auto" hangingPunct="1">
              <a:lnSpc>
                <a:spcPct val="80000"/>
              </a:lnSpc>
              <a:spcAft>
                <a:spcPts val="900"/>
              </a:spcAft>
              <a:buFont typeface="Wingdings" pitchFamily="2" charset="2"/>
              <a:buChar char="Ø"/>
              <a:defRPr/>
            </a:pPr>
            <a:r>
              <a:rPr lang="fr-FR" dirty="0" smtClean="0">
                <a:solidFill>
                  <a:schemeClr val="bg1"/>
                </a:solidFill>
                <a:latin typeface="Arial" pitchFamily="34" charset="0"/>
                <a:cs typeface="Arial" pitchFamily="34" charset="0"/>
              </a:rPr>
              <a:t>20% des </a:t>
            </a:r>
            <a:r>
              <a:rPr lang="fr-FR" u="sng" dirty="0" smtClean="0">
                <a:solidFill>
                  <a:schemeClr val="bg1"/>
                </a:solidFill>
                <a:latin typeface="Arial" pitchFamily="34" charset="0"/>
                <a:cs typeface="Arial" pitchFamily="34" charset="0"/>
              </a:rPr>
              <a:t>causes</a:t>
            </a:r>
            <a:r>
              <a:rPr lang="fr-FR" dirty="0" smtClean="0">
                <a:solidFill>
                  <a:schemeClr val="bg1"/>
                </a:solidFill>
                <a:latin typeface="Arial" pitchFamily="34" charset="0"/>
                <a:cs typeface="Arial" pitchFamily="34" charset="0"/>
              </a:rPr>
              <a:t> sont responsables de 80% des </a:t>
            </a:r>
            <a:r>
              <a:rPr lang="fr-FR" u="sng" dirty="0" smtClean="0">
                <a:solidFill>
                  <a:schemeClr val="bg1"/>
                </a:solidFill>
                <a:latin typeface="Arial" pitchFamily="34" charset="0"/>
                <a:cs typeface="Arial" pitchFamily="34" charset="0"/>
              </a:rPr>
              <a:t>effets</a:t>
            </a:r>
          </a:p>
          <a:p>
            <a:pPr eaLnBrk="1" fontAlgn="auto" hangingPunct="1">
              <a:lnSpc>
                <a:spcPct val="80000"/>
              </a:lnSpc>
              <a:spcAft>
                <a:spcPts val="0"/>
              </a:spcAft>
              <a:buFont typeface="Wingdings" pitchFamily="2" charset="2"/>
              <a:buChar char="Ø"/>
              <a:defRPr/>
            </a:pPr>
            <a:r>
              <a:rPr lang="fr-FR" dirty="0" smtClean="0">
                <a:solidFill>
                  <a:schemeClr val="bg1"/>
                </a:solidFill>
                <a:latin typeface="Arial" pitchFamily="34" charset="0"/>
                <a:cs typeface="Arial" pitchFamily="34" charset="0"/>
              </a:rPr>
              <a:t> </a:t>
            </a:r>
            <a:r>
              <a:rPr lang="fr-FR" b="1" dirty="0" smtClean="0">
                <a:solidFill>
                  <a:schemeClr val="bg1"/>
                </a:solidFill>
                <a:latin typeface="Arial" pitchFamily="34" charset="0"/>
                <a:cs typeface="Arial" pitchFamily="34" charset="0"/>
              </a:rPr>
              <a:t> Objectif: </a:t>
            </a:r>
            <a:r>
              <a:rPr lang="fr-FR" dirty="0" smtClean="0">
                <a:solidFill>
                  <a:schemeClr val="bg1"/>
                </a:solidFill>
                <a:latin typeface="Arial" pitchFamily="34" charset="0"/>
                <a:cs typeface="Arial" pitchFamily="34" charset="0"/>
              </a:rPr>
              <a:t>mettre en évidence le problème à traiter en premier pour obtenir un maximum d’efficacité dans un minimum de temps. </a:t>
            </a:r>
          </a:p>
          <a:p>
            <a:pPr eaLnBrk="1" fontAlgn="auto" hangingPunct="1">
              <a:lnSpc>
                <a:spcPct val="80000"/>
              </a:lnSpc>
              <a:spcAft>
                <a:spcPts val="0"/>
              </a:spcAft>
              <a:buFont typeface="Arial" pitchFamily="34" charset="0"/>
              <a:buNone/>
              <a:defRPr/>
            </a:pPr>
            <a:endParaRPr lang="fr-FR" dirty="0" smtClean="0">
              <a:solidFill>
                <a:schemeClr val="bg1"/>
              </a:solidFill>
              <a:latin typeface="Arial" pitchFamily="34" charset="0"/>
              <a:cs typeface="Arial" pitchFamily="34" charset="0"/>
            </a:endParaRPr>
          </a:p>
          <a:p>
            <a:pPr eaLnBrk="1" fontAlgn="auto" hangingPunct="1">
              <a:lnSpc>
                <a:spcPct val="80000"/>
              </a:lnSpc>
              <a:spcAft>
                <a:spcPts val="0"/>
              </a:spcAft>
              <a:buFont typeface="Wingdings" pitchFamily="2" charset="2"/>
              <a:buChar char="Ø"/>
              <a:defRPr/>
            </a:pPr>
            <a:r>
              <a:rPr lang="fr-FR" b="1" dirty="0" smtClean="0">
                <a:solidFill>
                  <a:schemeClr val="bg1"/>
                </a:solidFill>
                <a:latin typeface="Arial" pitchFamily="34" charset="0"/>
                <a:cs typeface="Arial" pitchFamily="34" charset="0"/>
              </a:rPr>
              <a:t>Action: </a:t>
            </a:r>
            <a:r>
              <a:rPr lang="fr-FR" dirty="0" smtClean="0">
                <a:solidFill>
                  <a:schemeClr val="bg1"/>
                </a:solidFill>
                <a:latin typeface="Arial" pitchFamily="34" charset="0"/>
                <a:cs typeface="Arial" pitchFamily="34" charset="0"/>
              </a:rPr>
              <a:t>déterminer l’importance relative des problèmes pour les classer en colonnes représentatives afin de faire apparaître clairement la / les principales causes sur lesquelles on doit, en priorité, porter l’effort.</a:t>
            </a:r>
            <a:endParaRPr lang="fr-FR" b="1" dirty="0" smtClean="0">
              <a:solidFill>
                <a:schemeClr val="bg1"/>
              </a:solidFill>
              <a:latin typeface="Arial" pitchFamily="34" charset="0"/>
              <a:cs typeface="Arial" pitchFamily="34" charset="0"/>
            </a:endParaRPr>
          </a:p>
          <a:p>
            <a:pPr eaLnBrk="1" fontAlgn="auto" hangingPunct="1">
              <a:spcAft>
                <a:spcPts val="0"/>
              </a:spcAft>
              <a:buFont typeface="Arial" pitchFamily="34" charset="0"/>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5" y="0"/>
            <a:ext cx="8429625" cy="939800"/>
          </a:xfrm>
        </p:spPr>
        <p:txBody>
          <a:bodyPr rtlCol="0">
            <a:normAutofit fontScale="90000"/>
          </a:bodyPr>
          <a:lstStyle/>
          <a:p>
            <a:pPr eaLnBrk="1" fontAlgn="auto" hangingPunct="1">
              <a:spcAft>
                <a:spcPts val="0"/>
              </a:spcAft>
              <a:defRPr/>
            </a:pPr>
            <a:r>
              <a:rPr lang="fr-FR" b="1" dirty="0" smtClean="0">
                <a:solidFill>
                  <a:srgbClr val="FFFF00"/>
                </a:solidFill>
              </a:rPr>
              <a:t>Construction du diagramme de Pareto</a:t>
            </a:r>
            <a:endParaRPr lang="fr-FR" b="1" dirty="0">
              <a:solidFill>
                <a:srgbClr val="FFFF00"/>
              </a:solidFill>
            </a:endParaRPr>
          </a:p>
        </p:txBody>
      </p:sp>
      <p:sp>
        <p:nvSpPr>
          <p:cNvPr id="3" name="Espace réservé du contenu 2"/>
          <p:cNvSpPr>
            <a:spLocks noGrp="1"/>
          </p:cNvSpPr>
          <p:nvPr>
            <p:ph idx="1"/>
          </p:nvPr>
        </p:nvSpPr>
        <p:spPr>
          <a:xfrm>
            <a:off x="0" y="1071563"/>
            <a:ext cx="9144000" cy="5572125"/>
          </a:xfrm>
        </p:spPr>
        <p:txBody>
          <a:bodyPr rtlCol="0">
            <a:normAutofit/>
          </a:bodyPr>
          <a:lstStyle/>
          <a:p>
            <a:pPr eaLnBrk="1" fontAlgn="auto" hangingPunct="1">
              <a:spcAft>
                <a:spcPts val="0"/>
              </a:spcAft>
              <a:buFont typeface="Arial" pitchFamily="34" charset="0"/>
              <a:buChar char="•"/>
              <a:defRPr/>
            </a:pPr>
            <a:r>
              <a:rPr lang="fr-FR" b="1" dirty="0" smtClean="0">
                <a:solidFill>
                  <a:schemeClr val="bg1"/>
                </a:solidFill>
              </a:rPr>
              <a:t>Etape (1): </a:t>
            </a:r>
            <a:r>
              <a:rPr lang="fr-FR" dirty="0" smtClean="0">
                <a:solidFill>
                  <a:schemeClr val="bg1"/>
                </a:solidFill>
              </a:rPr>
              <a:t> Calculer les fréquences d’apparition  des problèmes par type dans une période donnée.</a:t>
            </a:r>
          </a:p>
          <a:p>
            <a:pPr eaLnBrk="1" fontAlgn="auto" hangingPunct="1">
              <a:spcAft>
                <a:spcPts val="0"/>
              </a:spcAft>
              <a:buFont typeface="Arial" pitchFamily="34" charset="0"/>
              <a:buChar char="•"/>
              <a:defRPr/>
            </a:pPr>
            <a:r>
              <a:rPr lang="fr-FR" b="1" dirty="0" smtClean="0">
                <a:solidFill>
                  <a:schemeClr val="bg1"/>
                </a:solidFill>
              </a:rPr>
              <a:t>Etape (2): </a:t>
            </a:r>
            <a:r>
              <a:rPr lang="fr-FR" dirty="0" smtClean="0">
                <a:solidFill>
                  <a:schemeClr val="bg1"/>
                </a:solidFill>
              </a:rPr>
              <a:t>Le graphique</a:t>
            </a:r>
          </a:p>
          <a:p>
            <a:pPr lvl="1" eaLnBrk="1" fontAlgn="auto" hangingPunct="1">
              <a:spcAft>
                <a:spcPts val="0"/>
              </a:spcAft>
              <a:buFont typeface="Wingdings" pitchFamily="2" charset="2"/>
              <a:buChar char="Ø"/>
              <a:defRPr/>
            </a:pPr>
            <a:r>
              <a:rPr lang="fr-FR" b="1" dirty="0" smtClean="0">
                <a:solidFill>
                  <a:schemeClr val="bg1"/>
                </a:solidFill>
              </a:rPr>
              <a:t>Axe des abscisses: les problèmes par ordre décroissant.</a:t>
            </a:r>
          </a:p>
          <a:p>
            <a:pPr lvl="1" eaLnBrk="1" fontAlgn="auto" hangingPunct="1">
              <a:spcAft>
                <a:spcPts val="0"/>
              </a:spcAft>
              <a:buFont typeface="Wingdings" pitchFamily="2" charset="2"/>
              <a:buChar char="Ø"/>
              <a:defRPr/>
            </a:pPr>
            <a:r>
              <a:rPr lang="fr-FR" b="1" dirty="0" smtClean="0">
                <a:solidFill>
                  <a:schemeClr val="bg1"/>
                </a:solidFill>
              </a:rPr>
              <a:t> Axe des ordonnées: Unité de mesure </a:t>
            </a:r>
          </a:p>
          <a:p>
            <a:pPr eaLnBrk="1" fontAlgn="auto" hangingPunct="1">
              <a:spcAft>
                <a:spcPts val="0"/>
              </a:spcAft>
              <a:buFont typeface="Arial" pitchFamily="34" charset="0"/>
              <a:buChar char="•"/>
              <a:defRPr/>
            </a:pPr>
            <a:r>
              <a:rPr lang="fr-FR" b="1" dirty="0" smtClean="0">
                <a:solidFill>
                  <a:schemeClr val="bg1"/>
                </a:solidFill>
              </a:rPr>
              <a:t>Etape (3): </a:t>
            </a:r>
            <a:r>
              <a:rPr lang="fr-FR" dirty="0" smtClean="0">
                <a:solidFill>
                  <a:schemeClr val="bg1"/>
                </a:solidFill>
              </a:rPr>
              <a:t>Tracer l’histogramme </a:t>
            </a:r>
          </a:p>
          <a:p>
            <a:pPr eaLnBrk="1" fontAlgn="auto" hangingPunct="1">
              <a:spcAft>
                <a:spcPts val="0"/>
              </a:spcAft>
              <a:buFont typeface="Arial" pitchFamily="34" charset="0"/>
              <a:buChar char="•"/>
              <a:defRPr/>
            </a:pPr>
            <a:r>
              <a:rPr lang="fr-FR" b="1" dirty="0" smtClean="0">
                <a:solidFill>
                  <a:schemeClr val="bg1"/>
                </a:solidFill>
              </a:rPr>
              <a:t>Etape (4): </a:t>
            </a:r>
            <a:r>
              <a:rPr lang="fr-FR" dirty="0" smtClean="0">
                <a:solidFill>
                  <a:schemeClr val="bg1"/>
                </a:solidFill>
              </a:rPr>
              <a:t>Tracer une ligne montrant le nombre/ fréquences cumulés </a:t>
            </a:r>
          </a:p>
          <a:p>
            <a:pPr lvl="1" indent="-654050" eaLnBrk="1" fontAlgn="auto" hangingPunct="1">
              <a:spcAft>
                <a:spcPts val="0"/>
              </a:spcAft>
              <a:buFont typeface="Arial" pitchFamily="34" charset="0"/>
              <a:buNone/>
              <a:defRPr/>
            </a:pPr>
            <a:r>
              <a:rPr lang="fr-FR" b="1" dirty="0" smtClean="0">
                <a:solidFill>
                  <a:srgbClr val="FF0000"/>
                </a:solidFill>
              </a:rPr>
              <a:t>Remarques</a:t>
            </a:r>
            <a:r>
              <a:rPr lang="fr-FR" b="1" dirty="0" smtClean="0">
                <a:solidFill>
                  <a:schemeClr val="bg1"/>
                </a:solidFill>
              </a:rPr>
              <a:t>: Si des améliorations sont entreprises, </a:t>
            </a:r>
            <a:r>
              <a:rPr lang="fr-FR" b="1" u="sng" dirty="0" smtClean="0">
                <a:solidFill>
                  <a:schemeClr val="bg1"/>
                </a:solidFill>
              </a:rPr>
              <a:t>l’ordre de priorité des colonnes </a:t>
            </a:r>
            <a:r>
              <a:rPr lang="fr-FR" b="1" dirty="0" smtClean="0">
                <a:solidFill>
                  <a:schemeClr val="bg1"/>
                </a:solidFill>
              </a:rPr>
              <a:t>du graphique changera.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rtl="1" eaLnBrk="1" hangingPunct="1"/>
            <a:r>
              <a:rPr lang="ar-DZ" smtClean="0">
                <a:solidFill>
                  <a:schemeClr val="bg1"/>
                </a:solidFill>
              </a:rPr>
              <a:t>درجة عدم الرضا للجوانب الدراسية </a:t>
            </a:r>
            <a:endParaRPr lang="fr-FR" smtClean="0">
              <a:solidFill>
                <a:schemeClr val="bg1"/>
              </a:solidFill>
            </a:endParaRPr>
          </a:p>
        </p:txBody>
      </p:sp>
      <p:graphicFrame>
        <p:nvGraphicFramePr>
          <p:cNvPr id="5" name="Espace réservé du contenu 4"/>
          <p:cNvGraphicFramePr>
            <a:graphicFrameLocks noGrp="1"/>
          </p:cNvGraphicFramePr>
          <p:nvPr>
            <p:ph idx="1"/>
          </p:nvPr>
        </p:nvGraphicFramePr>
        <p:xfrm>
          <a:off x="2286000" y="1349375"/>
          <a:ext cx="4786346" cy="5153615"/>
        </p:xfrm>
        <a:graphic>
          <a:graphicData uri="http://schemas.openxmlformats.org/drawingml/2006/table">
            <a:tbl>
              <a:tblPr firstRow="1" bandRow="1">
                <a:tableStyleId>{5C22544A-7EE6-4342-B048-85BDC9FD1C3A}</a:tableStyleId>
              </a:tblPr>
              <a:tblGrid>
                <a:gridCol w="1143008"/>
                <a:gridCol w="3643338"/>
              </a:tblGrid>
              <a:tr h="374510">
                <a:tc>
                  <a:txBody>
                    <a:bodyPr/>
                    <a:lstStyle/>
                    <a:p>
                      <a:pPr algn="ctr" fontAlgn="ctr"/>
                      <a:r>
                        <a:rPr lang="fr-FR" sz="2400" b="1" i="0" u="none" strike="noStrike" dirty="0">
                          <a:solidFill>
                            <a:schemeClr val="bg1"/>
                          </a:solidFill>
                          <a:latin typeface="Simplified Arabic"/>
                        </a:rPr>
                        <a:t>%</a:t>
                      </a:r>
                    </a:p>
                  </a:txBody>
                  <a:tcPr marL="9525" marR="9525" marT="9525" marB="0" anchor="ctr"/>
                </a:tc>
                <a:tc>
                  <a:txBody>
                    <a:bodyPr/>
                    <a:lstStyle/>
                    <a:p>
                      <a:pPr algn="ctr" rtl="1" fontAlgn="ctr"/>
                      <a:r>
                        <a:rPr lang="ar-DZ" sz="2400" b="1" i="0" u="none" strike="noStrike" dirty="0">
                          <a:solidFill>
                            <a:schemeClr val="bg1"/>
                          </a:solidFill>
                          <a:latin typeface="Simplified Arabic"/>
                        </a:rPr>
                        <a:t>الأسباب </a:t>
                      </a:r>
                    </a:p>
                  </a:txBody>
                  <a:tcPr marL="9525" marR="9525" marT="9525" marB="0" anchor="ctr"/>
                </a:tc>
              </a:tr>
              <a:tr h="374510">
                <a:tc>
                  <a:txBody>
                    <a:bodyPr/>
                    <a:lstStyle/>
                    <a:p>
                      <a:pPr algn="r" fontAlgn="ctr"/>
                      <a:r>
                        <a:rPr lang="fr-FR" sz="2800" b="1" i="0" u="none" strike="noStrike" dirty="0">
                          <a:solidFill>
                            <a:srgbClr val="000000"/>
                          </a:solidFill>
                          <a:latin typeface="Simplified Arabic"/>
                          <a:cs typeface="Simplified Arabic"/>
                        </a:rPr>
                        <a:t>5,3</a:t>
                      </a:r>
                    </a:p>
                  </a:txBody>
                  <a:tcPr marL="9525" marR="9525" marT="9525" marB="0" anchor="ctr"/>
                </a:tc>
                <a:tc>
                  <a:txBody>
                    <a:bodyPr/>
                    <a:lstStyle/>
                    <a:p>
                      <a:pPr algn="r" rtl="1" fontAlgn="ctr"/>
                      <a:r>
                        <a:rPr lang="ar-AE" sz="2800" b="0" i="0" u="none" strike="noStrike" dirty="0">
                          <a:solidFill>
                            <a:srgbClr val="000000"/>
                          </a:solidFill>
                          <a:latin typeface="Simplified Arabic"/>
                        </a:rPr>
                        <a:t>محتوى البرامج</a:t>
                      </a:r>
                    </a:p>
                  </a:txBody>
                  <a:tcPr marL="9525" marR="9525" marT="9525" marB="0" anchor="ctr"/>
                </a:tc>
              </a:tr>
              <a:tr h="374510">
                <a:tc>
                  <a:txBody>
                    <a:bodyPr/>
                    <a:lstStyle/>
                    <a:p>
                      <a:pPr algn="r" fontAlgn="ctr"/>
                      <a:r>
                        <a:rPr lang="fr-FR" sz="2800" b="1" i="0" u="none" strike="noStrike" dirty="0">
                          <a:solidFill>
                            <a:srgbClr val="000000"/>
                          </a:solidFill>
                          <a:latin typeface="Simplified Arabic"/>
                          <a:cs typeface="Simplified Arabic"/>
                        </a:rPr>
                        <a:t>27,0</a:t>
                      </a:r>
                    </a:p>
                  </a:txBody>
                  <a:tcPr marL="9525" marR="9525" marT="9525" marB="0" anchor="ctr"/>
                </a:tc>
                <a:tc>
                  <a:txBody>
                    <a:bodyPr/>
                    <a:lstStyle/>
                    <a:p>
                      <a:pPr algn="r" rtl="1" fontAlgn="ctr"/>
                      <a:r>
                        <a:rPr lang="ar-AE" sz="2800" b="0" i="0" u="none" strike="noStrike">
                          <a:solidFill>
                            <a:srgbClr val="000000"/>
                          </a:solidFill>
                          <a:latin typeface="Simplified Arabic"/>
                        </a:rPr>
                        <a:t>طريقة التدريس</a:t>
                      </a:r>
                    </a:p>
                  </a:txBody>
                  <a:tcPr marL="9525" marR="9525" marT="9525" marB="0" anchor="ctr"/>
                </a:tc>
              </a:tr>
              <a:tr h="374510">
                <a:tc>
                  <a:txBody>
                    <a:bodyPr/>
                    <a:lstStyle/>
                    <a:p>
                      <a:pPr algn="r" fontAlgn="ctr"/>
                      <a:r>
                        <a:rPr lang="fr-FR" sz="2800" b="1" i="0" u="none" strike="noStrike" dirty="0">
                          <a:solidFill>
                            <a:srgbClr val="000000"/>
                          </a:solidFill>
                          <a:latin typeface="Simplified Arabic"/>
                          <a:cs typeface="Simplified Arabic"/>
                        </a:rPr>
                        <a:t>41,3</a:t>
                      </a:r>
                    </a:p>
                  </a:txBody>
                  <a:tcPr marL="9525" marR="9525" marT="9525" marB="0" anchor="ctr"/>
                </a:tc>
                <a:tc>
                  <a:txBody>
                    <a:bodyPr/>
                    <a:lstStyle/>
                    <a:p>
                      <a:pPr algn="r" rtl="1" fontAlgn="ctr"/>
                      <a:r>
                        <a:rPr lang="ar-AE" sz="2800" b="0" i="0" u="none" strike="noStrike">
                          <a:solidFill>
                            <a:srgbClr val="000000"/>
                          </a:solidFill>
                          <a:latin typeface="Simplified Arabic"/>
                        </a:rPr>
                        <a:t>أساليب ووسائل التدريس</a:t>
                      </a:r>
                    </a:p>
                  </a:txBody>
                  <a:tcPr marL="9525" marR="9525" marT="9525" marB="0" anchor="ctr"/>
                </a:tc>
              </a:tr>
              <a:tr h="476840">
                <a:tc>
                  <a:txBody>
                    <a:bodyPr/>
                    <a:lstStyle/>
                    <a:p>
                      <a:pPr algn="r" fontAlgn="ctr"/>
                      <a:r>
                        <a:rPr lang="fr-FR" sz="2800" b="1" i="0" u="none" strike="noStrike" dirty="0">
                          <a:solidFill>
                            <a:srgbClr val="000000"/>
                          </a:solidFill>
                          <a:latin typeface="Simplified Arabic"/>
                          <a:cs typeface="Simplified Arabic"/>
                        </a:rPr>
                        <a:t>5,2</a:t>
                      </a:r>
                    </a:p>
                  </a:txBody>
                  <a:tcPr marL="9525" marR="9525" marT="9525" marB="0" anchor="ctr"/>
                </a:tc>
                <a:tc>
                  <a:txBody>
                    <a:bodyPr/>
                    <a:lstStyle/>
                    <a:p>
                      <a:pPr algn="r" rtl="1" fontAlgn="ctr"/>
                      <a:r>
                        <a:rPr lang="ar-AE" sz="2800" b="0" i="0" u="none" strike="noStrike">
                          <a:solidFill>
                            <a:srgbClr val="000000"/>
                          </a:solidFill>
                          <a:latin typeface="Simplified Arabic"/>
                        </a:rPr>
                        <a:t>التنسيق بين المحاضرة والتطبيق</a:t>
                      </a:r>
                    </a:p>
                  </a:txBody>
                  <a:tcPr marL="9525" marR="9525" marT="9525" marB="0" anchor="ctr"/>
                </a:tc>
              </a:tr>
              <a:tr h="374510">
                <a:tc>
                  <a:txBody>
                    <a:bodyPr/>
                    <a:lstStyle/>
                    <a:p>
                      <a:pPr algn="r" fontAlgn="ctr"/>
                      <a:r>
                        <a:rPr lang="fr-FR" sz="2800" b="1" i="0" u="none" strike="noStrike" dirty="0">
                          <a:solidFill>
                            <a:srgbClr val="000000"/>
                          </a:solidFill>
                          <a:latin typeface="Simplified Arabic"/>
                          <a:cs typeface="Simplified Arabic"/>
                        </a:rPr>
                        <a:t>4,4</a:t>
                      </a:r>
                    </a:p>
                  </a:txBody>
                  <a:tcPr marL="9525" marR="9525" marT="9525" marB="0" anchor="ctr"/>
                </a:tc>
                <a:tc>
                  <a:txBody>
                    <a:bodyPr/>
                    <a:lstStyle/>
                    <a:p>
                      <a:pPr algn="r" rtl="1" fontAlgn="ctr"/>
                      <a:r>
                        <a:rPr lang="ar-AE" sz="2800" b="0" i="0" u="none" strike="noStrike">
                          <a:solidFill>
                            <a:srgbClr val="000000"/>
                          </a:solidFill>
                          <a:latin typeface="Simplified Arabic"/>
                        </a:rPr>
                        <a:t>تنظيم الوقت والامتحانات</a:t>
                      </a:r>
                    </a:p>
                  </a:txBody>
                  <a:tcPr marL="9525" marR="9525" marT="9525" marB="0" anchor="ctr"/>
                </a:tc>
              </a:tr>
              <a:tr h="374510">
                <a:tc>
                  <a:txBody>
                    <a:bodyPr/>
                    <a:lstStyle/>
                    <a:p>
                      <a:pPr algn="r" fontAlgn="ctr"/>
                      <a:r>
                        <a:rPr lang="fr-FR" sz="2800" b="1" i="0" u="none" strike="noStrike" dirty="0">
                          <a:solidFill>
                            <a:srgbClr val="000000"/>
                          </a:solidFill>
                          <a:latin typeface="Simplified Arabic"/>
                          <a:cs typeface="Simplified Arabic"/>
                        </a:rPr>
                        <a:t>5,6</a:t>
                      </a:r>
                    </a:p>
                  </a:txBody>
                  <a:tcPr marL="9525" marR="9525" marT="9525" marB="0" anchor="ctr"/>
                </a:tc>
                <a:tc>
                  <a:txBody>
                    <a:bodyPr/>
                    <a:lstStyle/>
                    <a:p>
                      <a:pPr algn="r" rtl="1" fontAlgn="ctr"/>
                      <a:r>
                        <a:rPr lang="ar-AE" sz="2800" b="0" i="0" u="none" strike="noStrike">
                          <a:solidFill>
                            <a:srgbClr val="000000"/>
                          </a:solidFill>
                          <a:latin typeface="Simplified Arabic"/>
                        </a:rPr>
                        <a:t>محتوى وصيغ الامتحانات</a:t>
                      </a:r>
                    </a:p>
                  </a:txBody>
                  <a:tcPr marL="9525" marR="9525" marT="9525" marB="0" anchor="ctr"/>
                </a:tc>
              </a:tr>
              <a:tr h="374510">
                <a:tc>
                  <a:txBody>
                    <a:bodyPr/>
                    <a:lstStyle/>
                    <a:p>
                      <a:pPr algn="r" fontAlgn="ctr"/>
                      <a:r>
                        <a:rPr lang="fr-FR" sz="2800" b="1" i="0" u="none" strike="noStrike" dirty="0">
                          <a:solidFill>
                            <a:srgbClr val="000000"/>
                          </a:solidFill>
                          <a:latin typeface="Simplified Arabic"/>
                          <a:cs typeface="Simplified Arabic"/>
                        </a:rPr>
                        <a:t>4,4</a:t>
                      </a:r>
                    </a:p>
                  </a:txBody>
                  <a:tcPr marL="9525" marR="9525" marT="9525" marB="0" anchor="ctr"/>
                </a:tc>
                <a:tc>
                  <a:txBody>
                    <a:bodyPr/>
                    <a:lstStyle/>
                    <a:p>
                      <a:pPr algn="r" rtl="1" fontAlgn="ctr"/>
                      <a:r>
                        <a:rPr lang="ar-AE" sz="2800" b="0" i="0" u="none" strike="noStrike">
                          <a:solidFill>
                            <a:srgbClr val="000000"/>
                          </a:solidFill>
                          <a:latin typeface="Simplified Arabic"/>
                        </a:rPr>
                        <a:t>التقييم</a:t>
                      </a:r>
                    </a:p>
                  </a:txBody>
                  <a:tcPr marL="9525" marR="9525" marT="9525" marB="0" anchor="ctr"/>
                </a:tc>
              </a:tr>
              <a:tr h="374510">
                <a:tc>
                  <a:txBody>
                    <a:bodyPr/>
                    <a:lstStyle/>
                    <a:p>
                      <a:pPr algn="r" fontAlgn="ctr"/>
                      <a:r>
                        <a:rPr lang="fr-FR" sz="2800" b="1" i="0" u="none" strike="noStrike" dirty="0">
                          <a:solidFill>
                            <a:srgbClr val="000000"/>
                          </a:solidFill>
                          <a:latin typeface="Simplified Arabic"/>
                          <a:cs typeface="Simplified Arabic"/>
                        </a:rPr>
                        <a:t>2,7</a:t>
                      </a:r>
                    </a:p>
                  </a:txBody>
                  <a:tcPr marL="9525" marR="9525" marT="9525" marB="0" anchor="ctr"/>
                </a:tc>
                <a:tc>
                  <a:txBody>
                    <a:bodyPr/>
                    <a:lstStyle/>
                    <a:p>
                      <a:pPr algn="r" rtl="1" fontAlgn="ctr"/>
                      <a:r>
                        <a:rPr lang="ar-AE" sz="2800" b="0" i="0" u="none" strike="noStrike">
                          <a:solidFill>
                            <a:srgbClr val="000000"/>
                          </a:solidFill>
                          <a:latin typeface="Simplified Arabic"/>
                        </a:rPr>
                        <a:t>معاملة الأساتذة</a:t>
                      </a:r>
                    </a:p>
                  </a:txBody>
                  <a:tcPr marL="9525" marR="9525" marT="9525" marB="0" anchor="ctr"/>
                </a:tc>
              </a:tr>
              <a:tr h="374510">
                <a:tc>
                  <a:txBody>
                    <a:bodyPr/>
                    <a:lstStyle/>
                    <a:p>
                      <a:pPr algn="r" fontAlgn="ctr"/>
                      <a:r>
                        <a:rPr lang="fr-FR" sz="2800" b="1" i="0" u="none" strike="noStrike" dirty="0">
                          <a:solidFill>
                            <a:srgbClr val="000000"/>
                          </a:solidFill>
                          <a:latin typeface="Simplified Arabic"/>
                          <a:cs typeface="Simplified Arabic"/>
                        </a:rPr>
                        <a:t>1,3</a:t>
                      </a:r>
                    </a:p>
                  </a:txBody>
                  <a:tcPr marL="9525" marR="9525" marT="9525" marB="0" anchor="ctr"/>
                </a:tc>
                <a:tc>
                  <a:txBody>
                    <a:bodyPr/>
                    <a:lstStyle/>
                    <a:p>
                      <a:pPr algn="r" rtl="1" fontAlgn="ctr"/>
                      <a:r>
                        <a:rPr lang="ar-AE" sz="2800" b="0" i="0" u="none" strike="noStrike">
                          <a:solidFill>
                            <a:srgbClr val="000000"/>
                          </a:solidFill>
                          <a:latin typeface="Simplified Arabic"/>
                        </a:rPr>
                        <a:t>معاملة الإداريين</a:t>
                      </a:r>
                    </a:p>
                  </a:txBody>
                  <a:tcPr marL="9525" marR="9525" marT="9525" marB="0" anchor="ctr"/>
                </a:tc>
              </a:tr>
              <a:tr h="374510">
                <a:tc>
                  <a:txBody>
                    <a:bodyPr/>
                    <a:lstStyle/>
                    <a:p>
                      <a:pPr algn="r" fontAlgn="ctr"/>
                      <a:r>
                        <a:rPr lang="fr-FR" sz="2800" b="1" i="0" u="none" strike="noStrike" dirty="0">
                          <a:solidFill>
                            <a:srgbClr val="000000"/>
                          </a:solidFill>
                          <a:latin typeface="Simplified Arabic"/>
                          <a:cs typeface="Simplified Arabic"/>
                        </a:rPr>
                        <a:t>2,8</a:t>
                      </a:r>
                    </a:p>
                  </a:txBody>
                  <a:tcPr marL="9525" marR="9525" marT="9525" marB="0" anchor="ctr"/>
                </a:tc>
                <a:tc>
                  <a:txBody>
                    <a:bodyPr/>
                    <a:lstStyle/>
                    <a:p>
                      <a:pPr algn="r" rtl="1" fontAlgn="ctr"/>
                      <a:r>
                        <a:rPr lang="ar-AE" sz="2800" b="0" i="0" u="none" strike="noStrike" dirty="0">
                          <a:solidFill>
                            <a:srgbClr val="000000"/>
                          </a:solidFill>
                          <a:latin typeface="Simplified Arabic"/>
                        </a:rPr>
                        <a:t>أخرى</a:t>
                      </a:r>
                    </a:p>
                  </a:txBody>
                  <a:tcPr marL="9525" marR="9525" marT="9525" marB="0" anchor="ctr"/>
                </a:tc>
              </a:tr>
              <a:tr h="374510">
                <a:tc>
                  <a:txBody>
                    <a:bodyPr/>
                    <a:lstStyle/>
                    <a:p>
                      <a:pPr algn="r" fontAlgn="ctr"/>
                      <a:r>
                        <a:rPr lang="fr-FR" sz="2400" b="1" i="0" u="none" strike="noStrike" dirty="0">
                          <a:solidFill>
                            <a:srgbClr val="000000"/>
                          </a:solidFill>
                          <a:latin typeface="Simplified Arabic"/>
                          <a:cs typeface="Simplified Arabic" pitchFamily="2" charset="-78"/>
                        </a:rPr>
                        <a:t>100</a:t>
                      </a:r>
                    </a:p>
                  </a:txBody>
                  <a:tcPr marL="9525" marR="9525" marT="9525" marB="0" anchor="ctr"/>
                </a:tc>
                <a:tc>
                  <a:txBody>
                    <a:bodyPr/>
                    <a:lstStyle/>
                    <a:p>
                      <a:pPr algn="l" fontAlgn="ctr"/>
                      <a:r>
                        <a:rPr lang="fr-FR" sz="2400" b="1" i="0" u="none" strike="noStrike" dirty="0">
                          <a:solidFill>
                            <a:srgbClr val="000000"/>
                          </a:solidFill>
                          <a:latin typeface="Simplified Arabic"/>
                          <a:cs typeface="Simplified Arabic" pitchFamily="2" charset="-78"/>
                        </a:rPr>
                        <a:t> </a:t>
                      </a:r>
                      <a:r>
                        <a:rPr lang="ar-DZ" sz="2400" b="1" i="0" u="none" strike="noStrike" dirty="0" smtClean="0">
                          <a:solidFill>
                            <a:srgbClr val="000000"/>
                          </a:solidFill>
                          <a:latin typeface="Simplified Arabic"/>
                          <a:cs typeface="Simplified Arabic" pitchFamily="2" charset="-78"/>
                        </a:rPr>
                        <a:t>المجموع              </a:t>
                      </a:r>
                      <a:endParaRPr lang="fr-FR" sz="2400" b="1" i="0" u="none" strike="noStrike" dirty="0">
                        <a:solidFill>
                          <a:srgbClr val="000000"/>
                        </a:solidFill>
                        <a:latin typeface="Simplified Arabic"/>
                        <a:cs typeface="Simplified Arabic" pitchFamily="2" charset="-78"/>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785918" y="428604"/>
          <a:ext cx="5786458" cy="5271154"/>
        </p:xfrm>
        <a:graphic>
          <a:graphicData uri="http://schemas.openxmlformats.org/drawingml/2006/table">
            <a:tbl>
              <a:tblPr firstRow="1" bandRow="1">
                <a:tableStyleId>{5C22544A-7EE6-4342-B048-85BDC9FD1C3A}</a:tableStyleId>
              </a:tblPr>
              <a:tblGrid>
                <a:gridCol w="860152"/>
                <a:gridCol w="1251131"/>
                <a:gridCol w="3675175"/>
              </a:tblGrid>
              <a:tr h="354978">
                <a:tc>
                  <a:txBody>
                    <a:bodyPr/>
                    <a:lstStyle/>
                    <a:p>
                      <a:pPr algn="ctr" fontAlgn="ctr"/>
                      <a:r>
                        <a:rPr lang="fr-FR" sz="2400" b="1" i="0" u="none" strike="noStrike" dirty="0" smtClean="0">
                          <a:solidFill>
                            <a:schemeClr val="bg1"/>
                          </a:solidFill>
                          <a:latin typeface="Simplified Arabic"/>
                        </a:rPr>
                        <a:t>N</a:t>
                      </a:r>
                      <a:endParaRPr lang="fr-FR" sz="2400" b="1" i="0" u="none" strike="noStrike" dirty="0">
                        <a:solidFill>
                          <a:schemeClr val="bg1"/>
                        </a:solidFill>
                        <a:latin typeface="Simplified Arabic"/>
                      </a:endParaRPr>
                    </a:p>
                  </a:txBody>
                  <a:tcPr marL="9525" marR="9525" marT="9525" marB="0" anchor="ctr"/>
                </a:tc>
                <a:tc>
                  <a:txBody>
                    <a:bodyPr/>
                    <a:lstStyle/>
                    <a:p>
                      <a:pPr algn="ctr" fontAlgn="ctr"/>
                      <a:r>
                        <a:rPr lang="fr-FR" sz="2400" b="1" i="0" u="none" strike="noStrike" dirty="0">
                          <a:solidFill>
                            <a:srgbClr val="000000"/>
                          </a:solidFill>
                          <a:latin typeface="Simplified Arabic"/>
                        </a:rPr>
                        <a:t>%</a:t>
                      </a:r>
                    </a:p>
                  </a:txBody>
                  <a:tcPr marL="9525" marR="9525" marT="9525" marB="0" anchor="ctr"/>
                </a:tc>
                <a:tc>
                  <a:txBody>
                    <a:bodyPr/>
                    <a:lstStyle/>
                    <a:p>
                      <a:pPr algn="ctr" rtl="1" fontAlgn="ctr"/>
                      <a:r>
                        <a:rPr lang="ar-DZ" sz="2400" b="1" i="0" u="none" strike="noStrike" dirty="0">
                          <a:solidFill>
                            <a:srgbClr val="000000"/>
                          </a:solidFill>
                          <a:latin typeface="Simplified Arabic"/>
                        </a:rPr>
                        <a:t>الأسباب </a:t>
                      </a:r>
                    </a:p>
                  </a:txBody>
                  <a:tcPr marL="9525" marR="9525" marT="9525" marB="0" anchor="ctr"/>
                </a:tc>
              </a:tr>
              <a:tr h="412639">
                <a:tc>
                  <a:txBody>
                    <a:bodyPr/>
                    <a:lstStyle/>
                    <a:p>
                      <a:pPr algn="r" fontAlgn="b"/>
                      <a:r>
                        <a:rPr lang="fr-FR" sz="2800" b="1" i="0" u="none" strike="noStrike" dirty="0">
                          <a:solidFill>
                            <a:srgbClr val="000000"/>
                          </a:solidFill>
                          <a:latin typeface="Calibri"/>
                          <a:cs typeface="Simplified Arabic"/>
                        </a:rPr>
                        <a:t>248</a:t>
                      </a:r>
                    </a:p>
                  </a:txBody>
                  <a:tcPr marL="9525" marR="9525" marT="9525" marB="0" anchor="b"/>
                </a:tc>
                <a:tc>
                  <a:txBody>
                    <a:bodyPr/>
                    <a:lstStyle/>
                    <a:p>
                      <a:pPr algn="ctr" fontAlgn="ctr"/>
                      <a:r>
                        <a:rPr lang="fr-FR" sz="2800" b="0" i="0" u="none" strike="noStrike" dirty="0">
                          <a:solidFill>
                            <a:srgbClr val="000000"/>
                          </a:solidFill>
                          <a:latin typeface="Simplified Arabic"/>
                        </a:rPr>
                        <a:t>41,3</a:t>
                      </a:r>
                    </a:p>
                  </a:txBody>
                  <a:tcPr marL="9525" marR="9525" marT="9525" marB="0" anchor="ctr"/>
                </a:tc>
                <a:tc>
                  <a:txBody>
                    <a:bodyPr/>
                    <a:lstStyle/>
                    <a:p>
                      <a:pPr algn="r" rtl="1" fontAlgn="ctr"/>
                      <a:r>
                        <a:rPr lang="ar-AE" sz="2800" b="0" i="0" u="none" strike="noStrike">
                          <a:solidFill>
                            <a:srgbClr val="000000"/>
                          </a:solidFill>
                          <a:latin typeface="Simplified Arabic"/>
                        </a:rPr>
                        <a:t>أساليب ووسائل التدريس</a:t>
                      </a:r>
                    </a:p>
                  </a:txBody>
                  <a:tcPr marL="9525" marR="9525" marT="9525" marB="0" anchor="ctr"/>
                </a:tc>
              </a:tr>
              <a:tr h="412639">
                <a:tc>
                  <a:txBody>
                    <a:bodyPr/>
                    <a:lstStyle/>
                    <a:p>
                      <a:pPr algn="r" fontAlgn="b"/>
                      <a:r>
                        <a:rPr lang="fr-FR" sz="2800" b="1" i="0" u="none" strike="noStrike" dirty="0">
                          <a:solidFill>
                            <a:srgbClr val="000000"/>
                          </a:solidFill>
                          <a:latin typeface="Calibri"/>
                          <a:cs typeface="Simplified Arabic"/>
                        </a:rPr>
                        <a:t>162</a:t>
                      </a:r>
                    </a:p>
                  </a:txBody>
                  <a:tcPr marL="9525" marR="9525" marT="9525" marB="0" anchor="b"/>
                </a:tc>
                <a:tc>
                  <a:txBody>
                    <a:bodyPr/>
                    <a:lstStyle/>
                    <a:p>
                      <a:pPr algn="ctr" fontAlgn="ctr"/>
                      <a:r>
                        <a:rPr lang="fr-FR" sz="2800" b="0" i="0" u="none" strike="noStrike" dirty="0">
                          <a:solidFill>
                            <a:srgbClr val="000000"/>
                          </a:solidFill>
                          <a:latin typeface="Simplified Arabic"/>
                        </a:rPr>
                        <a:t>27,0</a:t>
                      </a:r>
                    </a:p>
                  </a:txBody>
                  <a:tcPr marL="9525" marR="9525" marT="9525" marB="0" anchor="ctr"/>
                </a:tc>
                <a:tc>
                  <a:txBody>
                    <a:bodyPr/>
                    <a:lstStyle/>
                    <a:p>
                      <a:pPr algn="r" rtl="1" fontAlgn="ctr"/>
                      <a:r>
                        <a:rPr lang="ar-AE" sz="2800" b="0" i="0" u="none" strike="noStrike">
                          <a:solidFill>
                            <a:srgbClr val="000000"/>
                          </a:solidFill>
                          <a:latin typeface="Simplified Arabic"/>
                        </a:rPr>
                        <a:t>طريقة التدريس</a:t>
                      </a:r>
                    </a:p>
                  </a:txBody>
                  <a:tcPr marL="9525" marR="9525" marT="9525" marB="0" anchor="ctr"/>
                </a:tc>
              </a:tr>
              <a:tr h="538175">
                <a:tc>
                  <a:txBody>
                    <a:bodyPr/>
                    <a:lstStyle/>
                    <a:p>
                      <a:pPr algn="r" fontAlgn="b"/>
                      <a:r>
                        <a:rPr lang="fr-FR" sz="2800" b="1" i="0" u="none" strike="noStrike" dirty="0">
                          <a:solidFill>
                            <a:srgbClr val="000000"/>
                          </a:solidFill>
                          <a:latin typeface="Calibri"/>
                          <a:cs typeface="Simplified Arabic"/>
                        </a:rPr>
                        <a:t>34</a:t>
                      </a:r>
                    </a:p>
                  </a:txBody>
                  <a:tcPr marL="9525" marR="9525" marT="9525" marB="0" anchor="b"/>
                </a:tc>
                <a:tc>
                  <a:txBody>
                    <a:bodyPr/>
                    <a:lstStyle/>
                    <a:p>
                      <a:pPr algn="ctr" fontAlgn="ctr"/>
                      <a:r>
                        <a:rPr lang="fr-FR" sz="2800" b="0" i="0" u="none" strike="noStrike" dirty="0">
                          <a:solidFill>
                            <a:srgbClr val="000000"/>
                          </a:solidFill>
                          <a:latin typeface="Simplified Arabic"/>
                        </a:rPr>
                        <a:t>5,6</a:t>
                      </a:r>
                    </a:p>
                  </a:txBody>
                  <a:tcPr marL="9525" marR="9525" marT="9525" marB="0" anchor="ctr"/>
                </a:tc>
                <a:tc>
                  <a:txBody>
                    <a:bodyPr/>
                    <a:lstStyle/>
                    <a:p>
                      <a:pPr algn="r" rtl="1" fontAlgn="ctr"/>
                      <a:r>
                        <a:rPr lang="ar-AE" sz="2800" b="0" i="0" u="none" strike="noStrike" dirty="0">
                          <a:solidFill>
                            <a:srgbClr val="000000"/>
                          </a:solidFill>
                          <a:latin typeface="Simplified Arabic"/>
                        </a:rPr>
                        <a:t>محتوى وصيغ الامتحانات</a:t>
                      </a:r>
                    </a:p>
                  </a:txBody>
                  <a:tcPr marL="9525" marR="9525" marT="9525" marB="0" anchor="ctr"/>
                </a:tc>
              </a:tr>
              <a:tr h="412639">
                <a:tc>
                  <a:txBody>
                    <a:bodyPr/>
                    <a:lstStyle/>
                    <a:p>
                      <a:pPr algn="r" fontAlgn="b"/>
                      <a:r>
                        <a:rPr lang="fr-FR" sz="2800" b="1" i="0" u="none" strike="noStrike" dirty="0">
                          <a:solidFill>
                            <a:srgbClr val="000000"/>
                          </a:solidFill>
                          <a:latin typeface="Calibri"/>
                          <a:cs typeface="Simplified Arabic"/>
                        </a:rPr>
                        <a:t>32</a:t>
                      </a:r>
                    </a:p>
                  </a:txBody>
                  <a:tcPr marL="9525" marR="9525" marT="9525" marB="0" anchor="b"/>
                </a:tc>
                <a:tc>
                  <a:txBody>
                    <a:bodyPr/>
                    <a:lstStyle/>
                    <a:p>
                      <a:pPr algn="ctr" fontAlgn="ctr"/>
                      <a:r>
                        <a:rPr lang="fr-FR" sz="2800" b="0" i="0" u="none" strike="noStrike" dirty="0">
                          <a:solidFill>
                            <a:srgbClr val="000000"/>
                          </a:solidFill>
                          <a:latin typeface="Simplified Arabic"/>
                        </a:rPr>
                        <a:t>5,3</a:t>
                      </a:r>
                    </a:p>
                  </a:txBody>
                  <a:tcPr marL="9525" marR="9525" marT="9525" marB="0" anchor="ctr"/>
                </a:tc>
                <a:tc>
                  <a:txBody>
                    <a:bodyPr/>
                    <a:lstStyle/>
                    <a:p>
                      <a:pPr algn="r" rtl="1" fontAlgn="ctr"/>
                      <a:r>
                        <a:rPr lang="ar-AE" sz="2800" b="0" i="0" u="none" strike="noStrike" dirty="0">
                          <a:solidFill>
                            <a:srgbClr val="000000"/>
                          </a:solidFill>
                          <a:latin typeface="Simplified Arabic"/>
                        </a:rPr>
                        <a:t>محتوى البرامج</a:t>
                      </a:r>
                    </a:p>
                  </a:txBody>
                  <a:tcPr marL="9525" marR="9525" marT="9525" marB="0" anchor="ctr"/>
                </a:tc>
              </a:tr>
              <a:tr h="492449">
                <a:tc>
                  <a:txBody>
                    <a:bodyPr/>
                    <a:lstStyle/>
                    <a:p>
                      <a:pPr algn="r" fontAlgn="b"/>
                      <a:r>
                        <a:rPr lang="fr-FR" sz="2800" b="1" i="0" u="none" strike="noStrike" dirty="0">
                          <a:solidFill>
                            <a:srgbClr val="000000"/>
                          </a:solidFill>
                          <a:latin typeface="Calibri"/>
                          <a:cs typeface="Simplified Arabic"/>
                        </a:rPr>
                        <a:t>31</a:t>
                      </a:r>
                    </a:p>
                  </a:txBody>
                  <a:tcPr marL="9525" marR="9525" marT="9525" marB="0" anchor="b">
                    <a:solidFill>
                      <a:schemeClr val="tx2">
                        <a:lumMod val="20000"/>
                        <a:lumOff val="80000"/>
                      </a:schemeClr>
                    </a:solidFill>
                  </a:tcPr>
                </a:tc>
                <a:tc>
                  <a:txBody>
                    <a:bodyPr/>
                    <a:lstStyle/>
                    <a:p>
                      <a:pPr algn="ctr" fontAlgn="ctr"/>
                      <a:r>
                        <a:rPr lang="fr-FR" sz="2800" b="0" i="0" u="none" strike="noStrike" dirty="0">
                          <a:solidFill>
                            <a:srgbClr val="000000"/>
                          </a:solidFill>
                          <a:latin typeface="Simplified Arabic"/>
                        </a:rPr>
                        <a:t>5,2</a:t>
                      </a:r>
                    </a:p>
                  </a:txBody>
                  <a:tcPr marL="9525" marR="9525" marT="9525" marB="0" anchor="ctr">
                    <a:solidFill>
                      <a:schemeClr val="tx2">
                        <a:lumMod val="20000"/>
                        <a:lumOff val="80000"/>
                      </a:schemeClr>
                    </a:solidFill>
                  </a:tcPr>
                </a:tc>
                <a:tc>
                  <a:txBody>
                    <a:bodyPr/>
                    <a:lstStyle/>
                    <a:p>
                      <a:pPr algn="r" rtl="1" fontAlgn="ctr"/>
                      <a:r>
                        <a:rPr lang="ar-AE" sz="2800" b="0" i="0" u="none" strike="noStrike">
                          <a:solidFill>
                            <a:srgbClr val="000000"/>
                          </a:solidFill>
                          <a:latin typeface="Simplified Arabic"/>
                        </a:rPr>
                        <a:t>التنسيق بين المحاضرة والتطبيق</a:t>
                      </a:r>
                    </a:p>
                  </a:txBody>
                  <a:tcPr marL="9525" marR="9525" marT="9525" marB="0" anchor="ctr"/>
                </a:tc>
              </a:tr>
              <a:tr h="412639">
                <a:tc>
                  <a:txBody>
                    <a:bodyPr/>
                    <a:lstStyle/>
                    <a:p>
                      <a:pPr algn="r" fontAlgn="b"/>
                      <a:r>
                        <a:rPr lang="fr-FR" sz="2800" b="1" i="0" u="none" strike="noStrike" dirty="0">
                          <a:solidFill>
                            <a:srgbClr val="000000"/>
                          </a:solidFill>
                          <a:latin typeface="Calibri"/>
                          <a:cs typeface="Simplified Arabic"/>
                        </a:rPr>
                        <a:t>26</a:t>
                      </a:r>
                    </a:p>
                  </a:txBody>
                  <a:tcPr marL="9525" marR="9525" marT="9525" marB="0" anchor="b"/>
                </a:tc>
                <a:tc>
                  <a:txBody>
                    <a:bodyPr/>
                    <a:lstStyle/>
                    <a:p>
                      <a:pPr algn="ctr" fontAlgn="ctr"/>
                      <a:r>
                        <a:rPr lang="fr-FR" sz="2800" b="0" i="0" u="none" strike="noStrike" dirty="0">
                          <a:solidFill>
                            <a:srgbClr val="000000"/>
                          </a:solidFill>
                          <a:latin typeface="Simplified Arabic"/>
                        </a:rPr>
                        <a:t>4,4</a:t>
                      </a:r>
                    </a:p>
                  </a:txBody>
                  <a:tcPr marL="9525" marR="9525" marT="9525" marB="0" anchor="ctr"/>
                </a:tc>
                <a:tc>
                  <a:txBody>
                    <a:bodyPr/>
                    <a:lstStyle/>
                    <a:p>
                      <a:pPr algn="r" rtl="1" fontAlgn="ctr"/>
                      <a:r>
                        <a:rPr lang="ar-AE" sz="2800" b="0" i="0" u="none" strike="noStrike">
                          <a:solidFill>
                            <a:srgbClr val="000000"/>
                          </a:solidFill>
                          <a:latin typeface="Simplified Arabic"/>
                        </a:rPr>
                        <a:t>تنظيم الوقت والامتحانات</a:t>
                      </a:r>
                    </a:p>
                  </a:txBody>
                  <a:tcPr marL="9525" marR="9525" marT="9525" marB="0" anchor="ctr"/>
                </a:tc>
              </a:tr>
              <a:tr h="412639">
                <a:tc>
                  <a:txBody>
                    <a:bodyPr/>
                    <a:lstStyle/>
                    <a:p>
                      <a:pPr algn="r" fontAlgn="b"/>
                      <a:r>
                        <a:rPr lang="fr-FR" sz="2800" b="1" i="0" u="none" strike="noStrike" dirty="0">
                          <a:solidFill>
                            <a:srgbClr val="000000"/>
                          </a:solidFill>
                          <a:latin typeface="Calibri"/>
                          <a:cs typeface="Simplified Arabic"/>
                        </a:rPr>
                        <a:t>26</a:t>
                      </a:r>
                    </a:p>
                  </a:txBody>
                  <a:tcPr marL="9525" marR="9525" marT="9525" marB="0" anchor="b"/>
                </a:tc>
                <a:tc>
                  <a:txBody>
                    <a:bodyPr/>
                    <a:lstStyle/>
                    <a:p>
                      <a:pPr algn="ctr" fontAlgn="ctr"/>
                      <a:r>
                        <a:rPr lang="fr-FR" sz="2800" b="0" i="0" u="none" strike="noStrike" dirty="0">
                          <a:solidFill>
                            <a:srgbClr val="000000"/>
                          </a:solidFill>
                          <a:latin typeface="Simplified Arabic"/>
                        </a:rPr>
                        <a:t>4,4</a:t>
                      </a:r>
                    </a:p>
                  </a:txBody>
                  <a:tcPr marL="9525" marR="9525" marT="9525" marB="0" anchor="ctr"/>
                </a:tc>
                <a:tc>
                  <a:txBody>
                    <a:bodyPr/>
                    <a:lstStyle/>
                    <a:p>
                      <a:pPr algn="r" rtl="1" fontAlgn="ctr"/>
                      <a:r>
                        <a:rPr lang="ar-AE" sz="2800" b="0" i="0" u="none" strike="noStrike">
                          <a:solidFill>
                            <a:srgbClr val="000000"/>
                          </a:solidFill>
                          <a:latin typeface="Simplified Arabic"/>
                        </a:rPr>
                        <a:t>التقييم</a:t>
                      </a:r>
                    </a:p>
                  </a:txBody>
                  <a:tcPr marL="9525" marR="9525" marT="9525" marB="0" anchor="ctr"/>
                </a:tc>
              </a:tr>
              <a:tr h="412639">
                <a:tc>
                  <a:txBody>
                    <a:bodyPr/>
                    <a:lstStyle/>
                    <a:p>
                      <a:pPr algn="r" fontAlgn="b"/>
                      <a:r>
                        <a:rPr lang="fr-FR" sz="2800" b="1" i="0" u="none" strike="noStrike" dirty="0">
                          <a:solidFill>
                            <a:srgbClr val="000000"/>
                          </a:solidFill>
                          <a:latin typeface="Calibri"/>
                          <a:cs typeface="Simplified Arabic"/>
                        </a:rPr>
                        <a:t>16</a:t>
                      </a:r>
                    </a:p>
                  </a:txBody>
                  <a:tcPr marL="9525" marR="9525" marT="9525" marB="0" anchor="b"/>
                </a:tc>
                <a:tc>
                  <a:txBody>
                    <a:bodyPr/>
                    <a:lstStyle/>
                    <a:p>
                      <a:pPr algn="ctr" fontAlgn="ctr"/>
                      <a:r>
                        <a:rPr lang="fr-FR" sz="2800" b="0" i="0" u="none" strike="noStrike" dirty="0">
                          <a:solidFill>
                            <a:srgbClr val="000000"/>
                          </a:solidFill>
                          <a:latin typeface="Simplified Arabic"/>
                        </a:rPr>
                        <a:t>2,7</a:t>
                      </a:r>
                    </a:p>
                  </a:txBody>
                  <a:tcPr marL="9525" marR="9525" marT="9525" marB="0" anchor="ctr"/>
                </a:tc>
                <a:tc>
                  <a:txBody>
                    <a:bodyPr/>
                    <a:lstStyle/>
                    <a:p>
                      <a:pPr algn="r" rtl="1" fontAlgn="ctr"/>
                      <a:r>
                        <a:rPr lang="ar-AE" sz="2800" b="0" i="0" u="none" strike="noStrike">
                          <a:solidFill>
                            <a:srgbClr val="000000"/>
                          </a:solidFill>
                          <a:latin typeface="Simplified Arabic"/>
                        </a:rPr>
                        <a:t>معاملة الأساتذة</a:t>
                      </a:r>
                    </a:p>
                  </a:txBody>
                  <a:tcPr marL="9525" marR="9525" marT="9525" marB="0" anchor="ctr"/>
                </a:tc>
              </a:tr>
              <a:tr h="412639">
                <a:tc>
                  <a:txBody>
                    <a:bodyPr/>
                    <a:lstStyle/>
                    <a:p>
                      <a:pPr algn="r" fontAlgn="b"/>
                      <a:r>
                        <a:rPr lang="fr-FR" sz="2800" b="1" i="0" u="none" strike="noStrike" dirty="0">
                          <a:solidFill>
                            <a:srgbClr val="000000"/>
                          </a:solidFill>
                          <a:latin typeface="Calibri"/>
                          <a:cs typeface="Simplified Arabic"/>
                        </a:rPr>
                        <a:t>8</a:t>
                      </a:r>
                    </a:p>
                  </a:txBody>
                  <a:tcPr marL="9525" marR="9525" marT="9525" marB="0" anchor="b"/>
                </a:tc>
                <a:tc>
                  <a:txBody>
                    <a:bodyPr/>
                    <a:lstStyle/>
                    <a:p>
                      <a:pPr algn="ctr" fontAlgn="ctr"/>
                      <a:r>
                        <a:rPr lang="fr-FR" sz="2800" b="0" i="0" u="none" strike="noStrike" dirty="0">
                          <a:solidFill>
                            <a:srgbClr val="000000"/>
                          </a:solidFill>
                          <a:latin typeface="Simplified Arabic"/>
                        </a:rPr>
                        <a:t>1,3</a:t>
                      </a:r>
                    </a:p>
                  </a:txBody>
                  <a:tcPr marL="9525" marR="9525" marT="9525" marB="0" anchor="ctr"/>
                </a:tc>
                <a:tc>
                  <a:txBody>
                    <a:bodyPr/>
                    <a:lstStyle/>
                    <a:p>
                      <a:pPr algn="r" rtl="1" fontAlgn="ctr"/>
                      <a:r>
                        <a:rPr lang="ar-AE" sz="2800" b="0" i="0" u="none" strike="noStrike" dirty="0">
                          <a:solidFill>
                            <a:srgbClr val="000000"/>
                          </a:solidFill>
                          <a:latin typeface="Simplified Arabic"/>
                        </a:rPr>
                        <a:t>معاملة الإداريين</a:t>
                      </a:r>
                    </a:p>
                  </a:txBody>
                  <a:tcPr marL="9525" marR="9525" marT="9525" marB="0" anchor="ctr"/>
                </a:tc>
              </a:tr>
              <a:tr h="412639">
                <a:tc>
                  <a:txBody>
                    <a:bodyPr/>
                    <a:lstStyle/>
                    <a:p>
                      <a:pPr algn="r" fontAlgn="b"/>
                      <a:r>
                        <a:rPr lang="fr-FR" sz="2800" b="1" i="0" u="none" strike="noStrike" dirty="0">
                          <a:solidFill>
                            <a:srgbClr val="000000"/>
                          </a:solidFill>
                          <a:latin typeface="Calibri"/>
                          <a:cs typeface="Simplified Arabic"/>
                        </a:rPr>
                        <a:t>17</a:t>
                      </a:r>
                    </a:p>
                  </a:txBody>
                  <a:tcPr marL="9525" marR="9525" marT="9525" marB="0" anchor="b"/>
                </a:tc>
                <a:tc>
                  <a:txBody>
                    <a:bodyPr/>
                    <a:lstStyle/>
                    <a:p>
                      <a:pPr algn="ctr" fontAlgn="ctr"/>
                      <a:r>
                        <a:rPr lang="fr-FR" sz="2800" b="0" i="0" u="none" strike="noStrike" dirty="0">
                          <a:solidFill>
                            <a:srgbClr val="000000"/>
                          </a:solidFill>
                          <a:latin typeface="Simplified Arabic"/>
                        </a:rPr>
                        <a:t>2,8</a:t>
                      </a:r>
                    </a:p>
                  </a:txBody>
                  <a:tcPr marL="9525" marR="9525" marT="9525" marB="0" anchor="ctr"/>
                </a:tc>
                <a:tc>
                  <a:txBody>
                    <a:bodyPr/>
                    <a:lstStyle/>
                    <a:p>
                      <a:pPr algn="r" rtl="1" fontAlgn="ctr"/>
                      <a:r>
                        <a:rPr lang="ar-AE" sz="2800" b="0" i="0" u="none" strike="noStrike" dirty="0">
                          <a:solidFill>
                            <a:srgbClr val="000000"/>
                          </a:solidFill>
                          <a:latin typeface="Simplified Arabic"/>
                        </a:rPr>
                        <a:t>أخرى</a:t>
                      </a:r>
                    </a:p>
                  </a:txBody>
                  <a:tcPr marL="9525" marR="9525" marT="9525" marB="0" anchor="ctr"/>
                </a:tc>
              </a:tr>
              <a:tr h="354978">
                <a:tc>
                  <a:txBody>
                    <a:bodyPr/>
                    <a:lstStyle/>
                    <a:p>
                      <a:pPr algn="ctr" fontAlgn="ctr"/>
                      <a:r>
                        <a:rPr lang="fr-FR" sz="2400" b="1" i="0" u="none" strike="noStrike" dirty="0" smtClean="0">
                          <a:solidFill>
                            <a:srgbClr val="000000"/>
                          </a:solidFill>
                          <a:latin typeface="Simplified Arabic"/>
                          <a:cs typeface="Simplified Arabic" pitchFamily="2" charset="-78"/>
                        </a:rPr>
                        <a:t>600</a:t>
                      </a:r>
                      <a:endParaRPr lang="fr-FR" sz="2400" b="1" i="0" u="none" strike="noStrike" dirty="0">
                        <a:solidFill>
                          <a:srgbClr val="000000"/>
                        </a:solidFill>
                        <a:latin typeface="Simplified Arabic"/>
                        <a:cs typeface="Simplified Arabic" pitchFamily="2" charset="-78"/>
                      </a:endParaRPr>
                    </a:p>
                  </a:txBody>
                  <a:tcPr marL="9525" marR="9525" marT="9525" marB="0" anchor="ctr"/>
                </a:tc>
                <a:tc>
                  <a:txBody>
                    <a:bodyPr/>
                    <a:lstStyle/>
                    <a:p>
                      <a:pPr algn="ctr" fontAlgn="ctr"/>
                      <a:r>
                        <a:rPr lang="fr-FR" sz="2400" b="1" i="0" u="none" strike="noStrike" dirty="0" smtClean="0">
                          <a:solidFill>
                            <a:srgbClr val="000000"/>
                          </a:solidFill>
                          <a:latin typeface="Simplified Arabic"/>
                          <a:cs typeface="Simplified Arabic" pitchFamily="2" charset="-78"/>
                        </a:rPr>
                        <a:t>100,0</a:t>
                      </a:r>
                      <a:endParaRPr lang="fr-FR" sz="2400" b="1" i="0" u="none" strike="noStrike" dirty="0">
                        <a:solidFill>
                          <a:srgbClr val="000000"/>
                        </a:solidFill>
                        <a:latin typeface="Simplified Arabic"/>
                        <a:cs typeface="Simplified Arabic" pitchFamily="2" charset="-78"/>
                      </a:endParaRPr>
                    </a:p>
                  </a:txBody>
                  <a:tcPr marL="9525" marR="9525" marT="9525" marB="0" anchor="ctr"/>
                </a:tc>
                <a:tc>
                  <a:txBody>
                    <a:bodyPr/>
                    <a:lstStyle/>
                    <a:p>
                      <a:pPr algn="l" fontAlgn="ctr"/>
                      <a:r>
                        <a:rPr lang="fr-FR" sz="2400" b="1" i="0" u="none" strike="noStrike" dirty="0">
                          <a:solidFill>
                            <a:srgbClr val="000000"/>
                          </a:solidFill>
                          <a:latin typeface="Simplified Arabic"/>
                          <a:cs typeface="Simplified Arabic" pitchFamily="2" charset="-78"/>
                        </a:rPr>
                        <a:t> </a:t>
                      </a:r>
                      <a:r>
                        <a:rPr lang="ar-DZ" sz="2400" b="1" i="0" u="none" strike="noStrike" dirty="0" smtClean="0">
                          <a:solidFill>
                            <a:srgbClr val="000000"/>
                          </a:solidFill>
                          <a:latin typeface="Simplified Arabic"/>
                          <a:cs typeface="Simplified Arabic" pitchFamily="2" charset="-78"/>
                        </a:rPr>
                        <a:t>    المجموع</a:t>
                      </a:r>
                      <a:r>
                        <a:rPr lang="ar-DZ" sz="2400" b="1" i="0" u="none" strike="noStrike" baseline="0" dirty="0" smtClean="0">
                          <a:solidFill>
                            <a:srgbClr val="000000"/>
                          </a:solidFill>
                          <a:latin typeface="Simplified Arabic"/>
                          <a:cs typeface="Simplified Arabic" pitchFamily="2" charset="-78"/>
                        </a:rPr>
                        <a:t>             </a:t>
                      </a:r>
                      <a:endParaRPr lang="fr-FR" sz="2400" b="1" i="0" u="none" strike="noStrike" dirty="0">
                        <a:solidFill>
                          <a:srgbClr val="000000"/>
                        </a:solidFill>
                        <a:latin typeface="Simplified Arabic"/>
                        <a:cs typeface="Simplified Arabic" pitchFamily="2" charset="-78"/>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3"/>
          <p:cNvSpPr>
            <a:spLocks noGrp="1" noRot="1" noChangeArrowheads="1"/>
          </p:cNvSpPr>
          <p:nvPr>
            <p:ph idx="1"/>
          </p:nvPr>
        </p:nvSpPr>
        <p:spPr>
          <a:xfrm>
            <a:off x="603250" y="0"/>
            <a:ext cx="8145463" cy="5300663"/>
          </a:xfrm>
        </p:spPr>
        <p:txBody>
          <a:bodyPr/>
          <a:lstStyle/>
          <a:p>
            <a:pPr marL="447675" indent="-382588" eaLnBrk="1" hangingPunct="1">
              <a:buFont typeface="Wingdings" pitchFamily="2" charset="2"/>
              <a:buChar char="Ø"/>
            </a:pPr>
            <a:endParaRPr lang="fr-FR" sz="1800" dirty="0" smtClean="0"/>
          </a:p>
          <a:p>
            <a:pPr marL="447675" indent="-382588" eaLnBrk="1" hangingPunct="1">
              <a:buFont typeface="Wingdings" pitchFamily="2" charset="2"/>
              <a:buChar char="Ø"/>
            </a:pPr>
            <a:endParaRPr lang="fr-FR" sz="1800" dirty="0" smtClean="0"/>
          </a:p>
          <a:p>
            <a:pPr marL="447675" indent="-382588" eaLnBrk="1" hangingPunct="1">
              <a:buFont typeface="Wingdings" pitchFamily="2" charset="2"/>
              <a:buChar char="Ø"/>
            </a:pPr>
            <a:r>
              <a:rPr lang="fr-FR" sz="2400" dirty="0" smtClean="0">
                <a:solidFill>
                  <a:schemeClr val="bg1"/>
                </a:solidFill>
                <a:latin typeface="Arial" pitchFamily="34" charset="0"/>
                <a:cs typeface="Arial" pitchFamily="34" charset="0"/>
              </a:rPr>
              <a:t>Cette expérience fut publiée sous le titre « </a:t>
            </a:r>
            <a:r>
              <a:rPr lang="fr-FR" sz="2400" b="1" dirty="0" smtClean="0">
                <a:solidFill>
                  <a:schemeClr val="bg1"/>
                </a:solidFill>
                <a:latin typeface="Arial" pitchFamily="34" charset="0"/>
                <a:cs typeface="Arial" pitchFamily="34" charset="0"/>
              </a:rPr>
              <a:t>ECONOMIC CONTROL and QUALITY MANUFACTURED PRODUCT</a:t>
            </a:r>
            <a:r>
              <a:rPr lang="fr-FR" sz="2400" dirty="0" smtClean="0">
                <a:solidFill>
                  <a:schemeClr val="bg1"/>
                </a:solidFill>
                <a:latin typeface="Arial" pitchFamily="34" charset="0"/>
                <a:cs typeface="Arial" pitchFamily="34" charset="0"/>
              </a:rPr>
              <a:t> ».</a:t>
            </a:r>
          </a:p>
          <a:p>
            <a:pPr marL="447675" indent="-382588" eaLnBrk="1" hangingPunct="1">
              <a:buFont typeface="Wingdings" pitchFamily="2" charset="2"/>
              <a:buNone/>
            </a:pPr>
            <a:endParaRPr lang="fr-FR" sz="2400" dirty="0" smtClean="0">
              <a:solidFill>
                <a:schemeClr val="bg1"/>
              </a:solidFill>
              <a:latin typeface="Arial" pitchFamily="34" charset="0"/>
              <a:cs typeface="Arial" pitchFamily="34" charset="0"/>
            </a:endParaRPr>
          </a:p>
          <a:p>
            <a:pPr marL="447675" indent="-382588" eaLnBrk="1" hangingPunct="1">
              <a:buFont typeface="Wingdings" pitchFamily="2" charset="2"/>
              <a:buChar char="Ø"/>
            </a:pPr>
            <a:r>
              <a:rPr lang="fr-FR" sz="2400" dirty="0" smtClean="0">
                <a:solidFill>
                  <a:schemeClr val="bg1"/>
                </a:solidFill>
                <a:latin typeface="Arial" pitchFamily="34" charset="0"/>
                <a:cs typeface="Arial" pitchFamily="34" charset="0"/>
              </a:rPr>
              <a:t>le Pr </a:t>
            </a:r>
            <a:r>
              <a:rPr lang="fr-FR" sz="2400" b="1" dirty="0" smtClean="0">
                <a:solidFill>
                  <a:schemeClr val="bg1"/>
                </a:solidFill>
                <a:latin typeface="Arial" pitchFamily="34" charset="0"/>
                <a:cs typeface="Arial" pitchFamily="34" charset="0"/>
              </a:rPr>
              <a:t>W.E. DEMING </a:t>
            </a:r>
            <a:r>
              <a:rPr lang="fr-FR" sz="2400" dirty="0" smtClean="0">
                <a:solidFill>
                  <a:schemeClr val="bg1"/>
                </a:solidFill>
                <a:latin typeface="Arial" pitchFamily="34" charset="0"/>
                <a:cs typeface="Arial" pitchFamily="34" charset="0"/>
              </a:rPr>
              <a:t>a grandement contribué à la diffusion des méthodes et techniques de gestion de la qualité lorsqu’il fut invité au JAPON par le général </a:t>
            </a:r>
            <a:r>
              <a:rPr lang="fr-FR" sz="2400" b="1" dirty="0" smtClean="0">
                <a:solidFill>
                  <a:schemeClr val="bg1"/>
                </a:solidFill>
                <a:latin typeface="Arial" pitchFamily="34" charset="0"/>
                <a:cs typeface="Arial" pitchFamily="34" charset="0"/>
              </a:rPr>
              <a:t>MC ARTHUR </a:t>
            </a:r>
            <a:r>
              <a:rPr lang="fr-FR" sz="2400" dirty="0" smtClean="0">
                <a:solidFill>
                  <a:schemeClr val="bg1"/>
                </a:solidFill>
                <a:latin typeface="Arial" pitchFamily="34" charset="0"/>
                <a:cs typeface="Arial" pitchFamily="34" charset="0"/>
              </a:rPr>
              <a:t>après la seconde guerre mondiale (vers 1950).</a:t>
            </a:r>
          </a:p>
          <a:p>
            <a:pPr marL="447675" indent="-382588" eaLnBrk="1" hangingPunct="1">
              <a:buFont typeface="Wingdings 2" pitchFamily="18" charset="2"/>
              <a:buNone/>
            </a:pPr>
            <a:endParaRPr lang="fr-FR" sz="2400" dirty="0" smtClean="0">
              <a:solidFill>
                <a:schemeClr val="bg1"/>
              </a:solidFill>
              <a:latin typeface="Arial" pitchFamily="34" charset="0"/>
              <a:cs typeface="Arial" pitchFamily="34" charset="0"/>
            </a:endParaRPr>
          </a:p>
          <a:p>
            <a:pPr marL="447675" indent="-382588" eaLnBrk="1" hangingPunct="1">
              <a:buFont typeface="Wingdings" pitchFamily="2" charset="2"/>
              <a:buChar char="Ø"/>
            </a:pPr>
            <a:r>
              <a:rPr lang="fr-FR" sz="2400" dirty="0" smtClean="0">
                <a:solidFill>
                  <a:schemeClr val="bg1"/>
                </a:solidFill>
                <a:latin typeface="Arial" pitchFamily="34" charset="0"/>
                <a:cs typeface="Arial" pitchFamily="34" charset="0"/>
              </a:rPr>
              <a:t>Il enseigna la gestion de la qualité au Japon,  accompagné par le Pr. </a:t>
            </a:r>
            <a:r>
              <a:rPr lang="fr-FR" sz="2400" b="1" dirty="0" smtClean="0">
                <a:solidFill>
                  <a:schemeClr val="bg1"/>
                </a:solidFill>
                <a:latin typeface="Arial" pitchFamily="34" charset="0"/>
                <a:cs typeface="Arial" pitchFamily="34" charset="0"/>
              </a:rPr>
              <a:t>JURAN</a:t>
            </a:r>
            <a:r>
              <a:rPr lang="fr-FR" sz="2400" dirty="0" smtClean="0">
                <a:solidFill>
                  <a:schemeClr val="bg1"/>
                </a:solidFill>
                <a:latin typeface="Arial" pitchFamily="34" charset="0"/>
                <a:cs typeface="Arial" pitchFamily="34" charset="0"/>
              </a:rPr>
              <a:t> dont l'œuvre « </a:t>
            </a:r>
            <a:r>
              <a:rPr lang="fr-FR" sz="2400" b="1" dirty="0" smtClean="0">
                <a:solidFill>
                  <a:schemeClr val="bg1"/>
                </a:solidFill>
                <a:latin typeface="Arial" pitchFamily="34" charset="0"/>
                <a:cs typeface="Arial" pitchFamily="34" charset="0"/>
              </a:rPr>
              <a:t>QUALITY CONTROL HANDBOOK</a:t>
            </a:r>
            <a:r>
              <a:rPr lang="fr-FR" sz="2400" dirty="0" smtClean="0">
                <a:solidFill>
                  <a:schemeClr val="bg1"/>
                </a:solidFill>
                <a:latin typeface="Arial" pitchFamily="34" charset="0"/>
                <a:cs typeface="Arial" pitchFamily="34" charset="0"/>
              </a:rPr>
              <a:t> » est très appréciée au Japon.</a:t>
            </a:r>
          </a:p>
          <a:p>
            <a:pPr marL="447675" indent="-382588" eaLnBrk="1" hangingPunct="1">
              <a:buFont typeface="Wingdings" pitchFamily="2" charset="2"/>
              <a:buNone/>
            </a:pPr>
            <a:endParaRPr lang="fr-FR" sz="1800" dirty="0" smtClean="0"/>
          </a:p>
        </p:txBody>
      </p:sp>
      <p:sp>
        <p:nvSpPr>
          <p:cNvPr id="3" name="Espace réservé du numéro de diapositive 5"/>
          <p:cNvSpPr>
            <a:spLocks noGrp="1"/>
          </p:cNvSpPr>
          <p:nvPr>
            <p:ph type="sldNum" sz="quarter" idx="12"/>
          </p:nvPr>
        </p:nvSpPr>
        <p:spPr/>
        <p:txBody>
          <a:bodyPr>
            <a:normAutofit/>
          </a:bodyPr>
          <a:lstStyle/>
          <a:p>
            <a:pPr>
              <a:defRPr/>
            </a:pPr>
            <a:fld id="{6182C019-72E3-41F2-B705-CBFF376579DC}" type="slidenum">
              <a:rPr lang="fr-FR"/>
              <a:pPr>
                <a:defRPr/>
              </a:pPr>
              <a:t>6</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98659">
                                            <p:txEl>
                                              <p:pRg st="2" end="2"/>
                                            </p:txEl>
                                          </p:spTgt>
                                        </p:tgtEl>
                                        <p:attrNameLst>
                                          <p:attrName>style.visibility</p:attrName>
                                        </p:attrNameLst>
                                      </p:cBhvr>
                                      <p:to>
                                        <p:strVal val="visible"/>
                                      </p:to>
                                    </p:set>
                                    <p:animEffect transition="in" filter="fade">
                                      <p:cBhvr>
                                        <p:cTn id="7" dur="1000"/>
                                        <p:tgtEl>
                                          <p:spTgt spid="198659">
                                            <p:txEl>
                                              <p:pRg st="2" end="2"/>
                                            </p:txEl>
                                          </p:spTgt>
                                        </p:tgtEl>
                                      </p:cBhvr>
                                    </p:animEffect>
                                    <p:anim calcmode="lin" valueType="num">
                                      <p:cBhvr>
                                        <p:cTn id="8" dur="1000" fill="hold"/>
                                        <p:tgtEl>
                                          <p:spTgt spid="198659">
                                            <p:txEl>
                                              <p:pRg st="2" end="2"/>
                                            </p:txEl>
                                          </p:spTgt>
                                        </p:tgtEl>
                                        <p:attrNameLst>
                                          <p:attrName>ppt_x</p:attrName>
                                        </p:attrNameLst>
                                      </p:cBhvr>
                                      <p:tavLst>
                                        <p:tav tm="0">
                                          <p:val>
                                            <p:strVal val="#ppt_x-.1"/>
                                          </p:val>
                                        </p:tav>
                                        <p:tav tm="100000">
                                          <p:val>
                                            <p:strVal val="#ppt_x"/>
                                          </p:val>
                                        </p:tav>
                                      </p:tavLst>
                                    </p:anim>
                                    <p:anim calcmode="lin" valueType="num">
                                      <p:cBhvr>
                                        <p:cTn id="9" dur="1000" fill="hold"/>
                                        <p:tgtEl>
                                          <p:spTgt spid="198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98659">
                                            <p:txEl>
                                              <p:pRg st="4" end="4"/>
                                            </p:txEl>
                                          </p:spTgt>
                                        </p:tgtEl>
                                        <p:attrNameLst>
                                          <p:attrName>style.visibility</p:attrName>
                                        </p:attrNameLst>
                                      </p:cBhvr>
                                      <p:to>
                                        <p:strVal val="visible"/>
                                      </p:to>
                                    </p:set>
                                    <p:animEffect transition="in" filter="fade">
                                      <p:cBhvr>
                                        <p:cTn id="14" dur="1000"/>
                                        <p:tgtEl>
                                          <p:spTgt spid="198659">
                                            <p:txEl>
                                              <p:pRg st="4" end="4"/>
                                            </p:txEl>
                                          </p:spTgt>
                                        </p:tgtEl>
                                      </p:cBhvr>
                                    </p:animEffect>
                                    <p:anim calcmode="lin" valueType="num">
                                      <p:cBhvr>
                                        <p:cTn id="15" dur="1000" fill="hold"/>
                                        <p:tgtEl>
                                          <p:spTgt spid="198659">
                                            <p:txEl>
                                              <p:pRg st="4" end="4"/>
                                            </p:txEl>
                                          </p:spTgt>
                                        </p:tgtEl>
                                        <p:attrNameLst>
                                          <p:attrName>ppt_x</p:attrName>
                                        </p:attrNameLst>
                                      </p:cBhvr>
                                      <p:tavLst>
                                        <p:tav tm="0">
                                          <p:val>
                                            <p:strVal val="#ppt_x-.1"/>
                                          </p:val>
                                        </p:tav>
                                        <p:tav tm="100000">
                                          <p:val>
                                            <p:strVal val="#ppt_x"/>
                                          </p:val>
                                        </p:tav>
                                      </p:tavLst>
                                    </p:anim>
                                    <p:anim calcmode="lin" valueType="num">
                                      <p:cBhvr>
                                        <p:cTn id="16" dur="1000" fill="hold"/>
                                        <p:tgtEl>
                                          <p:spTgt spid="1986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98659">
                                            <p:txEl>
                                              <p:pRg st="6" end="6"/>
                                            </p:txEl>
                                          </p:spTgt>
                                        </p:tgtEl>
                                        <p:attrNameLst>
                                          <p:attrName>style.visibility</p:attrName>
                                        </p:attrNameLst>
                                      </p:cBhvr>
                                      <p:to>
                                        <p:strVal val="visible"/>
                                      </p:to>
                                    </p:set>
                                    <p:animEffect transition="in" filter="fade">
                                      <p:cBhvr>
                                        <p:cTn id="21" dur="1000"/>
                                        <p:tgtEl>
                                          <p:spTgt spid="198659">
                                            <p:txEl>
                                              <p:pRg st="6" end="6"/>
                                            </p:txEl>
                                          </p:spTgt>
                                        </p:tgtEl>
                                      </p:cBhvr>
                                    </p:animEffect>
                                    <p:anim calcmode="lin" valueType="num">
                                      <p:cBhvr>
                                        <p:cTn id="22" dur="1000" fill="hold"/>
                                        <p:tgtEl>
                                          <p:spTgt spid="198659">
                                            <p:txEl>
                                              <p:pRg st="6" end="6"/>
                                            </p:txEl>
                                          </p:spTgt>
                                        </p:tgtEl>
                                        <p:attrNameLst>
                                          <p:attrName>ppt_x</p:attrName>
                                        </p:attrNameLst>
                                      </p:cBhvr>
                                      <p:tavLst>
                                        <p:tav tm="0">
                                          <p:val>
                                            <p:strVal val="#ppt_x-.1"/>
                                          </p:val>
                                        </p:tav>
                                        <p:tav tm="100000">
                                          <p:val>
                                            <p:strVal val="#ppt_x"/>
                                          </p:val>
                                        </p:tav>
                                      </p:tavLst>
                                    </p:anim>
                                    <p:anim calcmode="lin" valueType="num">
                                      <p:cBhvr>
                                        <p:cTn id="23" dur="1000" fill="hold"/>
                                        <p:tgtEl>
                                          <p:spTgt spid="1986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8789" t="23438" r="22363" b="18945"/>
          <a:stretch>
            <a:fillRect/>
          </a:stretch>
        </p:blipFill>
        <p:spPr bwMode="auto">
          <a:xfrm>
            <a:off x="285750" y="714375"/>
            <a:ext cx="8572500" cy="584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539750" y="260350"/>
            <a:ext cx="8101013" cy="6392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75" y="1714500"/>
            <a:ext cx="9001125" cy="4929188"/>
          </a:xfrm>
        </p:spPr>
        <p:txBody>
          <a:bodyPr rtlCol="0">
            <a:normAutofit lnSpcReduction="10000"/>
          </a:bodyPr>
          <a:lstStyle/>
          <a:p>
            <a:pPr eaLnBrk="1" fontAlgn="auto" hangingPunct="1">
              <a:lnSpc>
                <a:spcPct val="80000"/>
              </a:lnSpc>
              <a:spcAft>
                <a:spcPts val="0"/>
              </a:spcAft>
              <a:buFont typeface="Arial" pitchFamily="34" charset="0"/>
              <a:buNone/>
              <a:defRPr/>
            </a:pPr>
            <a:r>
              <a:rPr lang="fr-FR" sz="2800" dirty="0" err="1" smtClean="0">
                <a:solidFill>
                  <a:schemeClr val="bg1"/>
                </a:solidFill>
                <a:latin typeface="Arial" pitchFamily="34" charset="0"/>
                <a:cs typeface="Arial" pitchFamily="34" charset="0"/>
              </a:rPr>
              <a:t>Kaoru</a:t>
            </a:r>
            <a:r>
              <a:rPr lang="fr-FR" sz="2800" dirty="0" smtClean="0">
                <a:solidFill>
                  <a:schemeClr val="bg1"/>
                </a:solidFill>
                <a:latin typeface="Arial" pitchFamily="34" charset="0"/>
                <a:cs typeface="Arial" pitchFamily="34" charset="0"/>
              </a:rPr>
              <a:t> Ishikawa (1915 – 1989 )</a:t>
            </a:r>
          </a:p>
          <a:p>
            <a:pPr eaLnBrk="1" fontAlgn="auto" hangingPunct="1">
              <a:lnSpc>
                <a:spcPct val="80000"/>
              </a:lnSpc>
              <a:spcAft>
                <a:spcPts val="0"/>
              </a:spcAft>
              <a:buFont typeface="Arial" pitchFamily="34" charset="0"/>
              <a:buNone/>
              <a:defRPr/>
            </a:pPr>
            <a:endParaRPr lang="fr-FR" sz="2800" dirty="0" smtClean="0">
              <a:solidFill>
                <a:schemeClr val="bg1"/>
              </a:solidFill>
              <a:latin typeface="Arial" pitchFamily="34" charset="0"/>
              <a:cs typeface="Arial" pitchFamily="34" charset="0"/>
            </a:endParaRPr>
          </a:p>
          <a:p>
            <a:pPr eaLnBrk="1" fontAlgn="auto" hangingPunct="1">
              <a:lnSpc>
                <a:spcPct val="80000"/>
              </a:lnSpc>
              <a:spcAft>
                <a:spcPts val="600"/>
              </a:spcAft>
              <a:buFont typeface="Wingdings" pitchFamily="2" charset="2"/>
              <a:buChar char="Ø"/>
              <a:defRPr/>
            </a:pPr>
            <a:r>
              <a:rPr lang="fr-FR" sz="2800" dirty="0" smtClean="0">
                <a:solidFill>
                  <a:schemeClr val="bg1"/>
                </a:solidFill>
                <a:latin typeface="Arial" pitchFamily="34" charset="0"/>
                <a:cs typeface="Arial" pitchFamily="34" charset="0"/>
              </a:rPr>
              <a:t> Le diagramme d’Ishikawa permet d’identifier les </a:t>
            </a:r>
          </a:p>
          <a:p>
            <a:pPr eaLnBrk="1" fontAlgn="auto" hangingPunct="1">
              <a:lnSpc>
                <a:spcPct val="80000"/>
              </a:lnSpc>
              <a:spcAft>
                <a:spcPts val="600"/>
              </a:spcAft>
              <a:buFont typeface="Arial" pitchFamily="34" charset="0"/>
              <a:buNone/>
              <a:defRPr/>
            </a:pPr>
            <a:r>
              <a:rPr lang="fr-FR" sz="2800" dirty="0" smtClean="0">
                <a:solidFill>
                  <a:schemeClr val="bg1"/>
                </a:solidFill>
                <a:latin typeface="Arial" pitchFamily="34" charset="0"/>
                <a:cs typeface="Arial" pitchFamily="34" charset="0"/>
              </a:rPr>
              <a:t>causes possibles d’un  effet constaté et donc de </a:t>
            </a:r>
          </a:p>
          <a:p>
            <a:pPr eaLnBrk="1" fontAlgn="auto" hangingPunct="1">
              <a:lnSpc>
                <a:spcPct val="80000"/>
              </a:lnSpc>
              <a:spcAft>
                <a:spcPts val="600"/>
              </a:spcAft>
              <a:buFont typeface="Arial" pitchFamily="34" charset="0"/>
              <a:buNone/>
              <a:defRPr/>
            </a:pPr>
            <a:r>
              <a:rPr lang="fr-FR" sz="2800" dirty="0" smtClean="0">
                <a:solidFill>
                  <a:schemeClr val="bg1"/>
                </a:solidFill>
                <a:latin typeface="Arial" pitchFamily="34" charset="0"/>
                <a:cs typeface="Arial" pitchFamily="34" charset="0"/>
              </a:rPr>
              <a:t>déterminer les moyens pour y remédier. </a:t>
            </a:r>
          </a:p>
          <a:p>
            <a:pPr eaLnBrk="1" fontAlgn="auto" hangingPunct="1">
              <a:lnSpc>
                <a:spcPct val="80000"/>
              </a:lnSpc>
              <a:spcAft>
                <a:spcPts val="600"/>
              </a:spcAft>
              <a:buFont typeface="Wingdings" pitchFamily="2" charset="2"/>
              <a:buChar char="Ø"/>
              <a:defRPr/>
            </a:pPr>
            <a:r>
              <a:rPr lang="fr-FR" sz="2800" b="1" dirty="0" smtClean="0">
                <a:solidFill>
                  <a:schemeClr val="bg1"/>
                </a:solidFill>
                <a:latin typeface="Arial" pitchFamily="34" charset="0"/>
                <a:cs typeface="Arial" pitchFamily="34" charset="0"/>
              </a:rPr>
              <a:t>Effet =</a:t>
            </a:r>
            <a:r>
              <a:rPr lang="fr-FR" sz="2800" dirty="0" smtClean="0">
                <a:solidFill>
                  <a:schemeClr val="bg1"/>
                </a:solidFill>
                <a:latin typeface="Arial" pitchFamily="34" charset="0"/>
                <a:cs typeface="Arial" pitchFamily="34" charset="0"/>
              </a:rPr>
              <a:t> Caractéristiques de qualité</a:t>
            </a:r>
          </a:p>
          <a:p>
            <a:pPr eaLnBrk="1" fontAlgn="auto" hangingPunct="1">
              <a:lnSpc>
                <a:spcPct val="80000"/>
              </a:lnSpc>
              <a:spcAft>
                <a:spcPts val="600"/>
              </a:spcAft>
              <a:buFont typeface="Wingdings" pitchFamily="2" charset="2"/>
              <a:buChar char="Ø"/>
              <a:defRPr/>
            </a:pPr>
            <a:r>
              <a:rPr lang="fr-FR" sz="2800" b="1" dirty="0" smtClean="0">
                <a:solidFill>
                  <a:schemeClr val="bg1"/>
                </a:solidFill>
                <a:latin typeface="Arial" pitchFamily="34" charset="0"/>
                <a:cs typeface="Arial" pitchFamily="34" charset="0"/>
              </a:rPr>
              <a:t>Cause =</a:t>
            </a:r>
            <a:r>
              <a:rPr lang="fr-FR" sz="2800" dirty="0" smtClean="0">
                <a:solidFill>
                  <a:schemeClr val="bg1"/>
                </a:solidFill>
                <a:latin typeface="Arial" pitchFamily="34" charset="0"/>
                <a:cs typeface="Arial" pitchFamily="34" charset="0"/>
              </a:rPr>
              <a:t> Facteurs détaillés</a:t>
            </a:r>
          </a:p>
          <a:p>
            <a:pPr eaLnBrk="1" fontAlgn="auto" hangingPunct="1">
              <a:lnSpc>
                <a:spcPct val="80000"/>
              </a:lnSpc>
              <a:spcAft>
                <a:spcPts val="600"/>
              </a:spcAft>
              <a:buFont typeface="Wingdings" pitchFamily="2" charset="2"/>
              <a:buChar char="Ø"/>
              <a:defRPr/>
            </a:pPr>
            <a:r>
              <a:rPr lang="fr-FR" sz="2800" dirty="0" smtClean="0">
                <a:solidFill>
                  <a:schemeClr val="bg1"/>
                </a:solidFill>
                <a:latin typeface="Arial" pitchFamily="34" charset="0"/>
                <a:cs typeface="Arial" pitchFamily="34" charset="0"/>
              </a:rPr>
              <a:t>Cet outil se présente sous la forme d’une arête de </a:t>
            </a:r>
          </a:p>
          <a:p>
            <a:pPr eaLnBrk="1" fontAlgn="auto" hangingPunct="1">
              <a:lnSpc>
                <a:spcPct val="80000"/>
              </a:lnSpc>
              <a:spcAft>
                <a:spcPts val="600"/>
              </a:spcAft>
              <a:buFont typeface="Arial" pitchFamily="34" charset="0"/>
              <a:buNone/>
              <a:defRPr/>
            </a:pPr>
            <a:r>
              <a:rPr lang="fr-FR" sz="2800" dirty="0" smtClean="0">
                <a:solidFill>
                  <a:schemeClr val="bg1"/>
                </a:solidFill>
                <a:latin typeface="Arial" pitchFamily="34" charset="0"/>
                <a:cs typeface="Arial" pitchFamily="34" charset="0"/>
              </a:rPr>
              <a:t>poisson classant les catégories de causes selon la loi</a:t>
            </a:r>
          </a:p>
          <a:p>
            <a:pPr eaLnBrk="1" fontAlgn="auto" hangingPunct="1">
              <a:lnSpc>
                <a:spcPct val="80000"/>
              </a:lnSpc>
              <a:spcAft>
                <a:spcPts val="600"/>
              </a:spcAft>
              <a:buFont typeface="Arial" pitchFamily="34" charset="0"/>
              <a:buNone/>
              <a:defRPr/>
            </a:pPr>
            <a:r>
              <a:rPr lang="fr-FR" sz="2800" dirty="0" smtClean="0">
                <a:solidFill>
                  <a:schemeClr val="bg1"/>
                </a:solidFill>
                <a:latin typeface="Arial" pitchFamily="34" charset="0"/>
                <a:cs typeface="Arial" pitchFamily="34" charset="0"/>
              </a:rPr>
              <a:t>des </a:t>
            </a:r>
            <a:r>
              <a:rPr lang="fr-FR" sz="2800" b="1" dirty="0" smtClean="0">
                <a:solidFill>
                  <a:schemeClr val="bg1"/>
                </a:solidFill>
                <a:latin typeface="Arial" pitchFamily="34" charset="0"/>
                <a:cs typeface="Arial" pitchFamily="34" charset="0"/>
              </a:rPr>
              <a:t>7 M </a:t>
            </a:r>
            <a:r>
              <a:rPr lang="fr-FR" sz="2800" dirty="0" smtClean="0">
                <a:solidFill>
                  <a:schemeClr val="bg1"/>
                </a:solidFill>
                <a:latin typeface="Arial" pitchFamily="34" charset="0"/>
                <a:cs typeface="Arial" pitchFamily="34" charset="0"/>
              </a:rPr>
              <a:t>(</a:t>
            </a:r>
            <a:r>
              <a:rPr lang="fr-FR" sz="2800" b="1" dirty="0" smtClean="0">
                <a:solidFill>
                  <a:schemeClr val="bg1"/>
                </a:solidFill>
                <a:latin typeface="Arial" pitchFamily="34" charset="0"/>
                <a:cs typeface="Arial" pitchFamily="34" charset="0"/>
              </a:rPr>
              <a:t>M</a:t>
            </a:r>
            <a:r>
              <a:rPr lang="fr-FR" sz="2800" dirty="0" smtClean="0">
                <a:solidFill>
                  <a:schemeClr val="bg1"/>
                </a:solidFill>
                <a:latin typeface="Arial" pitchFamily="34" charset="0"/>
                <a:cs typeface="Arial" pitchFamily="34" charset="0"/>
              </a:rPr>
              <a:t>ain d’œuvre ; </a:t>
            </a:r>
            <a:r>
              <a:rPr lang="fr-FR" sz="2800" b="1" dirty="0" smtClean="0">
                <a:solidFill>
                  <a:schemeClr val="bg1"/>
                </a:solidFill>
                <a:latin typeface="Arial" pitchFamily="34" charset="0"/>
                <a:cs typeface="Arial" pitchFamily="34" charset="0"/>
              </a:rPr>
              <a:t> M</a:t>
            </a:r>
            <a:r>
              <a:rPr lang="fr-FR" sz="2800" dirty="0" smtClean="0">
                <a:solidFill>
                  <a:schemeClr val="bg1"/>
                </a:solidFill>
                <a:latin typeface="Arial" pitchFamily="34" charset="0"/>
                <a:cs typeface="Arial" pitchFamily="34" charset="0"/>
              </a:rPr>
              <a:t>atériel</a:t>
            </a:r>
            <a:r>
              <a:rPr lang="fr-FR" sz="2800" b="1" dirty="0" smtClean="0">
                <a:solidFill>
                  <a:schemeClr val="bg1"/>
                </a:solidFill>
                <a:latin typeface="Arial" pitchFamily="34" charset="0"/>
                <a:cs typeface="Arial" pitchFamily="34" charset="0"/>
              </a:rPr>
              <a:t> </a:t>
            </a:r>
            <a:r>
              <a:rPr lang="fr-FR" sz="2800" dirty="0" smtClean="0">
                <a:solidFill>
                  <a:schemeClr val="bg1"/>
                </a:solidFill>
                <a:latin typeface="Arial" pitchFamily="34" charset="0"/>
                <a:cs typeface="Arial" pitchFamily="34" charset="0"/>
              </a:rPr>
              <a:t>; </a:t>
            </a:r>
            <a:r>
              <a:rPr lang="fr-FR" sz="2800" b="1" dirty="0" smtClean="0">
                <a:solidFill>
                  <a:schemeClr val="bg1"/>
                </a:solidFill>
                <a:latin typeface="Arial" pitchFamily="34" charset="0"/>
                <a:cs typeface="Arial" pitchFamily="34" charset="0"/>
              </a:rPr>
              <a:t>M</a:t>
            </a:r>
            <a:r>
              <a:rPr lang="fr-FR" sz="2800" dirty="0" smtClean="0">
                <a:solidFill>
                  <a:schemeClr val="bg1"/>
                </a:solidFill>
                <a:latin typeface="Arial" pitchFamily="34" charset="0"/>
                <a:cs typeface="Arial" pitchFamily="34" charset="0"/>
              </a:rPr>
              <a:t>anagement ; </a:t>
            </a:r>
          </a:p>
          <a:p>
            <a:pPr eaLnBrk="1" fontAlgn="auto" hangingPunct="1">
              <a:lnSpc>
                <a:spcPct val="80000"/>
              </a:lnSpc>
              <a:spcAft>
                <a:spcPts val="600"/>
              </a:spcAft>
              <a:buFont typeface="Arial" pitchFamily="34" charset="0"/>
              <a:buNone/>
              <a:defRPr/>
            </a:pPr>
            <a:r>
              <a:rPr lang="fr-FR" sz="2800" b="1" dirty="0" smtClean="0">
                <a:solidFill>
                  <a:schemeClr val="bg1"/>
                </a:solidFill>
                <a:latin typeface="Arial" pitchFamily="34" charset="0"/>
                <a:cs typeface="Arial" pitchFamily="34" charset="0"/>
              </a:rPr>
              <a:t>M</a:t>
            </a:r>
            <a:r>
              <a:rPr lang="fr-FR" sz="2800" dirty="0" smtClean="0">
                <a:solidFill>
                  <a:schemeClr val="bg1"/>
                </a:solidFill>
                <a:latin typeface="Arial" pitchFamily="34" charset="0"/>
                <a:cs typeface="Arial" pitchFamily="34" charset="0"/>
              </a:rPr>
              <a:t>éthode ; </a:t>
            </a:r>
            <a:r>
              <a:rPr lang="fr-FR" sz="2800" b="1" dirty="0" smtClean="0">
                <a:solidFill>
                  <a:schemeClr val="bg1"/>
                </a:solidFill>
                <a:latin typeface="Arial" pitchFamily="34" charset="0"/>
                <a:cs typeface="Arial" pitchFamily="34" charset="0"/>
              </a:rPr>
              <a:t>M</a:t>
            </a:r>
            <a:r>
              <a:rPr lang="fr-FR" sz="2800" dirty="0" smtClean="0">
                <a:solidFill>
                  <a:schemeClr val="bg1"/>
                </a:solidFill>
                <a:latin typeface="Arial" pitchFamily="34" charset="0"/>
                <a:cs typeface="Arial" pitchFamily="34" charset="0"/>
              </a:rPr>
              <a:t>ilieu ; </a:t>
            </a:r>
            <a:r>
              <a:rPr lang="fr-FR" sz="2800" b="1" dirty="0" smtClean="0">
                <a:solidFill>
                  <a:schemeClr val="bg1"/>
                </a:solidFill>
                <a:latin typeface="Arial" pitchFamily="34" charset="0"/>
                <a:cs typeface="Arial" pitchFamily="34" charset="0"/>
              </a:rPr>
              <a:t>M</a:t>
            </a:r>
            <a:r>
              <a:rPr lang="fr-FR" sz="2800" dirty="0" smtClean="0">
                <a:solidFill>
                  <a:schemeClr val="bg1"/>
                </a:solidFill>
                <a:latin typeface="Arial" pitchFamily="34" charset="0"/>
                <a:cs typeface="Arial" pitchFamily="34" charset="0"/>
              </a:rPr>
              <a:t>oyen ; </a:t>
            </a:r>
            <a:r>
              <a:rPr lang="fr-FR" sz="2800" b="1" dirty="0" smtClean="0">
                <a:solidFill>
                  <a:schemeClr val="bg1"/>
                </a:solidFill>
                <a:latin typeface="Arial" pitchFamily="34" charset="0"/>
                <a:cs typeface="Arial" pitchFamily="34" charset="0"/>
              </a:rPr>
              <a:t>M</a:t>
            </a:r>
            <a:r>
              <a:rPr lang="fr-FR" sz="2800" dirty="0" smtClean="0">
                <a:solidFill>
                  <a:schemeClr val="bg1"/>
                </a:solidFill>
                <a:latin typeface="Arial" pitchFamily="34" charset="0"/>
                <a:cs typeface="Arial" pitchFamily="34" charset="0"/>
              </a:rPr>
              <a:t>atière).</a:t>
            </a:r>
          </a:p>
        </p:txBody>
      </p:sp>
      <p:sp>
        <p:nvSpPr>
          <p:cNvPr id="4" name="Espace réservé du numéro de diapositive 3"/>
          <p:cNvSpPr>
            <a:spLocks noGrp="1"/>
          </p:cNvSpPr>
          <p:nvPr>
            <p:ph type="sldNum" sz="quarter" idx="12"/>
          </p:nvPr>
        </p:nvSpPr>
        <p:spPr/>
        <p:txBody>
          <a:bodyPr/>
          <a:lstStyle/>
          <a:p>
            <a:pPr>
              <a:defRPr/>
            </a:pPr>
            <a:fld id="{454DE411-5138-44C3-A226-44E2AE0A961E}" type="slidenum">
              <a:rPr lang="fr-FR"/>
              <a:pPr>
                <a:defRPr/>
              </a:pPr>
              <a:t>62</a:t>
            </a:fld>
            <a:endParaRPr lang="fr-FR"/>
          </a:p>
        </p:txBody>
      </p:sp>
      <p:sp>
        <p:nvSpPr>
          <p:cNvPr id="10244" name="ZoneTexte 4"/>
          <p:cNvSpPr txBox="1">
            <a:spLocks noChangeArrowheads="1"/>
          </p:cNvSpPr>
          <p:nvPr/>
        </p:nvSpPr>
        <p:spPr bwMode="auto">
          <a:xfrm>
            <a:off x="714375" y="0"/>
            <a:ext cx="7858125" cy="1200150"/>
          </a:xfrm>
          <a:prstGeom prst="rect">
            <a:avLst/>
          </a:prstGeom>
          <a:noFill/>
          <a:ln w="9525">
            <a:noFill/>
            <a:miter lim="800000"/>
            <a:headEnd/>
            <a:tailEnd/>
          </a:ln>
        </p:spPr>
        <p:txBody>
          <a:bodyPr>
            <a:spAutoFit/>
          </a:bodyPr>
          <a:lstStyle/>
          <a:p>
            <a:r>
              <a:rPr lang="fr-FR" sz="4000" b="1">
                <a:solidFill>
                  <a:srgbClr val="FFFF00"/>
                </a:solidFill>
              </a:rPr>
              <a:t>2- Le diagramme d’Ishikawa</a:t>
            </a:r>
          </a:p>
          <a:p>
            <a:pPr algn="ctr"/>
            <a:r>
              <a:rPr lang="fr-FR" sz="3200" b="1">
                <a:solidFill>
                  <a:srgbClr val="FFFF00"/>
                </a:solidFill>
              </a:rPr>
              <a:t>(diagramme de causes à effet)</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72000"/>
          </a:schemeClr>
        </a:solidFill>
        <a:effectLst/>
      </p:bgPr>
    </p:bg>
    <p:spTree>
      <p:nvGrpSpPr>
        <p:cNvPr id="1" name=""/>
        <p:cNvGrpSpPr/>
        <p:nvPr/>
      </p:nvGrpSpPr>
      <p:grpSpPr>
        <a:xfrm>
          <a:off x="0" y="0"/>
          <a:ext cx="0" cy="0"/>
          <a:chOff x="0" y="0"/>
          <a:chExt cx="0" cy="0"/>
        </a:xfrm>
      </p:grpSpPr>
      <p:sp>
        <p:nvSpPr>
          <p:cNvPr id="70659" name="Rectangle 3"/>
          <p:cNvSpPr>
            <a:spLocks noGrp="1" noRot="1" noChangeArrowheads="1"/>
          </p:cNvSpPr>
          <p:nvPr>
            <p:ph idx="1"/>
          </p:nvPr>
        </p:nvSpPr>
        <p:spPr>
          <a:xfrm>
            <a:off x="457200" y="642938"/>
            <a:ext cx="8229600" cy="5681662"/>
          </a:xfrm>
        </p:spPr>
        <p:txBody>
          <a:bodyPr/>
          <a:lstStyle/>
          <a:p>
            <a:pPr algn="ctr" eaLnBrk="1" hangingPunct="1">
              <a:buFont typeface="Arial" charset="0"/>
              <a:buNone/>
            </a:pPr>
            <a:r>
              <a:rPr lang="fr-FR" b="1" smtClean="0"/>
              <a:t>Diagramme d’Ishikawa</a:t>
            </a:r>
          </a:p>
        </p:txBody>
      </p:sp>
      <p:sp>
        <p:nvSpPr>
          <p:cNvPr id="23" name="Espace réservé du numéro de diapositive 5"/>
          <p:cNvSpPr>
            <a:spLocks noGrp="1"/>
          </p:cNvSpPr>
          <p:nvPr>
            <p:ph type="sldNum" sz="quarter" idx="12"/>
          </p:nvPr>
        </p:nvSpPr>
        <p:spPr bwMode="auto">
          <a:xfrm>
            <a:off x="6500813" y="6143625"/>
            <a:ext cx="1614487"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sz="2000" smtClean="0">
                <a:solidFill>
                  <a:schemeClr val="tx1"/>
                </a:solidFill>
                <a:latin typeface="Arial Black" pitchFamily="34" charset="0"/>
                <a:cs typeface="Arial" charset="0"/>
              </a:rPr>
              <a:t>E F F E T</a:t>
            </a:r>
          </a:p>
        </p:txBody>
      </p:sp>
      <p:grpSp>
        <p:nvGrpSpPr>
          <p:cNvPr id="2" name="Group 4"/>
          <p:cNvGrpSpPr>
            <a:grpSpLocks/>
          </p:cNvGrpSpPr>
          <p:nvPr/>
        </p:nvGrpSpPr>
        <p:grpSpPr bwMode="auto">
          <a:xfrm>
            <a:off x="642938" y="1570038"/>
            <a:ext cx="8208962" cy="3740150"/>
            <a:chOff x="1985" y="8872"/>
            <a:chExt cx="9044" cy="3913"/>
          </a:xfrm>
        </p:grpSpPr>
        <p:grpSp>
          <p:nvGrpSpPr>
            <p:cNvPr id="11276" name="Group 5"/>
            <p:cNvGrpSpPr>
              <a:grpSpLocks/>
            </p:cNvGrpSpPr>
            <p:nvPr/>
          </p:nvGrpSpPr>
          <p:grpSpPr bwMode="auto">
            <a:xfrm>
              <a:off x="2064" y="8872"/>
              <a:ext cx="8372" cy="3524"/>
              <a:chOff x="1983" y="12192"/>
              <a:chExt cx="8372" cy="2568"/>
            </a:xfrm>
          </p:grpSpPr>
          <p:grpSp>
            <p:nvGrpSpPr>
              <p:cNvPr id="11278" name="Group 6"/>
              <p:cNvGrpSpPr>
                <a:grpSpLocks/>
              </p:cNvGrpSpPr>
              <p:nvPr/>
            </p:nvGrpSpPr>
            <p:grpSpPr bwMode="auto">
              <a:xfrm>
                <a:off x="2261" y="12574"/>
                <a:ext cx="8094" cy="1746"/>
                <a:chOff x="2142" y="12411"/>
                <a:chExt cx="8094" cy="1746"/>
              </a:xfrm>
            </p:grpSpPr>
            <p:sp>
              <p:nvSpPr>
                <p:cNvPr id="11286" name="AutoShape 7"/>
                <p:cNvSpPr>
                  <a:spLocks noChangeArrowheads="1"/>
                </p:cNvSpPr>
                <p:nvPr/>
              </p:nvSpPr>
              <p:spPr bwMode="auto">
                <a:xfrm>
                  <a:off x="2142" y="12919"/>
                  <a:ext cx="8094" cy="814"/>
                </a:xfrm>
                <a:prstGeom prst="rightArrow">
                  <a:avLst>
                    <a:gd name="adj1" fmla="val 50000"/>
                    <a:gd name="adj2" fmla="val 248219"/>
                  </a:avLst>
                </a:prstGeom>
                <a:solidFill>
                  <a:srgbClr val="FFFFFF"/>
                </a:solidFill>
                <a:ln w="38100">
                  <a:solidFill>
                    <a:srgbClr val="000000"/>
                  </a:solidFill>
                  <a:miter lim="800000"/>
                  <a:headEnd/>
                  <a:tailEnd/>
                </a:ln>
              </p:spPr>
              <p:txBody>
                <a:bodyPr/>
                <a:lstStyle/>
                <a:p>
                  <a:endParaRPr lang="fr-FR">
                    <a:latin typeface="Calibri" pitchFamily="34" charset="0"/>
                  </a:endParaRPr>
                </a:p>
              </p:txBody>
            </p:sp>
            <p:sp>
              <p:nvSpPr>
                <p:cNvPr id="11287" name="Line 8"/>
                <p:cNvSpPr>
                  <a:spLocks noChangeShapeType="1"/>
                </p:cNvSpPr>
                <p:nvPr/>
              </p:nvSpPr>
              <p:spPr bwMode="auto">
                <a:xfrm flipH="1">
                  <a:off x="3517" y="13557"/>
                  <a:ext cx="715" cy="489"/>
                </a:xfrm>
                <a:prstGeom prst="line">
                  <a:avLst/>
                </a:prstGeom>
                <a:noFill/>
                <a:ln w="38100">
                  <a:solidFill>
                    <a:srgbClr val="000000"/>
                  </a:solidFill>
                  <a:round/>
                  <a:headEnd type="arrow" w="med" len="med"/>
                  <a:tailEnd/>
                </a:ln>
              </p:spPr>
              <p:txBody>
                <a:bodyPr/>
                <a:lstStyle/>
                <a:p>
                  <a:endParaRPr lang="fr-FR"/>
                </a:p>
              </p:txBody>
            </p:sp>
            <p:sp>
              <p:nvSpPr>
                <p:cNvPr id="11288" name="Line 9"/>
                <p:cNvSpPr>
                  <a:spLocks noChangeShapeType="1"/>
                </p:cNvSpPr>
                <p:nvPr/>
              </p:nvSpPr>
              <p:spPr bwMode="auto">
                <a:xfrm flipH="1">
                  <a:off x="4933" y="13503"/>
                  <a:ext cx="635" cy="545"/>
                </a:xfrm>
                <a:prstGeom prst="line">
                  <a:avLst/>
                </a:prstGeom>
                <a:noFill/>
                <a:ln w="38100">
                  <a:solidFill>
                    <a:srgbClr val="000000"/>
                  </a:solidFill>
                  <a:round/>
                  <a:headEnd type="arrow" w="med" len="med"/>
                  <a:tailEnd/>
                </a:ln>
              </p:spPr>
              <p:txBody>
                <a:bodyPr/>
                <a:lstStyle/>
                <a:p>
                  <a:endParaRPr lang="fr-FR"/>
                </a:p>
              </p:txBody>
            </p:sp>
            <p:sp>
              <p:nvSpPr>
                <p:cNvPr id="11289" name="Line 10"/>
                <p:cNvSpPr>
                  <a:spLocks noChangeShapeType="1"/>
                </p:cNvSpPr>
                <p:nvPr/>
              </p:nvSpPr>
              <p:spPr bwMode="auto">
                <a:xfrm flipH="1">
                  <a:off x="6350" y="13573"/>
                  <a:ext cx="672" cy="584"/>
                </a:xfrm>
                <a:prstGeom prst="line">
                  <a:avLst/>
                </a:prstGeom>
                <a:noFill/>
                <a:ln w="38100">
                  <a:solidFill>
                    <a:srgbClr val="000000"/>
                  </a:solidFill>
                  <a:round/>
                  <a:headEnd type="arrow" w="med" len="med"/>
                  <a:tailEnd/>
                </a:ln>
              </p:spPr>
              <p:txBody>
                <a:bodyPr/>
                <a:lstStyle/>
                <a:p>
                  <a:endParaRPr lang="fr-FR"/>
                </a:p>
              </p:txBody>
            </p:sp>
            <p:sp>
              <p:nvSpPr>
                <p:cNvPr id="11290" name="Line 11"/>
                <p:cNvSpPr>
                  <a:spLocks noChangeShapeType="1"/>
                </p:cNvSpPr>
                <p:nvPr/>
              </p:nvSpPr>
              <p:spPr bwMode="auto">
                <a:xfrm>
                  <a:off x="6350" y="12411"/>
                  <a:ext cx="715" cy="652"/>
                </a:xfrm>
                <a:prstGeom prst="line">
                  <a:avLst/>
                </a:prstGeom>
                <a:noFill/>
                <a:ln w="38100">
                  <a:solidFill>
                    <a:srgbClr val="000000"/>
                  </a:solidFill>
                  <a:round/>
                  <a:headEnd/>
                  <a:tailEnd type="arrow" w="med" len="med"/>
                </a:ln>
              </p:spPr>
              <p:txBody>
                <a:bodyPr/>
                <a:lstStyle/>
                <a:p>
                  <a:endParaRPr lang="fr-FR"/>
                </a:p>
              </p:txBody>
            </p:sp>
            <p:sp>
              <p:nvSpPr>
                <p:cNvPr id="11291" name="Line 12"/>
                <p:cNvSpPr>
                  <a:spLocks noChangeShapeType="1"/>
                </p:cNvSpPr>
                <p:nvPr/>
              </p:nvSpPr>
              <p:spPr bwMode="auto">
                <a:xfrm>
                  <a:off x="4933" y="12413"/>
                  <a:ext cx="866" cy="654"/>
                </a:xfrm>
                <a:prstGeom prst="line">
                  <a:avLst/>
                </a:prstGeom>
                <a:noFill/>
                <a:ln w="38100">
                  <a:solidFill>
                    <a:srgbClr val="000000"/>
                  </a:solidFill>
                  <a:round/>
                  <a:headEnd/>
                  <a:tailEnd type="arrow" w="med" len="med"/>
                </a:ln>
              </p:spPr>
              <p:txBody>
                <a:bodyPr/>
                <a:lstStyle/>
                <a:p>
                  <a:endParaRPr lang="fr-FR"/>
                </a:p>
              </p:txBody>
            </p:sp>
            <p:sp>
              <p:nvSpPr>
                <p:cNvPr id="11292" name="Line 13"/>
                <p:cNvSpPr>
                  <a:spLocks noChangeShapeType="1"/>
                </p:cNvSpPr>
                <p:nvPr/>
              </p:nvSpPr>
              <p:spPr bwMode="auto">
                <a:xfrm>
                  <a:off x="3438" y="12412"/>
                  <a:ext cx="951" cy="707"/>
                </a:xfrm>
                <a:prstGeom prst="line">
                  <a:avLst/>
                </a:prstGeom>
                <a:noFill/>
                <a:ln w="38100">
                  <a:solidFill>
                    <a:srgbClr val="000000"/>
                  </a:solidFill>
                  <a:round/>
                  <a:headEnd/>
                  <a:tailEnd type="arrow" w="med" len="med"/>
                </a:ln>
              </p:spPr>
              <p:txBody>
                <a:bodyPr/>
                <a:lstStyle/>
                <a:p>
                  <a:endParaRPr lang="fr-FR"/>
                </a:p>
              </p:txBody>
            </p:sp>
            <p:sp>
              <p:nvSpPr>
                <p:cNvPr id="11293" name="Line 14"/>
                <p:cNvSpPr>
                  <a:spLocks noChangeShapeType="1"/>
                </p:cNvSpPr>
                <p:nvPr/>
              </p:nvSpPr>
              <p:spPr bwMode="auto">
                <a:xfrm>
                  <a:off x="2336" y="12466"/>
                  <a:ext cx="757" cy="616"/>
                </a:xfrm>
                <a:prstGeom prst="line">
                  <a:avLst/>
                </a:prstGeom>
                <a:noFill/>
                <a:ln w="38100">
                  <a:solidFill>
                    <a:srgbClr val="000000"/>
                  </a:solidFill>
                  <a:round/>
                  <a:headEnd/>
                  <a:tailEnd type="arrow" w="med" len="med"/>
                </a:ln>
              </p:spPr>
              <p:txBody>
                <a:bodyPr/>
                <a:lstStyle/>
                <a:p>
                  <a:endParaRPr lang="fr-FR"/>
                </a:p>
              </p:txBody>
            </p:sp>
          </p:grpSp>
          <p:sp>
            <p:nvSpPr>
              <p:cNvPr id="270351" name="Text Box 15"/>
              <p:cNvSpPr txBox="1">
                <a:spLocks noChangeArrowheads="1"/>
              </p:cNvSpPr>
              <p:nvPr/>
            </p:nvSpPr>
            <p:spPr bwMode="auto">
              <a:xfrm>
                <a:off x="1983" y="12248"/>
                <a:ext cx="1191" cy="489"/>
              </a:xfrm>
              <a:prstGeom prst="rect">
                <a:avLst/>
              </a:prstGeom>
              <a:noFill/>
              <a:ln w="9525">
                <a:noFill/>
                <a:miter lim="800000"/>
                <a:headEnd/>
                <a:tailEnd/>
              </a:ln>
            </p:spPr>
            <p:txBody>
              <a:bodyPr/>
              <a:lstStyle/>
              <a:p>
                <a:pPr marL="342900" indent="-342900" fontAlgn="auto">
                  <a:spcBef>
                    <a:spcPts val="0"/>
                  </a:spcBef>
                  <a:spcAft>
                    <a:spcPts val="0"/>
                  </a:spcAft>
                  <a:buFont typeface="Wingdings" pitchFamily="2" charset="2"/>
                  <a:buNone/>
                  <a:defRPr/>
                </a:pPr>
                <a:r>
                  <a:rPr lang="fr-FR" sz="2400" b="1" dirty="0">
                    <a:latin typeface="+mn-lt"/>
                    <a:cs typeface="+mn-cs"/>
                  </a:rPr>
                  <a:t>Milieu</a:t>
                </a:r>
                <a:endParaRPr lang="fr-FR" sz="2400" b="1" dirty="0">
                  <a:effectLst>
                    <a:outerShdw blurRad="38100" dist="38100" dir="2700000" algn="tl">
                      <a:srgbClr val="000000"/>
                    </a:outerShdw>
                  </a:effectLst>
                  <a:latin typeface="+mn-lt"/>
                  <a:cs typeface="+mn-cs"/>
                </a:endParaRPr>
              </a:p>
            </p:txBody>
          </p:sp>
          <p:sp>
            <p:nvSpPr>
              <p:cNvPr id="270352" name="Text Box 16"/>
              <p:cNvSpPr txBox="1">
                <a:spLocks noChangeArrowheads="1"/>
              </p:cNvSpPr>
              <p:nvPr/>
            </p:nvSpPr>
            <p:spPr bwMode="auto">
              <a:xfrm>
                <a:off x="3242" y="12193"/>
                <a:ext cx="1189" cy="489"/>
              </a:xfrm>
              <a:prstGeom prst="rect">
                <a:avLst/>
              </a:prstGeom>
              <a:noFill/>
              <a:ln w="9525">
                <a:noFill/>
                <a:miter lim="800000"/>
                <a:headEnd/>
                <a:tailEnd/>
              </a:ln>
            </p:spPr>
            <p:txBody>
              <a:bodyPr/>
              <a:lstStyle/>
              <a:p>
                <a:pPr marL="342900" indent="-342900" fontAlgn="auto">
                  <a:spcBef>
                    <a:spcPts val="0"/>
                  </a:spcBef>
                  <a:spcAft>
                    <a:spcPts val="0"/>
                  </a:spcAft>
                  <a:defRPr/>
                </a:pPr>
                <a:r>
                  <a:rPr lang="fr-FR" sz="2400" b="1" dirty="0">
                    <a:latin typeface="+mn-lt"/>
                    <a:cs typeface="+mn-cs"/>
                  </a:rPr>
                  <a:t>Moyen</a:t>
                </a:r>
                <a:endParaRPr lang="fr-FR" sz="2400" b="1" dirty="0">
                  <a:effectLst>
                    <a:outerShdw blurRad="38100" dist="38100" dir="2700000" algn="tl">
                      <a:srgbClr val="000000"/>
                    </a:outerShdw>
                  </a:effectLst>
                  <a:latin typeface="+mn-lt"/>
                  <a:cs typeface="+mn-cs"/>
                </a:endParaRPr>
              </a:p>
            </p:txBody>
          </p:sp>
          <p:sp>
            <p:nvSpPr>
              <p:cNvPr id="270353" name="Text Box 17"/>
              <p:cNvSpPr txBox="1">
                <a:spLocks noChangeArrowheads="1"/>
              </p:cNvSpPr>
              <p:nvPr/>
            </p:nvSpPr>
            <p:spPr bwMode="auto">
              <a:xfrm>
                <a:off x="4501" y="12193"/>
                <a:ext cx="1467" cy="489"/>
              </a:xfrm>
              <a:prstGeom prst="rect">
                <a:avLst/>
              </a:prstGeom>
              <a:noFill/>
              <a:ln w="9525">
                <a:noFill/>
                <a:miter lim="800000"/>
                <a:headEnd/>
                <a:tailEnd/>
              </a:ln>
            </p:spPr>
            <p:txBody>
              <a:bodyPr/>
              <a:lstStyle/>
              <a:p>
                <a:pPr marL="342900" indent="-342900" fontAlgn="auto">
                  <a:spcBef>
                    <a:spcPts val="0"/>
                  </a:spcBef>
                  <a:spcAft>
                    <a:spcPts val="0"/>
                  </a:spcAft>
                  <a:defRPr/>
                </a:pPr>
                <a:r>
                  <a:rPr lang="fr-FR" sz="2400" b="1" dirty="0">
                    <a:latin typeface="+mn-lt"/>
                    <a:cs typeface="+mn-cs"/>
                  </a:rPr>
                  <a:t>Matériel</a:t>
                </a:r>
                <a:endParaRPr lang="fr-FR" sz="2400" b="1" dirty="0">
                  <a:effectLst>
                    <a:outerShdw blurRad="38100" dist="38100" dir="2700000" algn="tl">
                      <a:srgbClr val="000000"/>
                    </a:outerShdw>
                  </a:effectLst>
                  <a:latin typeface="+mn-lt"/>
                  <a:cs typeface="+mn-cs"/>
                </a:endParaRPr>
              </a:p>
            </p:txBody>
          </p:sp>
          <p:sp>
            <p:nvSpPr>
              <p:cNvPr id="270354" name="Text Box 18"/>
              <p:cNvSpPr txBox="1">
                <a:spLocks noChangeArrowheads="1"/>
              </p:cNvSpPr>
              <p:nvPr/>
            </p:nvSpPr>
            <p:spPr bwMode="auto">
              <a:xfrm>
                <a:off x="6075" y="12192"/>
                <a:ext cx="1070" cy="489"/>
              </a:xfrm>
              <a:prstGeom prst="rect">
                <a:avLst/>
              </a:prstGeom>
              <a:noFill/>
              <a:ln w="9525">
                <a:noFill/>
                <a:miter lim="800000"/>
                <a:headEnd/>
                <a:tailEnd/>
              </a:ln>
            </p:spPr>
            <p:txBody>
              <a:bodyPr/>
              <a:lstStyle/>
              <a:p>
                <a:pPr marL="342900" indent="-342900" fontAlgn="auto">
                  <a:spcBef>
                    <a:spcPts val="0"/>
                  </a:spcBef>
                  <a:spcAft>
                    <a:spcPts val="0"/>
                  </a:spcAft>
                  <a:defRPr/>
                </a:pPr>
                <a:r>
                  <a:rPr lang="fr-FR" sz="2400" b="1" dirty="0">
                    <a:latin typeface="+mn-lt"/>
                    <a:cs typeface="+mn-cs"/>
                  </a:rPr>
                  <a:t>M.O</a:t>
                </a:r>
                <a:r>
                  <a:rPr lang="fr-FR" sz="2000" dirty="0">
                    <a:latin typeface="+mn-lt"/>
                    <a:cs typeface="+mn-cs"/>
                  </a:rPr>
                  <a:t>.</a:t>
                </a:r>
                <a:endParaRPr lang="fr-FR" sz="2000" dirty="0">
                  <a:effectLst>
                    <a:outerShdw blurRad="38100" dist="38100" dir="2700000" algn="tl">
                      <a:srgbClr val="000000"/>
                    </a:outerShdw>
                  </a:effectLst>
                  <a:latin typeface="+mn-lt"/>
                  <a:cs typeface="+mn-cs"/>
                </a:endParaRPr>
              </a:p>
            </p:txBody>
          </p:sp>
          <p:sp>
            <p:nvSpPr>
              <p:cNvPr id="270355" name="Text Box 19"/>
              <p:cNvSpPr txBox="1">
                <a:spLocks noChangeArrowheads="1"/>
              </p:cNvSpPr>
              <p:nvPr/>
            </p:nvSpPr>
            <p:spPr bwMode="auto">
              <a:xfrm>
                <a:off x="2376" y="14201"/>
                <a:ext cx="1581" cy="490"/>
              </a:xfrm>
              <a:prstGeom prst="rect">
                <a:avLst/>
              </a:prstGeom>
              <a:noFill/>
              <a:ln w="9525">
                <a:noFill/>
                <a:miter lim="800000"/>
                <a:headEnd/>
                <a:tailEnd/>
              </a:ln>
            </p:spPr>
            <p:txBody>
              <a:bodyPr/>
              <a:lstStyle/>
              <a:p>
                <a:pPr marL="342900" indent="-342900" fontAlgn="auto">
                  <a:spcBef>
                    <a:spcPts val="0"/>
                  </a:spcBef>
                  <a:spcAft>
                    <a:spcPts val="0"/>
                  </a:spcAft>
                  <a:buFont typeface="Wingdings" pitchFamily="2" charset="2"/>
                  <a:buNone/>
                  <a:defRPr/>
                </a:pPr>
                <a:r>
                  <a:rPr lang="fr-FR" sz="2400" b="1" dirty="0">
                    <a:latin typeface="+mn-lt"/>
                    <a:cs typeface="+mn-cs"/>
                  </a:rPr>
                  <a:t>Méthode</a:t>
                </a:r>
                <a:endParaRPr lang="fr-FR" sz="2400" b="1" dirty="0">
                  <a:effectLst>
                    <a:outerShdw blurRad="38100" dist="38100" dir="2700000" algn="tl">
                      <a:srgbClr val="000000"/>
                    </a:outerShdw>
                  </a:effectLst>
                  <a:latin typeface="+mn-lt"/>
                  <a:cs typeface="+mn-cs"/>
                </a:endParaRPr>
              </a:p>
            </p:txBody>
          </p:sp>
          <p:sp>
            <p:nvSpPr>
              <p:cNvPr id="270356" name="Text Box 20"/>
              <p:cNvSpPr txBox="1">
                <a:spLocks noChangeArrowheads="1"/>
              </p:cNvSpPr>
              <p:nvPr/>
            </p:nvSpPr>
            <p:spPr bwMode="auto">
              <a:xfrm>
                <a:off x="4265" y="14201"/>
                <a:ext cx="1501" cy="490"/>
              </a:xfrm>
              <a:prstGeom prst="rect">
                <a:avLst/>
              </a:prstGeom>
              <a:noFill/>
              <a:ln w="9525">
                <a:noFill/>
                <a:miter lim="800000"/>
                <a:headEnd/>
                <a:tailEnd/>
              </a:ln>
            </p:spPr>
            <p:txBody>
              <a:bodyPr/>
              <a:lstStyle/>
              <a:p>
                <a:pPr marL="342900" indent="-342900" fontAlgn="auto">
                  <a:spcBef>
                    <a:spcPts val="0"/>
                  </a:spcBef>
                  <a:spcAft>
                    <a:spcPts val="0"/>
                  </a:spcAft>
                  <a:defRPr/>
                </a:pPr>
                <a:r>
                  <a:rPr lang="fr-FR" sz="2400" b="1" dirty="0">
                    <a:latin typeface="+mn-lt"/>
                    <a:cs typeface="+mn-cs"/>
                  </a:rPr>
                  <a:t>Matière</a:t>
                </a:r>
                <a:endParaRPr lang="fr-FR" sz="2400" b="1" dirty="0">
                  <a:effectLst>
                    <a:outerShdw blurRad="38100" dist="38100" dir="2700000" algn="tl">
                      <a:srgbClr val="000000"/>
                    </a:outerShdw>
                  </a:effectLst>
                  <a:latin typeface="+mn-lt"/>
                  <a:cs typeface="+mn-cs"/>
                </a:endParaRPr>
              </a:p>
            </p:txBody>
          </p:sp>
          <p:sp>
            <p:nvSpPr>
              <p:cNvPr id="270357" name="Text Box 21"/>
              <p:cNvSpPr txBox="1">
                <a:spLocks noChangeArrowheads="1"/>
              </p:cNvSpPr>
              <p:nvPr/>
            </p:nvSpPr>
            <p:spPr bwMode="auto">
              <a:xfrm>
                <a:off x="5918" y="14270"/>
                <a:ext cx="2361" cy="490"/>
              </a:xfrm>
              <a:prstGeom prst="rect">
                <a:avLst/>
              </a:prstGeom>
              <a:noFill/>
              <a:ln w="9525">
                <a:noFill/>
                <a:miter lim="800000"/>
                <a:headEnd/>
                <a:tailEnd/>
              </a:ln>
            </p:spPr>
            <p:txBody>
              <a:bodyPr/>
              <a:lstStyle/>
              <a:p>
                <a:pPr marL="342900" indent="-342900" fontAlgn="auto">
                  <a:spcBef>
                    <a:spcPts val="0"/>
                  </a:spcBef>
                  <a:spcAft>
                    <a:spcPts val="0"/>
                  </a:spcAft>
                  <a:defRPr/>
                </a:pPr>
                <a:r>
                  <a:rPr lang="fr-FR" sz="2400" b="1" dirty="0">
                    <a:latin typeface="+mn-lt"/>
                    <a:cs typeface="+mn-cs"/>
                  </a:rPr>
                  <a:t>Management</a:t>
                </a:r>
                <a:endParaRPr lang="fr-FR" sz="2400" dirty="0">
                  <a:effectLst>
                    <a:outerShdw blurRad="38100" dist="38100" dir="2700000" algn="tl">
                      <a:srgbClr val="000000"/>
                    </a:outerShdw>
                  </a:effectLst>
                  <a:latin typeface="+mn-lt"/>
                  <a:cs typeface="+mn-cs"/>
                </a:endParaRPr>
              </a:p>
            </p:txBody>
          </p:sp>
        </p:grpSp>
        <p:sp>
          <p:nvSpPr>
            <p:cNvPr id="11277" name="Rectangle 22"/>
            <p:cNvSpPr>
              <a:spLocks noChangeArrowheads="1"/>
            </p:cNvSpPr>
            <p:nvPr/>
          </p:nvSpPr>
          <p:spPr bwMode="auto">
            <a:xfrm>
              <a:off x="1985" y="8873"/>
              <a:ext cx="9044" cy="3912"/>
            </a:xfrm>
            <a:prstGeom prst="rect">
              <a:avLst/>
            </a:prstGeom>
            <a:noFill/>
            <a:ln w="9525">
              <a:solidFill>
                <a:srgbClr val="000000"/>
              </a:solidFill>
              <a:miter lim="800000"/>
              <a:headEnd/>
              <a:tailEnd/>
            </a:ln>
          </p:spPr>
          <p:txBody>
            <a:bodyPr/>
            <a:lstStyle/>
            <a:p>
              <a:endParaRPr lang="fr-FR">
                <a:latin typeface="Calibri" pitchFamily="34" charset="0"/>
              </a:endParaRPr>
            </a:p>
          </p:txBody>
        </p:sp>
      </p:grpSp>
      <p:cxnSp>
        <p:nvCxnSpPr>
          <p:cNvPr id="25" name="Connecteur droit 24"/>
          <p:cNvCxnSpPr/>
          <p:nvPr/>
        </p:nvCxnSpPr>
        <p:spPr>
          <a:xfrm rot="5400000">
            <a:off x="4179887" y="4249738"/>
            <a:ext cx="3643313" cy="1588"/>
          </a:xfrm>
          <a:prstGeom prst="line">
            <a:avLst/>
          </a:prstGeom>
          <a:ln w="635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71500" y="5929313"/>
            <a:ext cx="5357813" cy="1587"/>
          </a:xfrm>
          <a:prstGeom prst="straightConnector1">
            <a:avLst/>
          </a:prstGeom>
          <a:ln>
            <a:headEnd type="stealth"/>
            <a:tailEnd type="stealth"/>
          </a:ln>
        </p:spPr>
        <p:style>
          <a:lnRef idx="2">
            <a:schemeClr val="dk1"/>
          </a:lnRef>
          <a:fillRef idx="0">
            <a:schemeClr val="dk1"/>
          </a:fillRef>
          <a:effectRef idx="1">
            <a:schemeClr val="dk1"/>
          </a:effectRef>
          <a:fontRef idx="minor">
            <a:schemeClr val="tx1"/>
          </a:fontRef>
        </p:style>
      </p:cxnSp>
      <p:cxnSp>
        <p:nvCxnSpPr>
          <p:cNvPr id="31" name="Connecteur droit avec flèche 30"/>
          <p:cNvCxnSpPr/>
          <p:nvPr/>
        </p:nvCxnSpPr>
        <p:spPr>
          <a:xfrm>
            <a:off x="6072188" y="5929313"/>
            <a:ext cx="2286000" cy="1587"/>
          </a:xfrm>
          <a:prstGeom prst="straightConnector1">
            <a:avLst/>
          </a:prstGeom>
          <a:ln>
            <a:headEnd type="stealth"/>
            <a:tailEnd type="stealth"/>
          </a:ln>
        </p:spPr>
        <p:style>
          <a:lnRef idx="2">
            <a:schemeClr val="dk1"/>
          </a:lnRef>
          <a:fillRef idx="0">
            <a:schemeClr val="dk1"/>
          </a:fillRef>
          <a:effectRef idx="1">
            <a:schemeClr val="dk1"/>
          </a:effectRef>
          <a:fontRef idx="minor">
            <a:schemeClr val="tx1"/>
          </a:fontRef>
        </p:style>
      </p:cxnSp>
      <p:sp>
        <p:nvSpPr>
          <p:cNvPr id="34" name="Rectangle 33"/>
          <p:cNvSpPr>
            <a:spLocks noChangeArrowheads="1"/>
          </p:cNvSpPr>
          <p:nvPr/>
        </p:nvSpPr>
        <p:spPr bwMode="auto">
          <a:xfrm>
            <a:off x="2714625" y="6143625"/>
            <a:ext cx="2005013" cy="369888"/>
          </a:xfrm>
          <a:prstGeom prst="rect">
            <a:avLst/>
          </a:prstGeom>
          <a:noFill/>
          <a:ln w="9525">
            <a:noFill/>
            <a:miter lim="800000"/>
            <a:headEnd/>
            <a:tailEnd/>
          </a:ln>
        </p:spPr>
        <p:txBody>
          <a:bodyPr wrap="none">
            <a:spAutoFit/>
          </a:bodyPr>
          <a:lstStyle/>
          <a:p>
            <a:r>
              <a:rPr lang="fr-FR">
                <a:latin typeface="Arial Black" pitchFamily="34" charset="0"/>
              </a:rPr>
              <a:t>C  A  U  S  E  S</a:t>
            </a:r>
          </a:p>
        </p:txBody>
      </p:sp>
      <p:cxnSp>
        <p:nvCxnSpPr>
          <p:cNvPr id="28" name="Connecteur droit avec flèche 27"/>
          <p:cNvCxnSpPr/>
          <p:nvPr/>
        </p:nvCxnSpPr>
        <p:spPr>
          <a:xfrm>
            <a:off x="785813" y="2571750"/>
            <a:ext cx="642937"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Connecteur droit avec flèche 31"/>
          <p:cNvCxnSpPr/>
          <p:nvPr/>
        </p:nvCxnSpPr>
        <p:spPr>
          <a:xfrm rot="5400000">
            <a:off x="1285875" y="2071688"/>
            <a:ext cx="428625" cy="2857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Connecteur droit avec flèche 34"/>
          <p:cNvCxnSpPr/>
          <p:nvPr/>
        </p:nvCxnSpPr>
        <p:spPr>
          <a:xfrm rot="16200000" flipH="1">
            <a:off x="678656" y="2250282"/>
            <a:ext cx="428625" cy="2143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checkerboard(across)">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linds(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checkerboard(across)">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heckerboard(across)">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checkerboard(across)">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checkerboard(across)">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checkerboard(across)">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1"/>
            <a:ext cx="9144000" cy="584775"/>
          </a:xfrm>
          <a:prstGeom prst="rect">
            <a:avLst/>
          </a:prstGeom>
          <a:noFill/>
          <a:ln w="9525">
            <a:noFill/>
            <a:miter lim="800000"/>
            <a:headEnd/>
            <a:tailEnd/>
          </a:ln>
        </p:spPr>
        <p:txBody>
          <a:bodyPr wrap="square">
            <a:spAutoFit/>
          </a:bodyPr>
          <a:lstStyle/>
          <a:p>
            <a:pPr algn="ctr">
              <a:spcBef>
                <a:spcPct val="50000"/>
              </a:spcBef>
            </a:pPr>
            <a:r>
              <a:rPr lang="fr-FR" sz="3200" b="1" dirty="0" smtClean="0">
                <a:solidFill>
                  <a:srgbClr val="FFFF00"/>
                </a:solidFill>
                <a:latin typeface="Calibri" pitchFamily="34" charset="0"/>
              </a:rPr>
              <a:t>3- (</a:t>
            </a:r>
            <a:r>
              <a:rPr lang="fr-FR" sz="3200" b="1" dirty="0">
                <a:solidFill>
                  <a:srgbClr val="FFFF00"/>
                </a:solidFill>
                <a:latin typeface="Calibri" pitchFamily="34" charset="0"/>
              </a:rPr>
              <a:t>QQOQCP)</a:t>
            </a:r>
          </a:p>
        </p:txBody>
      </p:sp>
      <p:sp>
        <p:nvSpPr>
          <p:cNvPr id="2053" name="Text Box 5"/>
          <p:cNvSpPr txBox="1">
            <a:spLocks noChangeArrowheads="1"/>
          </p:cNvSpPr>
          <p:nvPr/>
        </p:nvSpPr>
        <p:spPr bwMode="auto">
          <a:xfrm>
            <a:off x="468313" y="981075"/>
            <a:ext cx="8280400" cy="1277938"/>
          </a:xfrm>
          <a:prstGeom prst="rect">
            <a:avLst/>
          </a:prstGeom>
          <a:noFill/>
          <a:ln w="9525">
            <a:noFill/>
            <a:miter lim="800000"/>
            <a:headEnd/>
            <a:tailEnd/>
          </a:ln>
        </p:spPr>
        <p:txBody>
          <a:bodyPr>
            <a:spAutoFit/>
          </a:bodyPr>
          <a:lstStyle/>
          <a:p>
            <a:pPr>
              <a:spcBef>
                <a:spcPts val="1200"/>
              </a:spcBef>
            </a:pPr>
            <a:r>
              <a:rPr lang="fr-FR" sz="2400" b="1" dirty="0">
                <a:solidFill>
                  <a:schemeClr val="bg1"/>
                </a:solidFill>
                <a:latin typeface="Calibri" pitchFamily="34" charset="0"/>
              </a:rPr>
              <a:t>Objet</a:t>
            </a:r>
          </a:p>
          <a:p>
            <a:pPr>
              <a:spcBef>
                <a:spcPts val="600"/>
              </a:spcBef>
            </a:pPr>
            <a:r>
              <a:rPr lang="fr-FR" sz="2400" dirty="0">
                <a:solidFill>
                  <a:schemeClr val="bg1"/>
                </a:solidFill>
                <a:latin typeface="Calibri" pitchFamily="34" charset="0"/>
              </a:rPr>
              <a:t>Analyser une activité, décrire une situation en adoptant une </a:t>
            </a:r>
            <a:r>
              <a:rPr lang="fr-FR" sz="2400" u="sng" dirty="0">
                <a:solidFill>
                  <a:schemeClr val="bg1"/>
                </a:solidFill>
                <a:latin typeface="Calibri" pitchFamily="34" charset="0"/>
              </a:rPr>
              <a:t>attitude interrogative</a:t>
            </a:r>
            <a:r>
              <a:rPr lang="fr-FR" sz="2400" dirty="0">
                <a:solidFill>
                  <a:schemeClr val="bg1"/>
                </a:solidFill>
                <a:latin typeface="Calibri" pitchFamily="34" charset="0"/>
              </a:rPr>
              <a:t> systémique en posant les questions</a:t>
            </a:r>
          </a:p>
        </p:txBody>
      </p:sp>
      <p:sp>
        <p:nvSpPr>
          <p:cNvPr id="2054" name="Text Box 6"/>
          <p:cNvSpPr txBox="1">
            <a:spLocks noChangeArrowheads="1"/>
          </p:cNvSpPr>
          <p:nvPr/>
        </p:nvSpPr>
        <p:spPr bwMode="auto">
          <a:xfrm>
            <a:off x="357159" y="2214563"/>
            <a:ext cx="8215369" cy="830262"/>
          </a:xfrm>
          <a:prstGeom prst="rect">
            <a:avLst/>
          </a:prstGeom>
          <a:noFill/>
          <a:ln w="9525">
            <a:noFill/>
            <a:miter lim="800000"/>
            <a:headEnd/>
            <a:tailEnd/>
          </a:ln>
        </p:spPr>
        <p:txBody>
          <a:bodyPr wrap="square">
            <a:spAutoFit/>
          </a:bodyPr>
          <a:lstStyle/>
          <a:p>
            <a:pPr>
              <a:spcBef>
                <a:spcPct val="50000"/>
              </a:spcBef>
            </a:pPr>
            <a:r>
              <a:rPr lang="fr-FR" sz="2400" dirty="0">
                <a:solidFill>
                  <a:schemeClr val="bg1"/>
                </a:solidFill>
                <a:latin typeface="Calibri" pitchFamily="34" charset="0"/>
              </a:rPr>
              <a:t>Chaque réponse à chacune de ces questions peut être soumise </a:t>
            </a:r>
            <a:r>
              <a:rPr lang="fr-FR" sz="2400" dirty="0" smtClean="0">
                <a:solidFill>
                  <a:schemeClr val="bg1"/>
                </a:solidFill>
                <a:latin typeface="Calibri" pitchFamily="34" charset="0"/>
              </a:rPr>
              <a:t> à </a:t>
            </a:r>
            <a:r>
              <a:rPr lang="fr-FR" sz="2400" dirty="0">
                <a:solidFill>
                  <a:schemeClr val="bg1"/>
                </a:solidFill>
                <a:latin typeface="Calibri" pitchFamily="34" charset="0"/>
              </a:rPr>
              <a:t>l‘</a:t>
            </a:r>
            <a:r>
              <a:rPr lang="fr-FR" sz="2400" u="sng" dirty="0">
                <a:solidFill>
                  <a:schemeClr val="bg1"/>
                </a:solidFill>
                <a:latin typeface="Calibri" pitchFamily="34" charset="0"/>
              </a:rPr>
              <a:t>interrogation supplémentaire</a:t>
            </a:r>
            <a:r>
              <a:rPr lang="fr-FR" sz="2400" dirty="0">
                <a:solidFill>
                  <a:schemeClr val="bg1"/>
                </a:solidFill>
                <a:latin typeface="Calibri" pitchFamily="34" charset="0"/>
              </a:rPr>
              <a:t> : pourquoi ? </a:t>
            </a:r>
          </a:p>
        </p:txBody>
      </p:sp>
      <p:sp>
        <p:nvSpPr>
          <p:cNvPr id="2055" name="Text Box 7"/>
          <p:cNvSpPr txBox="1">
            <a:spLocks noChangeArrowheads="1"/>
          </p:cNvSpPr>
          <p:nvPr/>
        </p:nvSpPr>
        <p:spPr bwMode="auto">
          <a:xfrm>
            <a:off x="395288" y="3141663"/>
            <a:ext cx="8497887" cy="1200150"/>
          </a:xfrm>
          <a:prstGeom prst="rect">
            <a:avLst/>
          </a:prstGeom>
          <a:noFill/>
          <a:ln w="9525">
            <a:noFill/>
            <a:miter lim="800000"/>
            <a:headEnd/>
            <a:tailEnd/>
          </a:ln>
        </p:spPr>
        <p:txBody>
          <a:bodyPr>
            <a:spAutoFit/>
          </a:bodyPr>
          <a:lstStyle/>
          <a:p>
            <a:pPr>
              <a:spcBef>
                <a:spcPct val="50000"/>
              </a:spcBef>
            </a:pPr>
            <a:r>
              <a:rPr lang="fr-FR" sz="2400" dirty="0">
                <a:solidFill>
                  <a:schemeClr val="bg1"/>
                </a:solidFill>
                <a:latin typeface="Calibri" pitchFamily="34" charset="0"/>
              </a:rPr>
              <a:t>Ces questions élémentaires sont très commodes pour mettre de l’ordre dans les idées. Elles sont utilisées à différents moments dans la démarche de </a:t>
            </a:r>
            <a:r>
              <a:rPr lang="fr-FR" sz="2400" u="sng" dirty="0">
                <a:solidFill>
                  <a:schemeClr val="bg1"/>
                </a:solidFill>
                <a:latin typeface="Calibri" pitchFamily="34" charset="0"/>
              </a:rPr>
              <a:t>résolutions de problème</a:t>
            </a:r>
            <a:r>
              <a:rPr lang="fr-FR" sz="2400" dirty="0">
                <a:solidFill>
                  <a:schemeClr val="bg1"/>
                </a:solidFill>
                <a:latin typeface="Calibri" pitchFamily="34" charset="0"/>
              </a:rPr>
              <a:t> :</a:t>
            </a:r>
          </a:p>
        </p:txBody>
      </p:sp>
      <p:sp>
        <p:nvSpPr>
          <p:cNvPr id="2056" name="Text Box 8"/>
          <p:cNvSpPr txBox="1">
            <a:spLocks noChangeArrowheads="1"/>
          </p:cNvSpPr>
          <p:nvPr/>
        </p:nvSpPr>
        <p:spPr bwMode="auto">
          <a:xfrm>
            <a:off x="539750" y="4221163"/>
            <a:ext cx="8208963" cy="2169825"/>
          </a:xfrm>
          <a:prstGeom prst="rect">
            <a:avLst/>
          </a:prstGeom>
          <a:noFill/>
          <a:ln w="9525">
            <a:noFill/>
            <a:miter lim="800000"/>
            <a:headEnd/>
            <a:tailEnd/>
          </a:ln>
        </p:spPr>
        <p:txBody>
          <a:bodyPr>
            <a:spAutoFit/>
          </a:bodyPr>
          <a:lstStyle/>
          <a:p>
            <a:pPr>
              <a:spcBef>
                <a:spcPts val="600"/>
              </a:spcBef>
              <a:buFontTx/>
              <a:buChar char="-"/>
            </a:pPr>
            <a:r>
              <a:rPr lang="fr-FR" sz="2400" dirty="0">
                <a:solidFill>
                  <a:schemeClr val="bg1"/>
                </a:solidFill>
                <a:latin typeface="Calibri" pitchFamily="34" charset="0"/>
              </a:rPr>
              <a:t> Pour poser un problème,</a:t>
            </a:r>
          </a:p>
          <a:p>
            <a:pPr>
              <a:spcBef>
                <a:spcPts val="600"/>
              </a:spcBef>
              <a:buFontTx/>
              <a:buChar char="-"/>
            </a:pPr>
            <a:r>
              <a:rPr lang="fr-FR" sz="2400" dirty="0">
                <a:solidFill>
                  <a:schemeClr val="bg1"/>
                </a:solidFill>
                <a:latin typeface="Calibri" pitchFamily="34" charset="0"/>
              </a:rPr>
              <a:t> pour rassembler des informations et les mettre en forme,</a:t>
            </a:r>
          </a:p>
          <a:p>
            <a:pPr>
              <a:spcBef>
                <a:spcPts val="600"/>
              </a:spcBef>
              <a:buFontTx/>
              <a:buChar char="-"/>
            </a:pPr>
            <a:r>
              <a:rPr lang="fr-FR" sz="2400" dirty="0">
                <a:solidFill>
                  <a:schemeClr val="bg1"/>
                </a:solidFill>
                <a:latin typeface="Calibri" pitchFamily="34" charset="0"/>
              </a:rPr>
              <a:t> pour chercher des idées de causes possibles, de solutions possibles,</a:t>
            </a:r>
          </a:p>
          <a:p>
            <a:pPr>
              <a:spcBef>
                <a:spcPts val="600"/>
              </a:spcBef>
              <a:buFontTx/>
              <a:buChar char="-"/>
            </a:pPr>
            <a:r>
              <a:rPr lang="fr-FR" sz="2400" dirty="0">
                <a:solidFill>
                  <a:schemeClr val="bg1"/>
                </a:solidFill>
                <a:latin typeface="Calibri" pitchFamily="34" charset="0"/>
              </a:rPr>
              <a:t> pour préparer un plan d’action. </a:t>
            </a:r>
          </a:p>
        </p:txBody>
      </p:sp>
      <p:sp>
        <p:nvSpPr>
          <p:cNvPr id="7" name="ZoneTexte 6"/>
          <p:cNvSpPr txBox="1"/>
          <p:nvPr/>
        </p:nvSpPr>
        <p:spPr>
          <a:xfrm>
            <a:off x="357158" y="500042"/>
            <a:ext cx="7358114" cy="584775"/>
          </a:xfrm>
          <a:prstGeom prst="rect">
            <a:avLst/>
          </a:prstGeom>
          <a:noFill/>
        </p:spPr>
        <p:txBody>
          <a:bodyPr wrap="square" rtlCol="0">
            <a:spAutoFit/>
          </a:bodyPr>
          <a:lstStyle/>
          <a:p>
            <a:r>
              <a:rPr lang="fr-FR" sz="3200" b="1" dirty="0" smtClean="0">
                <a:solidFill>
                  <a:srgbClr val="FFFF00"/>
                </a:solidFill>
                <a:latin typeface="Calibri" pitchFamily="34" charset="0"/>
              </a:rPr>
              <a:t>Q</a:t>
            </a:r>
            <a:r>
              <a:rPr lang="fr-FR" sz="3200" dirty="0" smtClean="0">
                <a:solidFill>
                  <a:srgbClr val="FFFF00"/>
                </a:solidFill>
                <a:latin typeface="Calibri" pitchFamily="34" charset="0"/>
              </a:rPr>
              <a:t>uoi</a:t>
            </a:r>
            <a:r>
              <a:rPr lang="fr-FR" sz="3200" b="1" dirty="0" smtClean="0">
                <a:solidFill>
                  <a:srgbClr val="FFFF00"/>
                </a:solidFill>
                <a:latin typeface="Calibri" pitchFamily="34" charset="0"/>
              </a:rPr>
              <a:t> ? Q</a:t>
            </a:r>
            <a:r>
              <a:rPr lang="fr-FR" sz="3200" dirty="0" smtClean="0">
                <a:solidFill>
                  <a:srgbClr val="FFFF00"/>
                </a:solidFill>
                <a:latin typeface="Calibri" pitchFamily="34" charset="0"/>
              </a:rPr>
              <a:t>ui</a:t>
            </a:r>
            <a:r>
              <a:rPr lang="fr-FR" sz="3200" b="1" dirty="0" smtClean="0">
                <a:solidFill>
                  <a:srgbClr val="FFFF00"/>
                </a:solidFill>
                <a:latin typeface="Calibri" pitchFamily="34" charset="0"/>
              </a:rPr>
              <a:t> ? O</a:t>
            </a:r>
            <a:r>
              <a:rPr lang="fr-FR" sz="3200" dirty="0" smtClean="0">
                <a:solidFill>
                  <a:srgbClr val="FFFF00"/>
                </a:solidFill>
                <a:latin typeface="Calibri" pitchFamily="34" charset="0"/>
              </a:rPr>
              <a:t>ù</a:t>
            </a:r>
            <a:r>
              <a:rPr lang="fr-FR" sz="3200" b="1" dirty="0" smtClean="0">
                <a:solidFill>
                  <a:srgbClr val="FFFF00"/>
                </a:solidFill>
                <a:latin typeface="Calibri" pitchFamily="34" charset="0"/>
              </a:rPr>
              <a:t> ? C</a:t>
            </a:r>
            <a:r>
              <a:rPr lang="fr-FR" sz="3200" dirty="0" smtClean="0">
                <a:solidFill>
                  <a:srgbClr val="FFFF00"/>
                </a:solidFill>
                <a:latin typeface="Calibri" pitchFamily="34" charset="0"/>
              </a:rPr>
              <a:t>omment</a:t>
            </a:r>
            <a:r>
              <a:rPr lang="fr-FR" sz="3200" b="1" dirty="0" smtClean="0">
                <a:solidFill>
                  <a:srgbClr val="FFFF00"/>
                </a:solidFill>
                <a:latin typeface="Calibri" pitchFamily="34" charset="0"/>
              </a:rPr>
              <a:t> ? P</a:t>
            </a:r>
            <a:r>
              <a:rPr lang="fr-FR" sz="3200" dirty="0" smtClean="0">
                <a:solidFill>
                  <a:srgbClr val="FFFF00"/>
                </a:solidFill>
                <a:latin typeface="Calibri" pitchFamily="34" charset="0"/>
              </a:rPr>
              <a:t>ourquoi</a:t>
            </a:r>
            <a:r>
              <a:rPr lang="fr-FR" sz="3200" b="1" dirty="0" smtClean="0">
                <a:solidFill>
                  <a:srgbClr val="FFFF00"/>
                </a:solidFill>
                <a:latin typeface="Calibri" pitchFamily="34" charset="0"/>
              </a:rPr>
              <a:t> ?</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checkerboard(across)">
                                      <p:cBhvr>
                                        <p:cTn id="7" dur="500"/>
                                        <p:tgtEl>
                                          <p:spTgt spid="20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3"/>
                                        </p:tgtEl>
                                        <p:attrNameLst>
                                          <p:attrName>style.visibility</p:attrName>
                                        </p:attrNameLst>
                                      </p:cBhvr>
                                      <p:to>
                                        <p:strVal val="visible"/>
                                      </p:to>
                                    </p:set>
                                    <p:anim calcmode="lin" valueType="num">
                                      <p:cBhvr additive="base">
                                        <p:cTn id="18" dur="500" fill="hold"/>
                                        <p:tgtEl>
                                          <p:spTgt spid="2053"/>
                                        </p:tgtEl>
                                        <p:attrNameLst>
                                          <p:attrName>ppt_x</p:attrName>
                                        </p:attrNameLst>
                                      </p:cBhvr>
                                      <p:tavLst>
                                        <p:tav tm="0">
                                          <p:val>
                                            <p:strVal val="#ppt_x"/>
                                          </p:val>
                                        </p:tav>
                                        <p:tav tm="100000">
                                          <p:val>
                                            <p:strVal val="#ppt_x"/>
                                          </p:val>
                                        </p:tav>
                                      </p:tavLst>
                                    </p:anim>
                                    <p:anim calcmode="lin" valueType="num">
                                      <p:cBhvr additive="base">
                                        <p:cTn id="19"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checkerboard(across)">
                                      <p:cBhvr>
                                        <p:cTn id="24" dur="500"/>
                                        <p:tgtEl>
                                          <p:spTgt spid="205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055"/>
                                        </p:tgtEl>
                                        <p:attrNameLst>
                                          <p:attrName>style.visibility</p:attrName>
                                        </p:attrNameLst>
                                      </p:cBhvr>
                                      <p:to>
                                        <p:strVal val="visible"/>
                                      </p:to>
                                    </p:set>
                                    <p:animEffect transition="in" filter="checkerboard(across)">
                                      <p:cBhvr>
                                        <p:cTn id="29" dur="500"/>
                                        <p:tgtEl>
                                          <p:spTgt spid="205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056"/>
                                        </p:tgtEl>
                                        <p:attrNameLst>
                                          <p:attrName>style.visibility</p:attrName>
                                        </p:attrNameLst>
                                      </p:cBhvr>
                                      <p:to>
                                        <p:strVal val="visible"/>
                                      </p:to>
                                    </p:set>
                                    <p:animEffect transition="in" filter="checkerboard(across)">
                                      <p:cBhvr>
                                        <p:cTn id="34"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P spid="2055" grpId="0"/>
      <p:bldP spid="205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95288" y="333375"/>
            <a:ext cx="2533650" cy="584200"/>
          </a:xfrm>
          <a:prstGeom prst="rect">
            <a:avLst/>
          </a:prstGeom>
          <a:noFill/>
          <a:ln w="9525">
            <a:noFill/>
            <a:miter lim="800000"/>
            <a:headEnd/>
            <a:tailEnd/>
          </a:ln>
        </p:spPr>
        <p:txBody>
          <a:bodyPr>
            <a:spAutoFit/>
          </a:bodyPr>
          <a:lstStyle/>
          <a:p>
            <a:pPr>
              <a:spcBef>
                <a:spcPct val="50000"/>
              </a:spcBef>
            </a:pPr>
            <a:r>
              <a:rPr lang="fr-FR" sz="3200" b="1">
                <a:solidFill>
                  <a:schemeClr val="bg1"/>
                </a:solidFill>
                <a:latin typeface="Calibri" pitchFamily="34" charset="0"/>
              </a:rPr>
              <a:t>Modalités</a:t>
            </a:r>
          </a:p>
        </p:txBody>
      </p:sp>
      <p:sp>
        <p:nvSpPr>
          <p:cNvPr id="3077" name="Text Box 5"/>
          <p:cNvSpPr txBox="1">
            <a:spLocks noChangeArrowheads="1"/>
          </p:cNvSpPr>
          <p:nvPr/>
        </p:nvSpPr>
        <p:spPr bwMode="auto">
          <a:xfrm>
            <a:off x="428596" y="785794"/>
            <a:ext cx="7786711" cy="1200150"/>
          </a:xfrm>
          <a:prstGeom prst="rect">
            <a:avLst/>
          </a:prstGeom>
          <a:noFill/>
          <a:ln w="9525">
            <a:noFill/>
            <a:miter lim="800000"/>
            <a:headEnd/>
            <a:tailEnd/>
          </a:ln>
        </p:spPr>
        <p:txBody>
          <a:bodyPr wrap="square">
            <a:spAutoFit/>
          </a:bodyPr>
          <a:lstStyle/>
          <a:p>
            <a:pPr>
              <a:spcBef>
                <a:spcPct val="50000"/>
              </a:spcBef>
            </a:pPr>
            <a:r>
              <a:rPr lang="fr-FR" dirty="0">
                <a:latin typeface="Calibri" pitchFamily="34" charset="0"/>
              </a:rPr>
              <a:t> </a:t>
            </a:r>
            <a:r>
              <a:rPr lang="fr-FR" sz="2400" b="1" dirty="0">
                <a:solidFill>
                  <a:schemeClr val="bg1"/>
                </a:solidFill>
                <a:latin typeface="Calibri" pitchFamily="34" charset="0"/>
              </a:rPr>
              <a:t>Quoi ? </a:t>
            </a:r>
            <a:r>
              <a:rPr lang="fr-FR" sz="2400" dirty="0">
                <a:solidFill>
                  <a:schemeClr val="bg1"/>
                </a:solidFill>
                <a:latin typeface="Calibri" pitchFamily="34" charset="0"/>
              </a:rPr>
              <a:t>Qu’est-ce que c’est ? Que fait-on (objet, nature, quantité…)? Quel défaut ? Quelle phase du processus ? Quel constituant ?…</a:t>
            </a:r>
          </a:p>
        </p:txBody>
      </p:sp>
      <p:sp>
        <p:nvSpPr>
          <p:cNvPr id="3078" name="Text Box 6"/>
          <p:cNvSpPr txBox="1">
            <a:spLocks noChangeArrowheads="1"/>
          </p:cNvSpPr>
          <p:nvPr/>
        </p:nvSpPr>
        <p:spPr bwMode="auto">
          <a:xfrm>
            <a:off x="357158" y="2000240"/>
            <a:ext cx="8143902" cy="830262"/>
          </a:xfrm>
          <a:prstGeom prst="rect">
            <a:avLst/>
          </a:prstGeom>
          <a:noFill/>
          <a:ln w="9525">
            <a:noFill/>
            <a:miter lim="800000"/>
            <a:headEnd/>
            <a:tailEnd/>
          </a:ln>
        </p:spPr>
        <p:txBody>
          <a:bodyPr wrap="square">
            <a:spAutoFit/>
          </a:bodyPr>
          <a:lstStyle/>
          <a:p>
            <a:pPr>
              <a:spcBef>
                <a:spcPct val="50000"/>
              </a:spcBef>
            </a:pPr>
            <a:r>
              <a:rPr lang="fr-FR" sz="2400" b="1" dirty="0">
                <a:solidFill>
                  <a:schemeClr val="bg1"/>
                </a:solidFill>
                <a:latin typeface="Calibri" pitchFamily="34" charset="0"/>
              </a:rPr>
              <a:t>Qui ? </a:t>
            </a:r>
            <a:r>
              <a:rPr lang="fr-FR" sz="2400" dirty="0">
                <a:solidFill>
                  <a:schemeClr val="bg1"/>
                </a:solidFill>
                <a:latin typeface="Calibri" pitchFamily="34" charset="0"/>
              </a:rPr>
              <a:t>Qui est concerné ? Quelles personnes ? Quelles équipes ? Quels bénéficiaires ? </a:t>
            </a:r>
            <a:endParaRPr lang="fr-FR" sz="2400" b="1" dirty="0">
              <a:solidFill>
                <a:schemeClr val="bg1"/>
              </a:solidFill>
              <a:latin typeface="Calibri" pitchFamily="34" charset="0"/>
            </a:endParaRPr>
          </a:p>
        </p:txBody>
      </p:sp>
      <p:sp>
        <p:nvSpPr>
          <p:cNvPr id="3079" name="Text Box 7"/>
          <p:cNvSpPr txBox="1">
            <a:spLocks noChangeArrowheads="1"/>
          </p:cNvSpPr>
          <p:nvPr/>
        </p:nvSpPr>
        <p:spPr bwMode="auto">
          <a:xfrm>
            <a:off x="357158" y="3000372"/>
            <a:ext cx="8001026" cy="461962"/>
          </a:xfrm>
          <a:prstGeom prst="rect">
            <a:avLst/>
          </a:prstGeom>
          <a:noFill/>
          <a:ln w="9525">
            <a:noFill/>
            <a:miter lim="800000"/>
            <a:headEnd/>
            <a:tailEnd/>
          </a:ln>
        </p:spPr>
        <p:txBody>
          <a:bodyPr wrap="square">
            <a:spAutoFit/>
          </a:bodyPr>
          <a:lstStyle/>
          <a:p>
            <a:pPr>
              <a:spcBef>
                <a:spcPct val="50000"/>
              </a:spcBef>
            </a:pPr>
            <a:r>
              <a:rPr lang="fr-FR" sz="2400" b="1" dirty="0">
                <a:solidFill>
                  <a:schemeClr val="bg1"/>
                </a:solidFill>
                <a:latin typeface="Calibri" pitchFamily="34" charset="0"/>
              </a:rPr>
              <a:t>Où ? </a:t>
            </a:r>
            <a:r>
              <a:rPr lang="fr-FR" sz="2400" dirty="0">
                <a:solidFill>
                  <a:schemeClr val="bg1"/>
                </a:solidFill>
                <a:latin typeface="Calibri" pitchFamily="34" charset="0"/>
              </a:rPr>
              <a:t>A quel endroit ? A quelle distance ? Dans quel secteur ?</a:t>
            </a:r>
            <a:endParaRPr lang="fr-FR" sz="2400" b="1" dirty="0">
              <a:solidFill>
                <a:schemeClr val="bg1"/>
              </a:solidFill>
              <a:latin typeface="Calibri" pitchFamily="34" charset="0"/>
            </a:endParaRPr>
          </a:p>
        </p:txBody>
      </p:sp>
      <p:sp>
        <p:nvSpPr>
          <p:cNvPr id="3080" name="Text Box 8"/>
          <p:cNvSpPr txBox="1">
            <a:spLocks noChangeArrowheads="1"/>
          </p:cNvSpPr>
          <p:nvPr/>
        </p:nvSpPr>
        <p:spPr bwMode="auto">
          <a:xfrm>
            <a:off x="357158" y="3571876"/>
            <a:ext cx="7929618" cy="830263"/>
          </a:xfrm>
          <a:prstGeom prst="rect">
            <a:avLst/>
          </a:prstGeom>
          <a:noFill/>
          <a:ln w="9525">
            <a:noFill/>
            <a:miter lim="800000"/>
            <a:headEnd/>
            <a:tailEnd/>
          </a:ln>
        </p:spPr>
        <p:txBody>
          <a:bodyPr wrap="square">
            <a:spAutoFit/>
          </a:bodyPr>
          <a:lstStyle/>
          <a:p>
            <a:pPr>
              <a:spcBef>
                <a:spcPct val="50000"/>
              </a:spcBef>
            </a:pPr>
            <a:r>
              <a:rPr lang="fr-FR" sz="2400" b="1" dirty="0">
                <a:solidFill>
                  <a:schemeClr val="bg1"/>
                </a:solidFill>
                <a:latin typeface="Calibri" pitchFamily="34" charset="0"/>
              </a:rPr>
              <a:t>Quand ? </a:t>
            </a:r>
            <a:r>
              <a:rPr lang="fr-FR" sz="2400" dirty="0">
                <a:solidFill>
                  <a:schemeClr val="bg1"/>
                </a:solidFill>
                <a:latin typeface="Calibri" pitchFamily="34" charset="0"/>
              </a:rPr>
              <a:t>A quel moment ? A quelle heure ? A quelle époque ? Pendant quelle période ? Depuis quand ?</a:t>
            </a:r>
          </a:p>
        </p:txBody>
      </p:sp>
      <p:sp>
        <p:nvSpPr>
          <p:cNvPr id="3081" name="Text Box 9"/>
          <p:cNvSpPr txBox="1">
            <a:spLocks noChangeArrowheads="1"/>
          </p:cNvSpPr>
          <p:nvPr/>
        </p:nvSpPr>
        <p:spPr bwMode="auto">
          <a:xfrm>
            <a:off x="500034" y="4500570"/>
            <a:ext cx="7786742" cy="830262"/>
          </a:xfrm>
          <a:prstGeom prst="rect">
            <a:avLst/>
          </a:prstGeom>
          <a:noFill/>
          <a:ln w="9525">
            <a:noFill/>
            <a:miter lim="800000"/>
            <a:headEnd/>
            <a:tailEnd/>
          </a:ln>
        </p:spPr>
        <p:txBody>
          <a:bodyPr wrap="square">
            <a:spAutoFit/>
          </a:bodyPr>
          <a:lstStyle/>
          <a:p>
            <a:pPr>
              <a:spcBef>
                <a:spcPct val="50000"/>
              </a:spcBef>
            </a:pPr>
            <a:r>
              <a:rPr lang="fr-FR" sz="2400" b="1" dirty="0">
                <a:solidFill>
                  <a:schemeClr val="bg1"/>
                </a:solidFill>
                <a:latin typeface="Calibri" pitchFamily="34" charset="0"/>
              </a:rPr>
              <a:t>Comment ? </a:t>
            </a:r>
            <a:r>
              <a:rPr lang="fr-FR" sz="2400" dirty="0">
                <a:solidFill>
                  <a:schemeClr val="bg1"/>
                </a:solidFill>
                <a:latin typeface="Calibri" pitchFamily="34" charset="0"/>
              </a:rPr>
              <a:t>Comment est-ce arrivé ? Comment le fait-on ? Avec </a:t>
            </a:r>
            <a:r>
              <a:rPr lang="fr-FR" sz="2400" dirty="0" smtClean="0">
                <a:solidFill>
                  <a:schemeClr val="bg1"/>
                </a:solidFill>
                <a:latin typeface="Calibri" pitchFamily="34" charset="0"/>
              </a:rPr>
              <a:t>quel(s) procédé(s) </a:t>
            </a:r>
            <a:r>
              <a:rPr lang="fr-FR" sz="2400" dirty="0">
                <a:solidFill>
                  <a:schemeClr val="bg1"/>
                </a:solidFill>
                <a:latin typeface="Calibri" pitchFamily="34" charset="0"/>
              </a:rPr>
              <a:t>?</a:t>
            </a:r>
            <a:endParaRPr lang="fr-FR" sz="24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1000" fill="hold"/>
                                        <p:tgtEl>
                                          <p:spTgt spid="3077"/>
                                        </p:tgtEl>
                                        <p:attrNameLst>
                                          <p:attrName>ppt_x</p:attrName>
                                        </p:attrNameLst>
                                      </p:cBhvr>
                                      <p:tavLst>
                                        <p:tav tm="0">
                                          <p:val>
                                            <p:strVal val="#ppt_x"/>
                                          </p:val>
                                        </p:tav>
                                        <p:tav tm="100000">
                                          <p:val>
                                            <p:strVal val="#ppt_x"/>
                                          </p:val>
                                        </p:tav>
                                      </p:tavLst>
                                    </p:anim>
                                    <p:anim calcmode="lin" valueType="num">
                                      <p:cBhvr additive="base">
                                        <p:cTn id="13" dur="10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78"/>
                                        </p:tgtEl>
                                        <p:attrNameLst>
                                          <p:attrName>style.visibility</p:attrName>
                                        </p:attrNameLst>
                                      </p:cBhvr>
                                      <p:to>
                                        <p:strVal val="visible"/>
                                      </p:to>
                                    </p:set>
                                    <p:anim calcmode="lin" valueType="num">
                                      <p:cBhvr additive="base">
                                        <p:cTn id="18" dur="1000" fill="hold"/>
                                        <p:tgtEl>
                                          <p:spTgt spid="3078"/>
                                        </p:tgtEl>
                                        <p:attrNameLst>
                                          <p:attrName>ppt_x</p:attrName>
                                        </p:attrNameLst>
                                      </p:cBhvr>
                                      <p:tavLst>
                                        <p:tav tm="0">
                                          <p:val>
                                            <p:strVal val="#ppt_x"/>
                                          </p:val>
                                        </p:tav>
                                        <p:tav tm="100000">
                                          <p:val>
                                            <p:strVal val="#ppt_x"/>
                                          </p:val>
                                        </p:tav>
                                      </p:tavLst>
                                    </p:anim>
                                    <p:anim calcmode="lin" valueType="num">
                                      <p:cBhvr additive="base">
                                        <p:cTn id="19" dur="10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79"/>
                                        </p:tgtEl>
                                        <p:attrNameLst>
                                          <p:attrName>style.visibility</p:attrName>
                                        </p:attrNameLst>
                                      </p:cBhvr>
                                      <p:to>
                                        <p:strVal val="visible"/>
                                      </p:to>
                                    </p:set>
                                    <p:anim calcmode="lin" valueType="num">
                                      <p:cBhvr additive="base">
                                        <p:cTn id="24" dur="1000" fill="hold"/>
                                        <p:tgtEl>
                                          <p:spTgt spid="3079"/>
                                        </p:tgtEl>
                                        <p:attrNameLst>
                                          <p:attrName>ppt_x</p:attrName>
                                        </p:attrNameLst>
                                      </p:cBhvr>
                                      <p:tavLst>
                                        <p:tav tm="0">
                                          <p:val>
                                            <p:strVal val="#ppt_x"/>
                                          </p:val>
                                        </p:tav>
                                        <p:tav tm="100000">
                                          <p:val>
                                            <p:strVal val="#ppt_x"/>
                                          </p:val>
                                        </p:tav>
                                      </p:tavLst>
                                    </p:anim>
                                    <p:anim calcmode="lin" valueType="num">
                                      <p:cBhvr additive="base">
                                        <p:cTn id="25" dur="10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80"/>
                                        </p:tgtEl>
                                        <p:attrNameLst>
                                          <p:attrName>style.visibility</p:attrName>
                                        </p:attrNameLst>
                                      </p:cBhvr>
                                      <p:to>
                                        <p:strVal val="visible"/>
                                      </p:to>
                                    </p:set>
                                    <p:anim calcmode="lin" valueType="num">
                                      <p:cBhvr additive="base">
                                        <p:cTn id="30" dur="1000" fill="hold"/>
                                        <p:tgtEl>
                                          <p:spTgt spid="3080"/>
                                        </p:tgtEl>
                                        <p:attrNameLst>
                                          <p:attrName>ppt_x</p:attrName>
                                        </p:attrNameLst>
                                      </p:cBhvr>
                                      <p:tavLst>
                                        <p:tav tm="0">
                                          <p:val>
                                            <p:strVal val="#ppt_x"/>
                                          </p:val>
                                        </p:tav>
                                        <p:tav tm="100000">
                                          <p:val>
                                            <p:strVal val="#ppt_x"/>
                                          </p:val>
                                        </p:tav>
                                      </p:tavLst>
                                    </p:anim>
                                    <p:anim calcmode="lin" valueType="num">
                                      <p:cBhvr additive="base">
                                        <p:cTn id="31" dur="10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81"/>
                                        </p:tgtEl>
                                        <p:attrNameLst>
                                          <p:attrName>style.visibility</p:attrName>
                                        </p:attrNameLst>
                                      </p:cBhvr>
                                      <p:to>
                                        <p:strVal val="visible"/>
                                      </p:to>
                                    </p:set>
                                    <p:anim calcmode="lin" valueType="num">
                                      <p:cBhvr additive="base">
                                        <p:cTn id="36" dur="1000" fill="hold"/>
                                        <p:tgtEl>
                                          <p:spTgt spid="3081"/>
                                        </p:tgtEl>
                                        <p:attrNameLst>
                                          <p:attrName>ppt_x</p:attrName>
                                        </p:attrNameLst>
                                      </p:cBhvr>
                                      <p:tavLst>
                                        <p:tav tm="0">
                                          <p:val>
                                            <p:strVal val="#ppt_x"/>
                                          </p:val>
                                        </p:tav>
                                        <p:tav tm="100000">
                                          <p:val>
                                            <p:strVal val="#ppt_x"/>
                                          </p:val>
                                        </p:tav>
                                      </p:tavLst>
                                    </p:anim>
                                    <p:anim calcmode="lin" valueType="num">
                                      <p:cBhvr additive="base">
                                        <p:cTn id="37" dur="1000" fill="hold"/>
                                        <p:tgtEl>
                                          <p:spTgt spid="3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78" grpId="0"/>
      <p:bldP spid="3079" grpId="0"/>
      <p:bldP spid="3080" grpId="0"/>
      <p:bldP spid="308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428625" y="1214438"/>
            <a:ext cx="8429625" cy="1384995"/>
          </a:xfrm>
          <a:prstGeom prst="rect">
            <a:avLst/>
          </a:prstGeom>
          <a:noFill/>
          <a:ln w="9525">
            <a:noFill/>
            <a:miter lim="800000"/>
            <a:headEnd/>
            <a:tailEnd/>
          </a:ln>
        </p:spPr>
        <p:txBody>
          <a:bodyPr>
            <a:spAutoFit/>
          </a:bodyPr>
          <a:lstStyle/>
          <a:p>
            <a:pPr>
              <a:spcBef>
                <a:spcPct val="50000"/>
              </a:spcBef>
            </a:pPr>
            <a:r>
              <a:rPr lang="fr-FR" sz="2800" dirty="0">
                <a:solidFill>
                  <a:schemeClr val="bg1"/>
                </a:solidFill>
                <a:latin typeface="Calibri" pitchFamily="34" charset="0"/>
              </a:rPr>
              <a:t>Compléter la description en répondant à la question : </a:t>
            </a:r>
            <a:r>
              <a:rPr lang="fr-FR" sz="2800" b="1" dirty="0">
                <a:solidFill>
                  <a:schemeClr val="bg1"/>
                </a:solidFill>
                <a:latin typeface="Calibri" pitchFamily="34" charset="0"/>
              </a:rPr>
              <a:t>combien ? </a:t>
            </a:r>
            <a:r>
              <a:rPr lang="fr-FR" sz="2800" dirty="0">
                <a:solidFill>
                  <a:schemeClr val="bg1"/>
                </a:solidFill>
                <a:latin typeface="Calibri" pitchFamily="34" charset="0"/>
              </a:rPr>
              <a:t>Pour chiffrer les éléments caractéristiques de la situation en choisissant bien les unités de mesure</a:t>
            </a:r>
          </a:p>
        </p:txBody>
      </p:sp>
      <p:sp>
        <p:nvSpPr>
          <p:cNvPr id="4" name="Text Box 11"/>
          <p:cNvSpPr txBox="1">
            <a:spLocks noChangeArrowheads="1"/>
          </p:cNvSpPr>
          <p:nvPr/>
        </p:nvSpPr>
        <p:spPr bwMode="auto">
          <a:xfrm>
            <a:off x="428625" y="2857500"/>
            <a:ext cx="8715375" cy="1384995"/>
          </a:xfrm>
          <a:prstGeom prst="rect">
            <a:avLst/>
          </a:prstGeom>
          <a:noFill/>
          <a:ln w="9525">
            <a:noFill/>
            <a:miter lim="800000"/>
            <a:headEnd/>
            <a:tailEnd/>
          </a:ln>
        </p:spPr>
        <p:txBody>
          <a:bodyPr>
            <a:spAutoFit/>
          </a:bodyPr>
          <a:lstStyle/>
          <a:p>
            <a:pPr>
              <a:spcBef>
                <a:spcPct val="50000"/>
              </a:spcBef>
            </a:pPr>
            <a:r>
              <a:rPr lang="fr-FR" sz="2800" dirty="0">
                <a:solidFill>
                  <a:schemeClr val="bg1"/>
                </a:solidFill>
                <a:latin typeface="Calibri" pitchFamily="34" charset="0"/>
              </a:rPr>
              <a:t>Toutes ces questions peuvent se combiner avec la </a:t>
            </a:r>
            <a:r>
              <a:rPr lang="fr-FR" sz="2800" dirty="0" smtClean="0">
                <a:solidFill>
                  <a:schemeClr val="bg1"/>
                </a:solidFill>
                <a:latin typeface="Calibri" pitchFamily="34" charset="0"/>
              </a:rPr>
              <a:t>question: </a:t>
            </a:r>
            <a:r>
              <a:rPr lang="fr-FR" sz="2800" b="1" dirty="0">
                <a:solidFill>
                  <a:schemeClr val="bg1"/>
                </a:solidFill>
                <a:latin typeface="Calibri" pitchFamily="34" charset="0"/>
              </a:rPr>
              <a:t>pourquoi ? </a:t>
            </a:r>
            <a:r>
              <a:rPr lang="fr-FR" sz="2800" dirty="0">
                <a:solidFill>
                  <a:schemeClr val="bg1"/>
                </a:solidFill>
                <a:latin typeface="Calibri" pitchFamily="34" charset="0"/>
              </a:rPr>
              <a:t>Soit pour chercher les causes soit pour indiquer les raisons, soit pour expliquer les intentions</a:t>
            </a:r>
            <a:endParaRPr lang="fr-FR" sz="28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357158" y="1357298"/>
            <a:ext cx="8501122" cy="2308324"/>
          </a:xfrm>
          <a:prstGeom prst="rect">
            <a:avLst/>
          </a:prstGeom>
          <a:noFill/>
          <a:ln w="9525">
            <a:noFill/>
            <a:miter lim="800000"/>
            <a:headEnd/>
            <a:tailEnd/>
          </a:ln>
          <a:effectLst/>
        </p:spPr>
        <p:txBody>
          <a:bodyPr wrap="square">
            <a:spAutoFit/>
          </a:bodyPr>
          <a:lstStyle/>
          <a:p>
            <a:r>
              <a:rPr lang="fr-FR" sz="2400" dirty="0">
                <a:solidFill>
                  <a:schemeClr val="bg1"/>
                </a:solidFill>
              </a:rPr>
              <a:t>Les </a:t>
            </a:r>
            <a:r>
              <a:rPr lang="fr-FR" sz="2400" b="1" dirty="0">
                <a:solidFill>
                  <a:schemeClr val="bg1"/>
                </a:solidFill>
              </a:rPr>
              <a:t>cinq pourquoi</a:t>
            </a:r>
            <a:r>
              <a:rPr lang="fr-FR" sz="2400" dirty="0">
                <a:solidFill>
                  <a:schemeClr val="bg1"/>
                </a:solidFill>
              </a:rPr>
              <a:t> (en anglais : </a:t>
            </a:r>
            <a:r>
              <a:rPr lang="fr-FR" sz="2400" i="1" dirty="0">
                <a:solidFill>
                  <a:schemeClr val="bg1"/>
                </a:solidFill>
              </a:rPr>
              <a:t>5 </a:t>
            </a:r>
            <a:r>
              <a:rPr lang="fr-FR" sz="2400" i="1" dirty="0" err="1">
                <a:solidFill>
                  <a:schemeClr val="bg1"/>
                </a:solidFill>
              </a:rPr>
              <a:t>Why's</a:t>
            </a:r>
            <a:r>
              <a:rPr lang="fr-FR" sz="2400" dirty="0">
                <a:solidFill>
                  <a:schemeClr val="bg1"/>
                </a:solidFill>
              </a:rPr>
              <a:t> ou </a:t>
            </a:r>
            <a:r>
              <a:rPr lang="fr-FR" sz="2400" i="1" dirty="0">
                <a:solidFill>
                  <a:schemeClr val="bg1"/>
                </a:solidFill>
              </a:rPr>
              <a:t>5W</a:t>
            </a:r>
            <a:r>
              <a:rPr lang="fr-FR" sz="2400" dirty="0">
                <a:solidFill>
                  <a:schemeClr val="bg1"/>
                </a:solidFill>
              </a:rPr>
              <a:t>) est la base d'une </a:t>
            </a:r>
            <a:r>
              <a:rPr lang="fr-FR" sz="2400" u="sng" dirty="0">
                <a:solidFill>
                  <a:schemeClr val="bg1"/>
                </a:solidFill>
              </a:rPr>
              <a:t>méthode de résolution de problèmes</a:t>
            </a:r>
            <a:r>
              <a:rPr lang="fr-FR" sz="2400" dirty="0">
                <a:solidFill>
                  <a:schemeClr val="bg1"/>
                </a:solidFill>
              </a:rPr>
              <a:t> </a:t>
            </a:r>
            <a:r>
              <a:rPr lang="fr-FR" sz="2400" dirty="0" smtClean="0">
                <a:solidFill>
                  <a:schemeClr val="bg1"/>
                </a:solidFill>
              </a:rPr>
              <a:t>(MRP) proposée </a:t>
            </a:r>
            <a:r>
              <a:rPr lang="fr-FR" sz="2400" dirty="0">
                <a:solidFill>
                  <a:schemeClr val="bg1"/>
                </a:solidFill>
              </a:rPr>
              <a:t>dans un grand nombre de système de </a:t>
            </a:r>
            <a:r>
              <a:rPr lang="fr-FR" sz="2400" dirty="0" smtClean="0">
                <a:solidFill>
                  <a:schemeClr val="bg1"/>
                </a:solidFill>
              </a:rPr>
              <a:t>qualité</a:t>
            </a:r>
          </a:p>
          <a:p>
            <a:r>
              <a:rPr lang="fr-FR" sz="2400" dirty="0" smtClean="0">
                <a:solidFill>
                  <a:schemeClr val="bg1"/>
                </a:solidFill>
              </a:rPr>
              <a:t>Vulgarisée par l’ingénieur Industriel japonais </a:t>
            </a:r>
            <a:r>
              <a:rPr lang="fr-FR" sz="2400" dirty="0" err="1" smtClean="0">
                <a:solidFill>
                  <a:schemeClr val="bg1"/>
                </a:solidFill>
              </a:rPr>
              <a:t>Taiichi</a:t>
            </a:r>
            <a:r>
              <a:rPr lang="fr-FR" sz="2400" dirty="0" smtClean="0">
                <a:solidFill>
                  <a:schemeClr val="bg1"/>
                </a:solidFill>
              </a:rPr>
              <a:t> OHNO (1912-1990)</a:t>
            </a:r>
          </a:p>
          <a:p>
            <a:endParaRPr lang="fr-FR" sz="2400" dirty="0">
              <a:solidFill>
                <a:schemeClr val="bg1"/>
              </a:solidFill>
            </a:endParaRPr>
          </a:p>
        </p:txBody>
      </p:sp>
      <p:sp>
        <p:nvSpPr>
          <p:cNvPr id="2054" name="Text Box 6"/>
          <p:cNvSpPr txBox="1">
            <a:spLocks noChangeArrowheads="1"/>
          </p:cNvSpPr>
          <p:nvPr/>
        </p:nvSpPr>
        <p:spPr bwMode="auto">
          <a:xfrm>
            <a:off x="2484438" y="476250"/>
            <a:ext cx="5111750" cy="646331"/>
          </a:xfrm>
          <a:prstGeom prst="rect">
            <a:avLst/>
          </a:prstGeom>
          <a:noFill/>
          <a:ln w="9525">
            <a:noFill/>
            <a:miter lim="800000"/>
            <a:headEnd/>
            <a:tailEnd/>
          </a:ln>
          <a:effectLst/>
        </p:spPr>
        <p:txBody>
          <a:bodyPr>
            <a:spAutoFit/>
          </a:bodyPr>
          <a:lstStyle/>
          <a:p>
            <a:pPr algn="ctr">
              <a:spcBef>
                <a:spcPct val="50000"/>
              </a:spcBef>
            </a:pPr>
            <a:r>
              <a:rPr lang="fr-FR" sz="3600" b="1" dirty="0" smtClean="0">
                <a:solidFill>
                  <a:srgbClr val="FFFF00"/>
                </a:solidFill>
              </a:rPr>
              <a:t>4 - Les </a:t>
            </a:r>
            <a:r>
              <a:rPr lang="fr-FR" sz="3600" b="1" dirty="0">
                <a:solidFill>
                  <a:srgbClr val="FFFF00"/>
                </a:solidFill>
              </a:rPr>
              <a:t>cinq pourquoi</a:t>
            </a:r>
          </a:p>
        </p:txBody>
      </p:sp>
      <p:sp>
        <p:nvSpPr>
          <p:cNvPr id="2056" name="Text Box 8"/>
          <p:cNvSpPr txBox="1">
            <a:spLocks noChangeArrowheads="1"/>
          </p:cNvSpPr>
          <p:nvPr/>
        </p:nvSpPr>
        <p:spPr bwMode="auto">
          <a:xfrm>
            <a:off x="357158" y="3286124"/>
            <a:ext cx="8348665" cy="1569660"/>
          </a:xfrm>
          <a:prstGeom prst="rect">
            <a:avLst/>
          </a:prstGeom>
          <a:noFill/>
          <a:ln w="9525">
            <a:noFill/>
            <a:miter lim="800000"/>
            <a:headEnd/>
            <a:tailEnd/>
          </a:ln>
          <a:effectLst/>
        </p:spPr>
        <p:txBody>
          <a:bodyPr wrap="square">
            <a:spAutoFit/>
          </a:bodyPr>
          <a:lstStyle/>
          <a:p>
            <a:r>
              <a:rPr lang="fr-FR" sz="2400" dirty="0">
                <a:solidFill>
                  <a:schemeClr val="bg1"/>
                </a:solidFill>
              </a:rPr>
              <a:t>Il s'agit de poser la </a:t>
            </a:r>
            <a:r>
              <a:rPr lang="fr-FR" sz="2400" u="sng" dirty="0">
                <a:solidFill>
                  <a:schemeClr val="bg1"/>
                </a:solidFill>
              </a:rPr>
              <a:t>question pertinente</a:t>
            </a:r>
            <a:r>
              <a:rPr lang="fr-FR" sz="2400" dirty="0">
                <a:solidFill>
                  <a:schemeClr val="bg1"/>
                </a:solidFill>
              </a:rPr>
              <a:t> commençant par un pourquoi afin de trouver la </a:t>
            </a:r>
            <a:r>
              <a:rPr lang="fr-FR" sz="2400" u="sng" dirty="0">
                <a:solidFill>
                  <a:schemeClr val="bg1"/>
                </a:solidFill>
              </a:rPr>
              <a:t>source</a:t>
            </a:r>
            <a:r>
              <a:rPr lang="fr-FR" sz="2400" dirty="0">
                <a:solidFill>
                  <a:schemeClr val="bg1"/>
                </a:solidFill>
              </a:rPr>
              <a:t>, la cause principale de la défaillance. Cette méthode de travail est surtout faite pour trouver la cause principale du problème rencontré.</a:t>
            </a:r>
          </a:p>
        </p:txBody>
      </p:sp>
      <p:sp>
        <p:nvSpPr>
          <p:cNvPr id="2057" name="Text Box 9"/>
          <p:cNvSpPr txBox="1">
            <a:spLocks noChangeArrowheads="1"/>
          </p:cNvSpPr>
          <p:nvPr/>
        </p:nvSpPr>
        <p:spPr bwMode="auto">
          <a:xfrm>
            <a:off x="428596" y="5000636"/>
            <a:ext cx="8358246" cy="1200329"/>
          </a:xfrm>
          <a:prstGeom prst="rect">
            <a:avLst/>
          </a:prstGeom>
          <a:noFill/>
          <a:ln w="9525">
            <a:noFill/>
            <a:miter lim="800000"/>
            <a:headEnd/>
            <a:tailEnd/>
          </a:ln>
          <a:effectLst/>
        </p:spPr>
        <p:txBody>
          <a:bodyPr wrap="square">
            <a:spAutoFit/>
          </a:bodyPr>
          <a:lstStyle/>
          <a:p>
            <a:r>
              <a:rPr lang="fr-FR" sz="2400" dirty="0">
                <a:solidFill>
                  <a:schemeClr val="bg1"/>
                </a:solidFill>
              </a:rPr>
              <a:t>Avec 5 questions commençant par « pourquoi », on essaie de trouver les raisons les plus importantes ayant provoqué la défaillance pour aboutir à la </a:t>
            </a:r>
            <a:r>
              <a:rPr lang="fr-FR" sz="2400" u="sng" dirty="0">
                <a:solidFill>
                  <a:schemeClr val="bg1"/>
                </a:solidFill>
              </a:rPr>
              <a:t>cause principale</a:t>
            </a:r>
            <a:r>
              <a:rPr lang="fr-FR" sz="2400"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down)">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wipe(down)">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wipe(down)">
                                      <p:cBhvr>
                                        <p:cTn id="17" dur="5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wipe(down)">
                                      <p:cBhvr>
                                        <p:cTn id="22"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P spid="2056" grpId="0"/>
      <p:bldP spid="205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28596" y="4357694"/>
            <a:ext cx="7715304" cy="830997"/>
          </a:xfrm>
          <a:prstGeom prst="rect">
            <a:avLst/>
          </a:prstGeom>
          <a:noFill/>
          <a:ln w="9525">
            <a:noFill/>
            <a:miter lim="800000"/>
            <a:headEnd/>
            <a:tailEnd/>
          </a:ln>
          <a:effectLst/>
        </p:spPr>
        <p:txBody>
          <a:bodyPr wrap="square">
            <a:spAutoFit/>
          </a:bodyPr>
          <a:lstStyle/>
          <a:p>
            <a:pPr marL="342900" indent="-342900"/>
            <a:r>
              <a:rPr lang="fr-FR" sz="2400" b="1" i="1" dirty="0">
                <a:solidFill>
                  <a:schemeClr val="bg1"/>
                </a:solidFill>
              </a:rPr>
              <a:t>Pourquoi ?</a:t>
            </a:r>
            <a:r>
              <a:rPr lang="fr-FR" sz="2400" b="1" dirty="0">
                <a:solidFill>
                  <a:schemeClr val="bg1"/>
                </a:solidFill>
              </a:rPr>
              <a:t> - Je n'ai pas respecté les préconisations du constructeur (</a:t>
            </a:r>
            <a:r>
              <a:rPr lang="fr-FR" sz="2400" b="1" dirty="0">
                <a:solidFill>
                  <a:srgbClr val="FF0000"/>
                </a:solidFill>
              </a:rPr>
              <a:t>la cause première</a:t>
            </a:r>
            <a:r>
              <a:rPr lang="fr-FR" sz="2400" b="1" dirty="0">
                <a:solidFill>
                  <a:schemeClr val="bg1"/>
                </a:solidFill>
              </a:rPr>
              <a:t>).</a:t>
            </a:r>
          </a:p>
        </p:txBody>
      </p:sp>
      <p:sp>
        <p:nvSpPr>
          <p:cNvPr id="4101" name="Text Box 5"/>
          <p:cNvSpPr txBox="1">
            <a:spLocks noChangeArrowheads="1"/>
          </p:cNvSpPr>
          <p:nvPr/>
        </p:nvSpPr>
        <p:spPr bwMode="auto">
          <a:xfrm>
            <a:off x="827088" y="549275"/>
            <a:ext cx="1800225" cy="579438"/>
          </a:xfrm>
          <a:prstGeom prst="rect">
            <a:avLst/>
          </a:prstGeom>
          <a:noFill/>
          <a:ln w="9525">
            <a:noFill/>
            <a:miter lim="800000"/>
            <a:headEnd/>
            <a:tailEnd/>
          </a:ln>
          <a:effectLst/>
        </p:spPr>
        <p:txBody>
          <a:bodyPr>
            <a:spAutoFit/>
          </a:bodyPr>
          <a:lstStyle/>
          <a:p>
            <a:pPr>
              <a:spcBef>
                <a:spcPct val="50000"/>
              </a:spcBef>
            </a:pPr>
            <a:r>
              <a:rPr lang="fr-FR" sz="3200" dirty="0">
                <a:solidFill>
                  <a:srgbClr val="FFFF00"/>
                </a:solidFill>
              </a:rPr>
              <a:t>Exemple</a:t>
            </a:r>
          </a:p>
        </p:txBody>
      </p:sp>
      <p:sp>
        <p:nvSpPr>
          <p:cNvPr id="4102" name="Text Box 6"/>
          <p:cNvSpPr txBox="1">
            <a:spLocks noChangeArrowheads="1"/>
          </p:cNvSpPr>
          <p:nvPr/>
        </p:nvSpPr>
        <p:spPr bwMode="auto">
          <a:xfrm>
            <a:off x="611188" y="1196975"/>
            <a:ext cx="7993062" cy="457200"/>
          </a:xfrm>
          <a:prstGeom prst="rect">
            <a:avLst/>
          </a:prstGeom>
          <a:noFill/>
          <a:ln w="9525">
            <a:noFill/>
            <a:miter lim="800000"/>
            <a:headEnd/>
            <a:tailEnd/>
          </a:ln>
          <a:effectLst/>
        </p:spPr>
        <p:txBody>
          <a:bodyPr>
            <a:spAutoFit/>
          </a:bodyPr>
          <a:lstStyle/>
          <a:p>
            <a:r>
              <a:rPr lang="fr-FR" sz="2400" b="1" dirty="0">
                <a:solidFill>
                  <a:schemeClr val="bg1"/>
                </a:solidFill>
              </a:rPr>
              <a:t>Ma voiture ne démarre pas (le </a:t>
            </a:r>
            <a:r>
              <a:rPr lang="fr-FR" sz="2400" b="1" dirty="0" smtClean="0">
                <a:solidFill>
                  <a:schemeClr val="bg1"/>
                </a:solidFill>
              </a:rPr>
              <a:t>problème?)</a:t>
            </a:r>
            <a:endParaRPr lang="fr-FR" sz="2400" b="1" dirty="0">
              <a:solidFill>
                <a:schemeClr val="bg1"/>
              </a:solidFill>
            </a:endParaRPr>
          </a:p>
        </p:txBody>
      </p:sp>
      <p:sp>
        <p:nvSpPr>
          <p:cNvPr id="4103" name="Text Box 7"/>
          <p:cNvSpPr txBox="1">
            <a:spLocks noChangeArrowheads="1"/>
          </p:cNvSpPr>
          <p:nvPr/>
        </p:nvSpPr>
        <p:spPr bwMode="auto">
          <a:xfrm>
            <a:off x="755650" y="1773238"/>
            <a:ext cx="7848600" cy="461665"/>
          </a:xfrm>
          <a:prstGeom prst="rect">
            <a:avLst/>
          </a:prstGeom>
          <a:noFill/>
          <a:ln w="9525">
            <a:noFill/>
            <a:miter lim="800000"/>
            <a:headEnd/>
            <a:tailEnd/>
          </a:ln>
          <a:effectLst/>
        </p:spPr>
        <p:txBody>
          <a:bodyPr>
            <a:spAutoFit/>
          </a:bodyPr>
          <a:lstStyle/>
          <a:p>
            <a:pPr>
              <a:spcBef>
                <a:spcPct val="50000"/>
              </a:spcBef>
            </a:pPr>
            <a:r>
              <a:rPr lang="fr-FR" sz="2400" i="1" dirty="0">
                <a:solidFill>
                  <a:schemeClr val="bg1"/>
                </a:solidFill>
              </a:rPr>
              <a:t>Pourquoi ?</a:t>
            </a:r>
            <a:r>
              <a:rPr lang="fr-FR" sz="2400" dirty="0">
                <a:solidFill>
                  <a:schemeClr val="bg1"/>
                </a:solidFill>
              </a:rPr>
              <a:t> - La batterie n'est pas chargée.</a:t>
            </a:r>
          </a:p>
        </p:txBody>
      </p:sp>
      <p:sp>
        <p:nvSpPr>
          <p:cNvPr id="4104" name="Text Box 8"/>
          <p:cNvSpPr txBox="1">
            <a:spLocks noChangeArrowheads="1"/>
          </p:cNvSpPr>
          <p:nvPr/>
        </p:nvSpPr>
        <p:spPr bwMode="auto">
          <a:xfrm>
            <a:off x="642910" y="2214554"/>
            <a:ext cx="7920037" cy="830997"/>
          </a:xfrm>
          <a:prstGeom prst="rect">
            <a:avLst/>
          </a:prstGeom>
          <a:noFill/>
          <a:ln w="9525">
            <a:noFill/>
            <a:miter lim="800000"/>
            <a:headEnd/>
            <a:tailEnd/>
          </a:ln>
          <a:effectLst/>
        </p:spPr>
        <p:txBody>
          <a:bodyPr>
            <a:spAutoFit/>
          </a:bodyPr>
          <a:lstStyle/>
          <a:p>
            <a:pPr>
              <a:spcBef>
                <a:spcPct val="50000"/>
              </a:spcBef>
            </a:pPr>
            <a:r>
              <a:rPr lang="fr-FR" sz="2400" i="1" dirty="0">
                <a:solidFill>
                  <a:schemeClr val="bg1"/>
                </a:solidFill>
              </a:rPr>
              <a:t>Pourquoi </a:t>
            </a:r>
            <a:r>
              <a:rPr lang="fr-FR" sz="2400" i="1" dirty="0" smtClean="0">
                <a:solidFill>
                  <a:schemeClr val="bg1"/>
                </a:solidFill>
              </a:rPr>
              <a:t>: (</a:t>
            </a:r>
            <a:r>
              <a:rPr lang="fr-FR" sz="2400" i="1" dirty="0">
                <a:solidFill>
                  <a:schemeClr val="bg1"/>
                </a:solidFill>
              </a:rPr>
              <a:t>la batterie n'est-elle pas chargée) ?</a:t>
            </a:r>
            <a:r>
              <a:rPr lang="fr-FR" sz="2400" dirty="0">
                <a:solidFill>
                  <a:schemeClr val="bg1"/>
                </a:solidFill>
              </a:rPr>
              <a:t> </a:t>
            </a:r>
            <a:r>
              <a:rPr lang="fr-FR" sz="2400" dirty="0" smtClean="0">
                <a:solidFill>
                  <a:schemeClr val="bg1"/>
                </a:solidFill>
              </a:rPr>
              <a:t> </a:t>
            </a:r>
            <a:r>
              <a:rPr lang="fr-FR" sz="2400" dirty="0">
                <a:solidFill>
                  <a:schemeClr val="bg1"/>
                </a:solidFill>
              </a:rPr>
              <a:t>L'alternateur ne fonctionne </a:t>
            </a:r>
            <a:r>
              <a:rPr lang="fr-FR" sz="2400" dirty="0" smtClean="0">
                <a:solidFill>
                  <a:schemeClr val="bg1"/>
                </a:solidFill>
              </a:rPr>
              <a:t>pas.?</a:t>
            </a:r>
            <a:endParaRPr lang="fr-FR" sz="2400" dirty="0">
              <a:solidFill>
                <a:schemeClr val="bg1"/>
              </a:solidFill>
            </a:endParaRPr>
          </a:p>
        </p:txBody>
      </p:sp>
      <p:sp>
        <p:nvSpPr>
          <p:cNvPr id="4105" name="Text Box 9"/>
          <p:cNvSpPr txBox="1">
            <a:spLocks noChangeArrowheads="1"/>
          </p:cNvSpPr>
          <p:nvPr/>
        </p:nvSpPr>
        <p:spPr bwMode="auto">
          <a:xfrm>
            <a:off x="468313" y="2997200"/>
            <a:ext cx="8175653" cy="461665"/>
          </a:xfrm>
          <a:prstGeom prst="rect">
            <a:avLst/>
          </a:prstGeom>
          <a:noFill/>
          <a:ln w="9525">
            <a:noFill/>
            <a:miter lim="800000"/>
            <a:headEnd/>
            <a:tailEnd/>
          </a:ln>
          <a:effectLst/>
        </p:spPr>
        <p:txBody>
          <a:bodyPr wrap="square">
            <a:spAutoFit/>
          </a:bodyPr>
          <a:lstStyle/>
          <a:p>
            <a:pPr>
              <a:spcBef>
                <a:spcPct val="50000"/>
              </a:spcBef>
            </a:pPr>
            <a:r>
              <a:rPr lang="fr-FR" sz="2400" i="1" dirty="0">
                <a:solidFill>
                  <a:schemeClr val="bg1"/>
                </a:solidFill>
              </a:rPr>
              <a:t>Pourquoi (...) ?</a:t>
            </a:r>
            <a:r>
              <a:rPr lang="fr-FR" sz="2400" dirty="0">
                <a:solidFill>
                  <a:schemeClr val="bg1"/>
                </a:solidFill>
              </a:rPr>
              <a:t> - La courroie de l'alternateur est cassée.</a:t>
            </a:r>
          </a:p>
        </p:txBody>
      </p:sp>
      <p:sp>
        <p:nvSpPr>
          <p:cNvPr id="4106" name="Text Box 10"/>
          <p:cNvSpPr txBox="1">
            <a:spLocks noChangeArrowheads="1"/>
          </p:cNvSpPr>
          <p:nvPr/>
        </p:nvSpPr>
        <p:spPr bwMode="auto">
          <a:xfrm>
            <a:off x="539750" y="3573463"/>
            <a:ext cx="8064500" cy="830997"/>
          </a:xfrm>
          <a:prstGeom prst="rect">
            <a:avLst/>
          </a:prstGeom>
          <a:noFill/>
          <a:ln w="9525">
            <a:noFill/>
            <a:miter lim="800000"/>
            <a:headEnd/>
            <a:tailEnd/>
          </a:ln>
          <a:effectLst/>
        </p:spPr>
        <p:txBody>
          <a:bodyPr>
            <a:spAutoFit/>
          </a:bodyPr>
          <a:lstStyle/>
          <a:p>
            <a:r>
              <a:rPr lang="fr-FR" sz="2400" i="1" dirty="0">
                <a:solidFill>
                  <a:schemeClr val="bg1"/>
                </a:solidFill>
              </a:rPr>
              <a:t>Pourquoi ?</a:t>
            </a:r>
            <a:r>
              <a:rPr lang="fr-FR" sz="2400" dirty="0">
                <a:solidFill>
                  <a:schemeClr val="bg1"/>
                </a:solidFill>
              </a:rPr>
              <a:t> - J'ai dépassé la durée préconisée par le constructeur et la courroie était usée.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down)">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ipe(down)">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wipe(down)">
                                      <p:cBhvr>
                                        <p:cTn id="17" dur="500"/>
                                        <p:tgtEl>
                                          <p:spTgt spid="41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500"/>
                                        <p:tgtEl>
                                          <p:spTgt spid="41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wipe(down)">
                                      <p:cBhvr>
                                        <p:cTn id="27" dur="500"/>
                                        <p:tgtEl>
                                          <p:spTgt spid="41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106"/>
                                        </p:tgtEl>
                                        <p:attrNameLst>
                                          <p:attrName>style.visibility</p:attrName>
                                        </p:attrNameLst>
                                      </p:cBhvr>
                                      <p:to>
                                        <p:strVal val="visible"/>
                                      </p:to>
                                    </p:set>
                                    <p:animEffect transition="in" filter="wipe(down)">
                                      <p:cBhvr>
                                        <p:cTn id="32" dur="500"/>
                                        <p:tgtEl>
                                          <p:spTgt spid="410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wipe(down)">
                                      <p:cBhvr>
                                        <p:cTn id="3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P spid="4104" grpId="0"/>
      <p:bldP spid="4105" grpId="0"/>
      <p:bldP spid="410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539750" y="1700213"/>
            <a:ext cx="8208963" cy="830997"/>
          </a:xfrm>
          <a:prstGeom prst="rect">
            <a:avLst/>
          </a:prstGeom>
          <a:noFill/>
          <a:ln w="9525">
            <a:noFill/>
            <a:miter lim="800000"/>
            <a:headEnd/>
            <a:tailEnd/>
          </a:ln>
          <a:effectLst/>
        </p:spPr>
        <p:txBody>
          <a:bodyPr>
            <a:spAutoFit/>
          </a:bodyPr>
          <a:lstStyle/>
          <a:p>
            <a:pPr>
              <a:spcBef>
                <a:spcPct val="50000"/>
              </a:spcBef>
            </a:pPr>
            <a:r>
              <a:rPr lang="fr-FR" sz="2400" dirty="0">
                <a:solidFill>
                  <a:schemeClr val="bg1"/>
                </a:solidFill>
              </a:rPr>
              <a:t>Pourquoi ce problème est-il apparu ? (recherche des causes d'apparition)</a:t>
            </a:r>
          </a:p>
        </p:txBody>
      </p:sp>
      <p:sp>
        <p:nvSpPr>
          <p:cNvPr id="5128" name="Text Box 8"/>
          <p:cNvSpPr txBox="1">
            <a:spLocks noChangeArrowheads="1"/>
          </p:cNvSpPr>
          <p:nvPr/>
        </p:nvSpPr>
        <p:spPr bwMode="auto">
          <a:xfrm>
            <a:off x="500034" y="2643182"/>
            <a:ext cx="8064500" cy="830997"/>
          </a:xfrm>
          <a:prstGeom prst="rect">
            <a:avLst/>
          </a:prstGeom>
          <a:noFill/>
          <a:ln w="9525">
            <a:noFill/>
            <a:miter lim="800000"/>
            <a:headEnd/>
            <a:tailEnd/>
          </a:ln>
          <a:effectLst/>
        </p:spPr>
        <p:txBody>
          <a:bodyPr>
            <a:spAutoFit/>
          </a:bodyPr>
          <a:lstStyle/>
          <a:p>
            <a:pPr>
              <a:spcBef>
                <a:spcPct val="50000"/>
              </a:spcBef>
            </a:pPr>
            <a:r>
              <a:rPr lang="fr-FR" sz="2400" dirty="0">
                <a:solidFill>
                  <a:schemeClr val="bg1"/>
                </a:solidFill>
              </a:rPr>
              <a:t>Pourquoi ce problème n'a-t-il pas été détecté ? (recherche des causes de non détection)</a:t>
            </a:r>
          </a:p>
        </p:txBody>
      </p:sp>
      <p:sp>
        <p:nvSpPr>
          <p:cNvPr id="5129" name="Text Box 9"/>
          <p:cNvSpPr txBox="1">
            <a:spLocks noChangeArrowheads="1"/>
          </p:cNvSpPr>
          <p:nvPr/>
        </p:nvSpPr>
        <p:spPr bwMode="auto">
          <a:xfrm>
            <a:off x="500034" y="3571876"/>
            <a:ext cx="8208963" cy="1200329"/>
          </a:xfrm>
          <a:prstGeom prst="rect">
            <a:avLst/>
          </a:prstGeom>
          <a:noFill/>
          <a:ln w="9525">
            <a:noFill/>
            <a:miter lim="800000"/>
            <a:headEnd/>
            <a:tailEnd/>
          </a:ln>
          <a:effectLst/>
        </p:spPr>
        <p:txBody>
          <a:bodyPr>
            <a:spAutoFit/>
          </a:bodyPr>
          <a:lstStyle/>
          <a:p>
            <a:pPr>
              <a:spcBef>
                <a:spcPct val="50000"/>
              </a:spcBef>
            </a:pPr>
            <a:r>
              <a:rPr lang="fr-FR" sz="2400" dirty="0">
                <a:solidFill>
                  <a:schemeClr val="bg1"/>
                </a:solidFill>
              </a:rPr>
              <a:t>Pourquoi le système mis en place a-t-il permis l'apparition de ce problème ? (causes système, renvoyant au manque d'anticipation et aux méthodes de prévention)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wipe(down)">
                                      <p:cBhvr>
                                        <p:cTn id="7" dur="5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wipe(down)">
                                      <p:cBhvr>
                                        <p:cTn id="12" dur="500"/>
                                        <p:tgtEl>
                                          <p:spTgt spid="51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9"/>
                                        </p:tgtEl>
                                        <p:attrNameLst>
                                          <p:attrName>style.visibility</p:attrName>
                                        </p:attrNameLst>
                                      </p:cBhvr>
                                      <p:to>
                                        <p:strVal val="visible"/>
                                      </p:to>
                                    </p:set>
                                    <p:animEffect transition="in" filter="wipe(down)">
                                      <p:cBhvr>
                                        <p:cTn id="1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51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713"/>
            <a:ext cx="8229600" cy="5505450"/>
          </a:xfrm>
        </p:spPr>
        <p:txBody>
          <a:bodyPr>
            <a:normAutofit fontScale="92500" lnSpcReduction="10000"/>
          </a:bodyPr>
          <a:lstStyle/>
          <a:p>
            <a:pPr marL="448056" indent="-384048" eaLnBrk="1" fontAlgn="auto" hangingPunct="1">
              <a:spcAft>
                <a:spcPts val="0"/>
              </a:spcAft>
              <a:buClr>
                <a:schemeClr val="accent3"/>
              </a:buClr>
              <a:buFont typeface="Wingdings" pitchFamily="2" charset="2"/>
              <a:buChar char="Ø"/>
              <a:defRPr/>
            </a:pPr>
            <a:endParaRPr lang="fr-FR" sz="2000" dirty="0" smtClean="0">
              <a:latin typeface="Arial" pitchFamily="34" charset="0"/>
              <a:cs typeface="Arial" pitchFamily="34" charset="0"/>
            </a:endParaRPr>
          </a:p>
          <a:p>
            <a:pPr marL="448056" indent="-384048" eaLnBrk="1" fontAlgn="auto" hangingPunct="1">
              <a:spcAft>
                <a:spcPts val="0"/>
              </a:spcAft>
              <a:buClr>
                <a:schemeClr val="accent3"/>
              </a:buClr>
              <a:buFont typeface="Wingdings" pitchFamily="2" charset="2"/>
              <a:buChar char="Ø"/>
              <a:defRPr/>
            </a:pPr>
            <a:r>
              <a:rPr lang="fr-FR" sz="2400" dirty="0" smtClean="0">
                <a:solidFill>
                  <a:schemeClr val="bg1"/>
                </a:solidFill>
                <a:latin typeface="Arial" pitchFamily="34" charset="0"/>
                <a:cs typeface="Arial" pitchFamily="34" charset="0"/>
              </a:rPr>
              <a:t>Les années 60 ont vu  l’adoption de ces méthodes par les USA qui ont fait des  émules dont </a:t>
            </a:r>
            <a:r>
              <a:rPr lang="fr-FR" sz="2400" b="1" dirty="0" smtClean="0">
                <a:solidFill>
                  <a:schemeClr val="bg1"/>
                </a:solidFill>
                <a:latin typeface="Arial" pitchFamily="34" charset="0"/>
                <a:cs typeface="Arial" pitchFamily="34" charset="0"/>
              </a:rPr>
              <a:t>CROSBY</a:t>
            </a:r>
            <a:r>
              <a:rPr lang="fr-FR" sz="2400" dirty="0" smtClean="0">
                <a:solidFill>
                  <a:schemeClr val="bg1"/>
                </a:solidFill>
                <a:latin typeface="Arial" pitchFamily="34" charset="0"/>
                <a:cs typeface="Arial" pitchFamily="34" charset="0"/>
              </a:rPr>
              <a:t> et son « zéro défaut »,....</a:t>
            </a:r>
          </a:p>
          <a:p>
            <a:pPr marL="448056" indent="-384048" eaLnBrk="1" fontAlgn="auto" hangingPunct="1">
              <a:spcAft>
                <a:spcPts val="0"/>
              </a:spcAft>
              <a:buClr>
                <a:schemeClr val="accent3"/>
              </a:buClr>
              <a:buFont typeface="Wingdings 2"/>
              <a:buNone/>
              <a:defRPr/>
            </a:pPr>
            <a:endParaRPr lang="fr-FR" sz="2400" dirty="0" smtClean="0">
              <a:solidFill>
                <a:schemeClr val="bg1"/>
              </a:solidFill>
              <a:latin typeface="Arial" pitchFamily="34" charset="0"/>
              <a:cs typeface="Arial" pitchFamily="34" charset="0"/>
            </a:endParaRPr>
          </a:p>
          <a:p>
            <a:pPr marL="448056" indent="-384048" eaLnBrk="1" fontAlgn="auto" hangingPunct="1">
              <a:spcAft>
                <a:spcPts val="0"/>
              </a:spcAft>
              <a:buClr>
                <a:schemeClr val="accent3"/>
              </a:buClr>
              <a:buFont typeface="Wingdings" pitchFamily="2" charset="2"/>
              <a:buChar char="Ø"/>
              <a:defRPr/>
            </a:pPr>
            <a:r>
              <a:rPr lang="fr-FR" sz="2400" dirty="0" smtClean="0">
                <a:solidFill>
                  <a:schemeClr val="bg1"/>
                </a:solidFill>
                <a:latin typeface="Arial" pitchFamily="34" charset="0"/>
                <a:cs typeface="Arial" pitchFamily="34" charset="0"/>
              </a:rPr>
              <a:t>Sur un plan séquentiel la qualité commence avec la </a:t>
            </a:r>
            <a:r>
              <a:rPr lang="fr-FR" sz="2400" u="sng" dirty="0" smtClean="0">
                <a:solidFill>
                  <a:schemeClr val="bg1"/>
                </a:solidFill>
                <a:latin typeface="Arial" pitchFamily="34" charset="0"/>
                <a:cs typeface="Arial" pitchFamily="34" charset="0"/>
              </a:rPr>
              <a:t>connaissance des besoins,</a:t>
            </a:r>
            <a:r>
              <a:rPr lang="fr-FR" sz="2400" dirty="0" smtClean="0">
                <a:solidFill>
                  <a:schemeClr val="bg1"/>
                </a:solidFill>
                <a:latin typeface="Arial" pitchFamily="34" charset="0"/>
                <a:cs typeface="Arial" pitchFamily="34" charset="0"/>
              </a:rPr>
              <a:t> se poursuit avec leur </a:t>
            </a:r>
            <a:r>
              <a:rPr lang="fr-FR" sz="2400" u="sng" dirty="0" smtClean="0">
                <a:solidFill>
                  <a:schemeClr val="bg1"/>
                </a:solidFill>
                <a:latin typeface="Arial" pitchFamily="34" charset="0"/>
                <a:cs typeface="Arial" pitchFamily="34" charset="0"/>
              </a:rPr>
              <a:t>traduction en spécifications</a:t>
            </a:r>
            <a:r>
              <a:rPr lang="fr-FR" sz="2400" dirty="0" smtClean="0">
                <a:solidFill>
                  <a:schemeClr val="bg1"/>
                </a:solidFill>
                <a:latin typeface="Arial" pitchFamily="34" charset="0"/>
                <a:cs typeface="Arial" pitchFamily="34" charset="0"/>
              </a:rPr>
              <a:t>, l’obtention de </a:t>
            </a:r>
            <a:r>
              <a:rPr lang="fr-FR" sz="2400" u="sng" dirty="0" smtClean="0">
                <a:solidFill>
                  <a:schemeClr val="bg1"/>
                </a:solidFill>
                <a:latin typeface="Arial" pitchFamily="34" charset="0"/>
                <a:cs typeface="Arial" pitchFamily="34" charset="0"/>
              </a:rPr>
              <a:t>la conformité</a:t>
            </a:r>
            <a:r>
              <a:rPr lang="fr-FR" sz="2400" dirty="0" smtClean="0">
                <a:solidFill>
                  <a:schemeClr val="bg1"/>
                </a:solidFill>
                <a:latin typeface="Arial" pitchFamily="34" charset="0"/>
                <a:cs typeface="Arial" pitchFamily="34" charset="0"/>
              </a:rPr>
              <a:t> à ces spécifications, et se termine avec la </a:t>
            </a:r>
            <a:r>
              <a:rPr lang="fr-FR" sz="2400" u="sng" dirty="0" smtClean="0">
                <a:solidFill>
                  <a:schemeClr val="bg1"/>
                </a:solidFill>
                <a:latin typeface="Arial" pitchFamily="34" charset="0"/>
                <a:cs typeface="Arial" pitchFamily="34" charset="0"/>
              </a:rPr>
              <a:t>vérification</a:t>
            </a:r>
            <a:r>
              <a:rPr lang="fr-FR" sz="2400" dirty="0" smtClean="0">
                <a:solidFill>
                  <a:schemeClr val="bg1"/>
                </a:solidFill>
                <a:latin typeface="Arial" pitchFamily="34" charset="0"/>
                <a:cs typeface="Arial" pitchFamily="34" charset="0"/>
              </a:rPr>
              <a:t> que les utilisateurs sont effectivement </a:t>
            </a:r>
            <a:r>
              <a:rPr lang="fr-FR" sz="2400" u="sng" dirty="0" smtClean="0">
                <a:solidFill>
                  <a:schemeClr val="bg1"/>
                </a:solidFill>
                <a:latin typeface="Arial" pitchFamily="34" charset="0"/>
                <a:cs typeface="Arial" pitchFamily="34" charset="0"/>
              </a:rPr>
              <a:t>satisfaits</a:t>
            </a:r>
            <a:r>
              <a:rPr lang="fr-FR" sz="2400" dirty="0" smtClean="0">
                <a:solidFill>
                  <a:schemeClr val="bg1"/>
                </a:solidFill>
                <a:latin typeface="Arial" pitchFamily="34" charset="0"/>
                <a:cs typeface="Arial" pitchFamily="34" charset="0"/>
              </a:rPr>
              <a:t>. </a:t>
            </a:r>
          </a:p>
          <a:p>
            <a:pPr marL="448056" indent="-384048" eaLnBrk="1" fontAlgn="auto" hangingPunct="1">
              <a:spcAft>
                <a:spcPts val="0"/>
              </a:spcAft>
              <a:buClr>
                <a:schemeClr val="accent3"/>
              </a:buClr>
              <a:buFont typeface="Wingdings" pitchFamily="2" charset="2"/>
              <a:buChar char="Ø"/>
              <a:defRPr/>
            </a:pPr>
            <a:endParaRPr lang="fr-FR" sz="2400" dirty="0" smtClean="0">
              <a:solidFill>
                <a:schemeClr val="bg1"/>
              </a:solidFill>
              <a:latin typeface="Arial" pitchFamily="34" charset="0"/>
              <a:cs typeface="Arial" pitchFamily="34" charset="0"/>
            </a:endParaRPr>
          </a:p>
          <a:p>
            <a:pPr marL="274320" indent="-274320" eaLnBrk="1" fontAlgn="auto" hangingPunct="1">
              <a:lnSpc>
                <a:spcPct val="80000"/>
              </a:lnSpc>
              <a:spcAft>
                <a:spcPts val="0"/>
              </a:spcAft>
              <a:buClr>
                <a:schemeClr val="accent3"/>
              </a:buClr>
              <a:buFont typeface="Wingdings" pitchFamily="2" charset="2"/>
              <a:buChar char="Ø"/>
              <a:defRPr/>
            </a:pPr>
            <a:r>
              <a:rPr lang="fr-FR" sz="2400" dirty="0" smtClean="0">
                <a:solidFill>
                  <a:schemeClr val="bg1"/>
                </a:solidFill>
                <a:latin typeface="Arial" pitchFamily="34" charset="0"/>
                <a:cs typeface="Arial" pitchFamily="34" charset="0"/>
              </a:rPr>
              <a:t>La qualité, c’est :</a:t>
            </a:r>
          </a:p>
          <a:p>
            <a:pPr marL="274320" indent="-274320" eaLnBrk="1" fontAlgn="auto" hangingPunct="1">
              <a:lnSpc>
                <a:spcPct val="80000"/>
              </a:lnSpc>
              <a:spcAft>
                <a:spcPts val="0"/>
              </a:spcAft>
              <a:buClr>
                <a:schemeClr val="accent3"/>
              </a:buClr>
              <a:buFont typeface="Wingdings" pitchFamily="2" charset="2"/>
              <a:buNone/>
              <a:defRPr/>
            </a:pPr>
            <a:endParaRPr lang="fr-FR" sz="2400" dirty="0" smtClean="0">
              <a:solidFill>
                <a:schemeClr val="bg1"/>
              </a:solidFill>
              <a:latin typeface="Arial" pitchFamily="34" charset="0"/>
              <a:cs typeface="Arial" pitchFamily="34" charset="0"/>
            </a:endParaRPr>
          </a:p>
          <a:p>
            <a:pPr marL="274320" indent="-274320" eaLnBrk="1" fontAlgn="auto" hangingPunct="1">
              <a:lnSpc>
                <a:spcPct val="80000"/>
              </a:lnSpc>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  le respect des délais; </a:t>
            </a:r>
          </a:p>
          <a:p>
            <a:pPr marL="274320" indent="-274320" eaLnBrk="1" fontAlgn="auto" hangingPunct="1">
              <a:lnSpc>
                <a:spcPct val="80000"/>
              </a:lnSpc>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  l’obtention du bon produit au moindre coût; </a:t>
            </a:r>
          </a:p>
          <a:p>
            <a:pPr marL="274320" indent="-274320" eaLnBrk="1" fontAlgn="auto" hangingPunct="1">
              <a:lnSpc>
                <a:spcPct val="80000"/>
              </a:lnSpc>
              <a:spcAft>
                <a:spcPts val="0"/>
              </a:spcAft>
              <a:buClr>
                <a:schemeClr val="accent3"/>
              </a:buClr>
              <a:buFont typeface="Wingdings" pitchFamily="2" charset="2"/>
              <a:buNone/>
              <a:defRPr/>
            </a:pPr>
            <a:r>
              <a:rPr lang="fr-FR" sz="2400" dirty="0" smtClean="0">
                <a:solidFill>
                  <a:schemeClr val="bg1"/>
                </a:solidFill>
                <a:latin typeface="Arial" pitchFamily="34" charset="0"/>
                <a:cs typeface="Arial" pitchFamily="34" charset="0"/>
              </a:rPr>
              <a:t>       -  le service rendu. </a:t>
            </a:r>
          </a:p>
          <a:p>
            <a:pPr marL="274320" indent="-274320" eaLnBrk="1" fontAlgn="auto" hangingPunct="1">
              <a:lnSpc>
                <a:spcPct val="80000"/>
              </a:lnSpc>
              <a:spcAft>
                <a:spcPts val="0"/>
              </a:spcAft>
              <a:buClr>
                <a:schemeClr val="accent3"/>
              </a:buClr>
              <a:buFont typeface="Wingdings 2"/>
              <a:buChar char=""/>
              <a:defRPr/>
            </a:pPr>
            <a:endParaRPr lang="fr-FR"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fr-FR" sz="20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normAutofit/>
          </a:bodyPr>
          <a:lstStyle/>
          <a:p>
            <a:pPr>
              <a:defRPr/>
            </a:pPr>
            <a:fld id="{63913D14-724E-48B9-B6C6-09A710CD881B}" type="slidenum">
              <a:rPr lang="fr-FR"/>
              <a:pPr>
                <a:defRPr/>
              </a:pPr>
              <a:t>7</a:t>
            </a:fld>
            <a:endParaRPr lang="fr-F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457200" y="274638"/>
            <a:ext cx="8229600" cy="796925"/>
          </a:xfrm>
        </p:spPr>
        <p:txBody>
          <a:bodyPr/>
          <a:lstStyle/>
          <a:p>
            <a:pPr eaLnBrk="1" hangingPunct="1"/>
            <a:r>
              <a:rPr lang="fr-FR" sz="4000" b="1" dirty="0" smtClean="0">
                <a:solidFill>
                  <a:srgbClr val="FFFF00"/>
                </a:solidFill>
                <a:latin typeface="Arial" charset="0"/>
                <a:cs typeface="Arial" charset="0"/>
              </a:rPr>
              <a:t>5 - La méthode des 5 « S » </a:t>
            </a:r>
            <a:endParaRPr lang="fr-FR" sz="4000" dirty="0" smtClean="0">
              <a:solidFill>
                <a:srgbClr val="FFFF00"/>
              </a:solidFill>
            </a:endParaRPr>
          </a:p>
        </p:txBody>
      </p:sp>
      <p:sp>
        <p:nvSpPr>
          <p:cNvPr id="36867" name="Espace réservé du contenu 2"/>
          <p:cNvSpPr>
            <a:spLocks noGrp="1"/>
          </p:cNvSpPr>
          <p:nvPr>
            <p:ph idx="1"/>
          </p:nvPr>
        </p:nvSpPr>
        <p:spPr>
          <a:xfrm>
            <a:off x="0" y="1600200"/>
            <a:ext cx="9144000" cy="4525963"/>
          </a:xfrm>
        </p:spPr>
        <p:txBody>
          <a:bodyPr/>
          <a:lstStyle/>
          <a:p>
            <a:pPr eaLnBrk="1" hangingPunct="1">
              <a:lnSpc>
                <a:spcPct val="80000"/>
              </a:lnSpc>
              <a:buFont typeface="Arial" charset="0"/>
              <a:buNone/>
            </a:pPr>
            <a:endParaRPr lang="fr-FR" b="1" dirty="0" smtClean="0">
              <a:solidFill>
                <a:schemeClr val="bg1"/>
              </a:solidFill>
              <a:latin typeface="Arial" charset="0"/>
              <a:cs typeface="Arial" charset="0"/>
            </a:endParaRPr>
          </a:p>
          <a:p>
            <a:pPr eaLnBrk="1" hangingPunct="1">
              <a:lnSpc>
                <a:spcPct val="80000"/>
              </a:lnSpc>
              <a:buFont typeface="Wingdings" pitchFamily="2" charset="2"/>
              <a:buChar char="Ø"/>
            </a:pPr>
            <a:r>
              <a:rPr lang="fr-FR" dirty="0" smtClean="0">
                <a:solidFill>
                  <a:schemeClr val="bg1"/>
                </a:solidFill>
                <a:latin typeface="Arial" charset="0"/>
                <a:cs typeface="Arial" charset="0"/>
              </a:rPr>
              <a:t>T</a:t>
            </a:r>
            <a:r>
              <a:rPr lang="fr-FR" sz="2800" dirty="0" smtClean="0">
                <a:solidFill>
                  <a:schemeClr val="bg1"/>
                </a:solidFill>
                <a:latin typeface="Arial" charset="0"/>
                <a:cs typeface="Arial" charset="0"/>
              </a:rPr>
              <a:t>echnique de management japonaise qui tire son origine de la première lettre de chacune des cinq opérations, qui permet d’</a:t>
            </a:r>
            <a:r>
              <a:rPr lang="fr-FR" sz="2800" u="sng" dirty="0" smtClean="0">
                <a:solidFill>
                  <a:schemeClr val="bg1"/>
                </a:solidFill>
                <a:latin typeface="Arial" charset="0"/>
                <a:cs typeface="Arial" charset="0"/>
              </a:rPr>
              <a:t>introduire ordre et rigueur</a:t>
            </a:r>
            <a:r>
              <a:rPr lang="fr-FR" sz="2800" dirty="0" smtClean="0">
                <a:solidFill>
                  <a:schemeClr val="bg1"/>
                </a:solidFill>
                <a:latin typeface="Arial" charset="0"/>
                <a:cs typeface="Arial" charset="0"/>
              </a:rPr>
              <a:t> dans l’Entreprise, </a:t>
            </a:r>
          </a:p>
          <a:p>
            <a:pPr eaLnBrk="1" hangingPunct="1">
              <a:lnSpc>
                <a:spcPct val="80000"/>
              </a:lnSpc>
              <a:buFont typeface="Wingdings" pitchFamily="2" charset="2"/>
              <a:buChar char="Ø"/>
            </a:pPr>
            <a:endParaRPr lang="fr-FR" sz="2800" dirty="0" smtClean="0">
              <a:solidFill>
                <a:schemeClr val="bg1"/>
              </a:solidFill>
              <a:latin typeface="Arial" charset="0"/>
              <a:cs typeface="Arial" charset="0"/>
            </a:endParaRPr>
          </a:p>
          <a:p>
            <a:pPr eaLnBrk="1" hangingPunct="1"/>
            <a:endParaRPr lang="fr-FR" sz="28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heckerboard(across)">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 calcmode="lin" valueType="num">
                                      <p:cBhvr additive="base">
                                        <p:cTn id="12"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ph idx="1"/>
          </p:nvPr>
        </p:nvGraphicFramePr>
        <p:xfrm>
          <a:off x="285750" y="857250"/>
          <a:ext cx="8578247" cy="5643584"/>
        </p:xfrm>
        <a:graphic>
          <a:graphicData uri="http://schemas.openxmlformats.org/presentationml/2006/ole">
            <p:oleObj spid="_x0000_s53250" name="Document" r:id="rId3" imgW="5903922" imgH="3306792" progId="Word.Document.8">
              <p:embed/>
            </p:oleObj>
          </a:graphicData>
        </a:graphic>
      </p:graphicFrame>
      <p:sp>
        <p:nvSpPr>
          <p:cNvPr id="4" name="Espace réservé du numéro de diapositive 5"/>
          <p:cNvSpPr>
            <a:spLocks noGrp="1"/>
          </p:cNvSpPr>
          <p:nvPr>
            <p:ph type="sldNum" sz="quarter" idx="12"/>
          </p:nvPr>
        </p:nvSpPr>
        <p:spPr/>
        <p:txBody>
          <a:bodyPr/>
          <a:lstStyle/>
          <a:p>
            <a:pPr>
              <a:defRPr/>
            </a:pPr>
            <a:fld id="{724B7878-A4DE-4EA4-94EB-85CE8C2AAB0D}" type="slidenum">
              <a:rPr lang="fr-FR"/>
              <a:pPr>
                <a:defRPr/>
              </a:pPr>
              <a:t>71</a:t>
            </a:fld>
            <a:endParaRPr lang="fr-FR"/>
          </a:p>
        </p:txBody>
      </p:sp>
      <p:sp>
        <p:nvSpPr>
          <p:cNvPr id="5" name="Rectangle 4"/>
          <p:cNvSpPr/>
          <p:nvPr/>
        </p:nvSpPr>
        <p:spPr>
          <a:xfrm>
            <a:off x="1000100" y="285728"/>
            <a:ext cx="6336991" cy="523220"/>
          </a:xfrm>
          <a:prstGeom prst="rect">
            <a:avLst/>
          </a:prstGeom>
        </p:spPr>
        <p:txBody>
          <a:bodyPr wrap="none">
            <a:spAutoFit/>
          </a:bodyPr>
          <a:lstStyle/>
          <a:p>
            <a:r>
              <a:rPr lang="fr-FR" sz="2400" dirty="0" smtClean="0">
                <a:solidFill>
                  <a:schemeClr val="bg1"/>
                </a:solidFill>
              </a:rPr>
              <a:t>E</a:t>
            </a:r>
            <a:r>
              <a:rPr lang="fr-FR" sz="2800" dirty="0" smtClean="0">
                <a:solidFill>
                  <a:schemeClr val="bg1"/>
                </a:solidFill>
              </a:rPr>
              <a:t>lle </a:t>
            </a:r>
            <a:r>
              <a:rPr lang="fr-FR" sz="2800" dirty="0">
                <a:solidFill>
                  <a:schemeClr val="bg1"/>
                </a:solidFill>
              </a:rPr>
              <a:t>repose sur des principes suivants :</a:t>
            </a:r>
            <a:endParaRPr lang="fr-FR"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Rot="1" noChangeArrowheads="1"/>
          </p:cNvSpPr>
          <p:nvPr>
            <p:ph idx="1"/>
          </p:nvPr>
        </p:nvSpPr>
        <p:spPr>
          <a:xfrm>
            <a:off x="0" y="765174"/>
            <a:ext cx="8001024" cy="6092826"/>
          </a:xfrm>
        </p:spPr>
        <p:txBody>
          <a:bodyPr rtlCol="0">
            <a:normAutofit fontScale="85000" lnSpcReduction="20000"/>
          </a:bodyPr>
          <a:lstStyle/>
          <a:p>
            <a:pPr eaLnBrk="1" fontAlgn="auto" hangingPunct="1">
              <a:lnSpc>
                <a:spcPct val="80000"/>
              </a:lnSpc>
              <a:spcAft>
                <a:spcPts val="0"/>
              </a:spcAft>
              <a:buFont typeface="Arial" pitchFamily="34" charset="0"/>
              <a:buNone/>
              <a:defRPr/>
            </a:pPr>
            <a:endParaRPr lang="fr-FR" sz="2000" b="1" dirty="0" smtClean="0">
              <a:latin typeface="Arial" pitchFamily="34" charset="0"/>
              <a:cs typeface="Arial" pitchFamily="34" charset="0"/>
            </a:endParaRPr>
          </a:p>
          <a:p>
            <a:pPr eaLnBrk="1" fontAlgn="auto" hangingPunct="1">
              <a:lnSpc>
                <a:spcPct val="80000"/>
              </a:lnSpc>
              <a:spcAft>
                <a:spcPts val="0"/>
              </a:spcAft>
              <a:buFont typeface="Arial" pitchFamily="34" charset="0"/>
              <a:buNone/>
              <a:defRPr/>
            </a:pPr>
            <a:endParaRPr lang="fr-FR" sz="2000" b="1" dirty="0" smtClean="0">
              <a:latin typeface="Arial" pitchFamily="34" charset="0"/>
              <a:cs typeface="Arial" pitchFamily="34" charset="0"/>
            </a:endParaRPr>
          </a:p>
          <a:p>
            <a:pPr eaLnBrk="1" fontAlgn="auto" hangingPunct="1">
              <a:lnSpc>
                <a:spcPct val="120000"/>
              </a:lnSpc>
              <a:spcAft>
                <a:spcPts val="0"/>
              </a:spcAft>
              <a:buFont typeface="Wingdings" pitchFamily="2" charset="2"/>
              <a:buChar char="Ø"/>
              <a:defRPr/>
            </a:pPr>
            <a:r>
              <a:rPr lang="fr-FR" sz="2800" dirty="0" smtClean="0">
                <a:solidFill>
                  <a:schemeClr val="bg1"/>
                </a:solidFill>
                <a:latin typeface="Arial" pitchFamily="34" charset="0"/>
                <a:cs typeface="Arial" pitchFamily="34" charset="0"/>
              </a:rPr>
              <a:t>Les cercles de qualité sont de petits groupes de travailleurs appartenant à  la même unité de travail (atelier, bureau, service) qui </a:t>
            </a:r>
            <a:r>
              <a:rPr lang="fr-FR" sz="2800" u="sng" dirty="0" smtClean="0">
                <a:solidFill>
                  <a:schemeClr val="bg1"/>
                </a:solidFill>
                <a:latin typeface="Arial" pitchFamily="34" charset="0"/>
                <a:cs typeface="Arial" pitchFamily="34" charset="0"/>
              </a:rPr>
              <a:t>se réunissent volontairement et régulièrement</a:t>
            </a:r>
            <a:r>
              <a:rPr lang="fr-FR" sz="2800" dirty="0" smtClean="0">
                <a:solidFill>
                  <a:schemeClr val="bg1"/>
                </a:solidFill>
                <a:latin typeface="Arial" pitchFamily="34" charset="0"/>
                <a:cs typeface="Arial" pitchFamily="34" charset="0"/>
              </a:rPr>
              <a:t> pour </a:t>
            </a:r>
            <a:r>
              <a:rPr lang="fr-FR" sz="2800" u="sng" dirty="0" smtClean="0">
                <a:solidFill>
                  <a:schemeClr val="bg1"/>
                </a:solidFill>
                <a:latin typeface="Arial" pitchFamily="34" charset="0"/>
                <a:cs typeface="Arial" pitchFamily="34" charset="0"/>
              </a:rPr>
              <a:t>identifier et résoudre des problèmes</a:t>
            </a:r>
            <a:r>
              <a:rPr lang="fr-FR" sz="2800" dirty="0" smtClean="0">
                <a:solidFill>
                  <a:schemeClr val="bg1"/>
                </a:solidFill>
                <a:latin typeface="Arial" pitchFamily="34" charset="0"/>
                <a:cs typeface="Arial" pitchFamily="34" charset="0"/>
              </a:rPr>
              <a:t> relatifs  à leur travail.</a:t>
            </a:r>
          </a:p>
          <a:p>
            <a:pPr eaLnBrk="1" fontAlgn="auto" hangingPunct="1">
              <a:lnSpc>
                <a:spcPct val="120000"/>
              </a:lnSpc>
              <a:spcAft>
                <a:spcPts val="0"/>
              </a:spcAft>
              <a:buFont typeface="Arial" pitchFamily="34" charset="0"/>
              <a:buNone/>
              <a:defRPr/>
            </a:pPr>
            <a:endParaRPr lang="fr-FR" sz="2800" dirty="0" smtClean="0">
              <a:solidFill>
                <a:schemeClr val="bg1"/>
              </a:solidFill>
              <a:latin typeface="Arial" pitchFamily="34" charset="0"/>
              <a:cs typeface="Arial" pitchFamily="34" charset="0"/>
            </a:endParaRPr>
          </a:p>
          <a:p>
            <a:pPr eaLnBrk="1" fontAlgn="auto" hangingPunct="1">
              <a:lnSpc>
                <a:spcPct val="120000"/>
              </a:lnSpc>
              <a:spcAft>
                <a:spcPts val="0"/>
              </a:spcAft>
              <a:buFont typeface="Wingdings" pitchFamily="2" charset="2"/>
              <a:buChar char="Ø"/>
              <a:defRPr/>
            </a:pPr>
            <a:r>
              <a:rPr lang="fr-FR" sz="2800" dirty="0" smtClean="0">
                <a:solidFill>
                  <a:schemeClr val="bg1"/>
                </a:solidFill>
                <a:latin typeface="Arial" pitchFamily="34" charset="0"/>
                <a:cs typeface="Arial" pitchFamily="34" charset="0"/>
              </a:rPr>
              <a:t>Les cercles constituent l’une des modalités de </a:t>
            </a:r>
            <a:r>
              <a:rPr lang="fr-FR" sz="2800" u="sng" dirty="0" smtClean="0">
                <a:solidFill>
                  <a:schemeClr val="bg1"/>
                </a:solidFill>
                <a:latin typeface="Arial" pitchFamily="34" charset="0"/>
                <a:cs typeface="Arial" pitchFamily="34" charset="0"/>
              </a:rPr>
              <a:t>participation</a:t>
            </a:r>
            <a:r>
              <a:rPr lang="fr-FR" sz="2800" dirty="0" smtClean="0">
                <a:solidFill>
                  <a:schemeClr val="bg1"/>
                </a:solidFill>
                <a:latin typeface="Arial" pitchFamily="34" charset="0"/>
                <a:cs typeface="Arial" pitchFamily="34" charset="0"/>
              </a:rPr>
              <a:t> des employés à la recherche de la qualité. </a:t>
            </a:r>
          </a:p>
          <a:p>
            <a:pPr eaLnBrk="1" fontAlgn="auto" hangingPunct="1">
              <a:lnSpc>
                <a:spcPct val="120000"/>
              </a:lnSpc>
              <a:spcAft>
                <a:spcPts val="1200"/>
              </a:spcAft>
              <a:buFont typeface="Wingdings" pitchFamily="2" charset="2"/>
              <a:buChar char="Ø"/>
              <a:defRPr/>
            </a:pPr>
            <a:r>
              <a:rPr lang="fr-FR" sz="2800" dirty="0" smtClean="0">
                <a:solidFill>
                  <a:schemeClr val="bg1"/>
                </a:solidFill>
                <a:latin typeface="Arial" pitchFamily="34" charset="0"/>
                <a:cs typeface="Arial" pitchFamily="34" charset="0"/>
              </a:rPr>
              <a:t>Leur but est l’</a:t>
            </a:r>
            <a:r>
              <a:rPr lang="fr-FR" sz="2800" u="sng" dirty="0" smtClean="0">
                <a:solidFill>
                  <a:schemeClr val="bg1"/>
                </a:solidFill>
                <a:latin typeface="Arial" pitchFamily="34" charset="0"/>
                <a:cs typeface="Arial" pitchFamily="34" charset="0"/>
              </a:rPr>
              <a:t>amélioration continue</a:t>
            </a:r>
            <a:r>
              <a:rPr lang="fr-FR" sz="2800" dirty="0" smtClean="0">
                <a:solidFill>
                  <a:schemeClr val="bg1"/>
                </a:solidFill>
                <a:latin typeface="Arial" pitchFamily="34" charset="0"/>
                <a:cs typeface="Arial" pitchFamily="34" charset="0"/>
              </a:rPr>
              <a:t> de la qualité de leur secteur dans l’Entreprise.</a:t>
            </a:r>
          </a:p>
          <a:p>
            <a:pPr eaLnBrk="1" hangingPunct="1">
              <a:lnSpc>
                <a:spcPct val="120000"/>
              </a:lnSpc>
              <a:buFont typeface="Wingdings" pitchFamily="2" charset="2"/>
              <a:buChar char="Ø"/>
            </a:pPr>
            <a:r>
              <a:rPr lang="fr-FR" sz="2800" dirty="0" smtClean="0">
                <a:solidFill>
                  <a:schemeClr val="bg1"/>
                </a:solidFill>
                <a:latin typeface="Arial" charset="0"/>
                <a:cs typeface="Arial" charset="0"/>
              </a:rPr>
              <a:t>Le résultat se mesure autant en </a:t>
            </a:r>
            <a:r>
              <a:rPr lang="fr-FR" sz="2800" u="sng" dirty="0" smtClean="0">
                <a:solidFill>
                  <a:schemeClr val="bg1"/>
                </a:solidFill>
                <a:latin typeface="Arial" charset="0"/>
                <a:cs typeface="Arial" charset="0"/>
              </a:rPr>
              <a:t>productivité</a:t>
            </a:r>
            <a:r>
              <a:rPr lang="fr-FR" sz="2800" dirty="0" smtClean="0">
                <a:solidFill>
                  <a:schemeClr val="bg1"/>
                </a:solidFill>
                <a:latin typeface="Arial" charset="0"/>
                <a:cs typeface="Arial" charset="0"/>
              </a:rPr>
              <a:t> qu’en </a:t>
            </a:r>
            <a:r>
              <a:rPr lang="fr-FR" sz="2800" u="sng" dirty="0" smtClean="0">
                <a:solidFill>
                  <a:schemeClr val="bg1"/>
                </a:solidFill>
                <a:latin typeface="Arial" charset="0"/>
                <a:cs typeface="Arial" charset="0"/>
              </a:rPr>
              <a:t>satisfaction du personnel</a:t>
            </a:r>
            <a:r>
              <a:rPr lang="fr-FR" sz="2800" dirty="0" smtClean="0">
                <a:solidFill>
                  <a:schemeClr val="bg1"/>
                </a:solidFill>
                <a:latin typeface="Arial" charset="0"/>
                <a:cs typeface="Arial" charset="0"/>
              </a:rPr>
              <a:t> en regard des efforts qu’il a fait pour améliorer les conditions de travail.</a:t>
            </a:r>
            <a:endParaRPr lang="fr-FR" sz="2800" dirty="0" smtClean="0">
              <a:solidFill>
                <a:schemeClr val="bg1"/>
              </a:solidFill>
              <a:latin typeface="Arial" pitchFamily="34" charset="0"/>
              <a:cs typeface="Arial" pitchFamily="34" charset="0"/>
            </a:endParaRPr>
          </a:p>
          <a:p>
            <a:pPr eaLnBrk="1" fontAlgn="auto" hangingPunct="1">
              <a:lnSpc>
                <a:spcPct val="80000"/>
              </a:lnSpc>
              <a:spcAft>
                <a:spcPts val="0"/>
              </a:spcAft>
              <a:buFont typeface="Arial" pitchFamily="34" charset="0"/>
              <a:buNone/>
              <a:defRPr/>
            </a:pPr>
            <a:endParaRPr lang="fr-FR" sz="2000" b="1" dirty="0" smtClean="0">
              <a:latin typeface="Arial" pitchFamily="34" charset="0"/>
              <a:cs typeface="Arial" pitchFamily="34" charset="0"/>
            </a:endParaRPr>
          </a:p>
          <a:p>
            <a:pPr eaLnBrk="1" fontAlgn="auto" hangingPunct="1">
              <a:lnSpc>
                <a:spcPct val="80000"/>
              </a:lnSpc>
              <a:spcAft>
                <a:spcPts val="0"/>
              </a:spcAft>
              <a:buFont typeface="Arial" pitchFamily="34" charset="0"/>
              <a:buNone/>
              <a:defRPr/>
            </a:pPr>
            <a:endParaRPr lang="fr-FR" sz="2000" b="1" dirty="0" smtClean="0">
              <a:latin typeface="Arial" pitchFamily="34" charset="0"/>
              <a:cs typeface="Arial" pitchFamily="34" charset="0"/>
            </a:endParaRPr>
          </a:p>
        </p:txBody>
      </p:sp>
      <p:sp>
        <p:nvSpPr>
          <p:cNvPr id="4" name="Espace réservé du numéro de diapositive 5"/>
          <p:cNvSpPr>
            <a:spLocks noGrp="1"/>
          </p:cNvSpPr>
          <p:nvPr>
            <p:ph type="sldNum" sz="quarter" idx="12"/>
          </p:nvPr>
        </p:nvSpPr>
        <p:spPr/>
        <p:txBody>
          <a:bodyPr/>
          <a:lstStyle/>
          <a:p>
            <a:pPr>
              <a:defRPr/>
            </a:pPr>
            <a:fld id="{5B4351AB-6DDF-4439-89F3-312D6B3002BC}" type="slidenum">
              <a:rPr lang="fr-FR"/>
              <a:pPr>
                <a:defRPr/>
              </a:pPr>
              <a:t>72</a:t>
            </a:fld>
            <a:endParaRPr lang="fr-FR"/>
          </a:p>
        </p:txBody>
      </p:sp>
      <p:sp>
        <p:nvSpPr>
          <p:cNvPr id="35844" name="ZoneTexte 4"/>
          <p:cNvSpPr txBox="1">
            <a:spLocks noChangeArrowheads="1"/>
          </p:cNvSpPr>
          <p:nvPr/>
        </p:nvSpPr>
        <p:spPr bwMode="auto">
          <a:xfrm>
            <a:off x="642910" y="1"/>
            <a:ext cx="7429500" cy="984885"/>
          </a:xfrm>
          <a:prstGeom prst="rect">
            <a:avLst/>
          </a:prstGeom>
          <a:noFill/>
          <a:ln w="9525">
            <a:noFill/>
            <a:miter lim="800000"/>
            <a:headEnd/>
            <a:tailEnd/>
          </a:ln>
        </p:spPr>
        <p:txBody>
          <a:bodyPr wrap="square">
            <a:spAutoFit/>
          </a:bodyPr>
          <a:lstStyle/>
          <a:p>
            <a:r>
              <a:rPr lang="fr-FR" sz="4000" b="1" dirty="0">
                <a:solidFill>
                  <a:srgbClr val="FFFF00"/>
                </a:solidFill>
              </a:rPr>
              <a:t>5</a:t>
            </a:r>
            <a:r>
              <a:rPr lang="fr-FR" sz="4000" b="1" dirty="0" smtClean="0">
                <a:solidFill>
                  <a:srgbClr val="FFFF00"/>
                </a:solidFill>
              </a:rPr>
              <a:t> - </a:t>
            </a:r>
            <a:r>
              <a:rPr lang="fr-FR" sz="4000" b="1" dirty="0">
                <a:solidFill>
                  <a:srgbClr val="FFFF00"/>
                </a:solidFill>
              </a:rPr>
              <a:t>Les cercles de qualité</a:t>
            </a:r>
          </a:p>
          <a:p>
            <a:endParaRPr lang="fr-FR"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checkerboard(across)">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682">
                                            <p:txEl>
                                              <p:pRg st="2" end="2"/>
                                            </p:txEl>
                                          </p:spTgt>
                                        </p:tgtEl>
                                        <p:attrNameLst>
                                          <p:attrName>style.visibility</p:attrName>
                                        </p:attrNameLst>
                                      </p:cBhvr>
                                      <p:to>
                                        <p:strVal val="visible"/>
                                      </p:to>
                                    </p:set>
                                    <p:anim calcmode="lin" valueType="num">
                                      <p:cBhvr additive="base">
                                        <p:cTn id="12" dur="500" fill="hold"/>
                                        <p:tgtEl>
                                          <p:spTgt spid="7168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16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682">
                                            <p:txEl>
                                              <p:pRg st="4" end="4"/>
                                            </p:txEl>
                                          </p:spTgt>
                                        </p:tgtEl>
                                        <p:attrNameLst>
                                          <p:attrName>style.visibility</p:attrName>
                                        </p:attrNameLst>
                                      </p:cBhvr>
                                      <p:to>
                                        <p:strVal val="visible"/>
                                      </p:to>
                                    </p:set>
                                    <p:anim calcmode="lin" valueType="num">
                                      <p:cBhvr additive="base">
                                        <p:cTn id="18" dur="500" fill="hold"/>
                                        <p:tgtEl>
                                          <p:spTgt spid="71682">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68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682">
                                            <p:txEl>
                                              <p:pRg st="5" end="5"/>
                                            </p:txEl>
                                          </p:spTgt>
                                        </p:tgtEl>
                                        <p:attrNameLst>
                                          <p:attrName>style.visibility</p:attrName>
                                        </p:attrNameLst>
                                      </p:cBhvr>
                                      <p:to>
                                        <p:strVal val="visible"/>
                                      </p:to>
                                    </p:set>
                                    <p:anim calcmode="lin" valueType="num">
                                      <p:cBhvr additive="base">
                                        <p:cTn id="24" dur="500" fill="hold"/>
                                        <p:tgtEl>
                                          <p:spTgt spid="71682">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68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682">
                                            <p:txEl>
                                              <p:pRg st="6" end="6"/>
                                            </p:txEl>
                                          </p:spTgt>
                                        </p:tgtEl>
                                        <p:attrNameLst>
                                          <p:attrName>style.visibility</p:attrName>
                                        </p:attrNameLst>
                                      </p:cBhvr>
                                      <p:to>
                                        <p:strVal val="visible"/>
                                      </p:to>
                                    </p:set>
                                    <p:anim calcmode="lin" valueType="num">
                                      <p:cBhvr additive="base">
                                        <p:cTn id="30" dur="500" fill="hold"/>
                                        <p:tgtEl>
                                          <p:spTgt spid="71682">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68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p:bldP spid="3584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457200" y="274638"/>
            <a:ext cx="8229600" cy="868362"/>
          </a:xfrm>
        </p:spPr>
        <p:txBody>
          <a:bodyPr/>
          <a:lstStyle/>
          <a:p>
            <a:pPr eaLnBrk="1" hangingPunct="1"/>
            <a:r>
              <a:rPr lang="fr-FR" dirty="0" smtClean="0">
                <a:solidFill>
                  <a:srgbClr val="FFFF00"/>
                </a:solidFill>
                <a:latin typeface="Arial" charset="0"/>
                <a:cs typeface="Arial" charset="0"/>
              </a:rPr>
              <a:t>6 - </a:t>
            </a:r>
            <a:r>
              <a:rPr lang="fr-FR" b="1" dirty="0" smtClean="0">
                <a:solidFill>
                  <a:srgbClr val="FFFF00"/>
                </a:solidFill>
                <a:latin typeface="Arial" charset="0"/>
                <a:cs typeface="Arial" charset="0"/>
              </a:rPr>
              <a:t>Le </a:t>
            </a:r>
            <a:r>
              <a:rPr lang="fr-FR" b="1" dirty="0" err="1" smtClean="0">
                <a:solidFill>
                  <a:srgbClr val="FFFF00"/>
                </a:solidFill>
                <a:latin typeface="Arial" charset="0"/>
                <a:cs typeface="Arial" charset="0"/>
              </a:rPr>
              <a:t>Poka</a:t>
            </a:r>
            <a:r>
              <a:rPr lang="fr-FR" b="1" dirty="0" smtClean="0">
                <a:solidFill>
                  <a:srgbClr val="FFFF00"/>
                </a:solidFill>
                <a:latin typeface="Arial" charset="0"/>
                <a:cs typeface="Arial" charset="0"/>
              </a:rPr>
              <a:t>-</a:t>
            </a:r>
            <a:r>
              <a:rPr lang="fr-FR" b="1" dirty="0" err="1" smtClean="0">
                <a:solidFill>
                  <a:srgbClr val="FFFF00"/>
                </a:solidFill>
                <a:latin typeface="Arial" charset="0"/>
                <a:cs typeface="Arial" charset="0"/>
              </a:rPr>
              <a:t>Yoké</a:t>
            </a:r>
            <a:r>
              <a:rPr lang="fr-FR" b="1" dirty="0" smtClean="0">
                <a:solidFill>
                  <a:srgbClr val="FFFF00"/>
                </a:solidFill>
                <a:latin typeface="Arial" charset="0"/>
                <a:cs typeface="Arial" charset="0"/>
              </a:rPr>
              <a:t>   </a:t>
            </a:r>
            <a:endParaRPr lang="fr-FR" dirty="0" smtClean="0"/>
          </a:p>
        </p:txBody>
      </p:sp>
      <p:sp>
        <p:nvSpPr>
          <p:cNvPr id="38915" name="Espace réservé du contenu 2"/>
          <p:cNvSpPr>
            <a:spLocks noGrp="1"/>
          </p:cNvSpPr>
          <p:nvPr>
            <p:ph idx="1"/>
          </p:nvPr>
        </p:nvSpPr>
        <p:spPr>
          <a:xfrm>
            <a:off x="285720" y="1214422"/>
            <a:ext cx="8401080" cy="5643578"/>
          </a:xfrm>
        </p:spPr>
        <p:txBody>
          <a:bodyPr/>
          <a:lstStyle/>
          <a:p>
            <a:pPr eaLnBrk="1" hangingPunct="1">
              <a:lnSpc>
                <a:spcPct val="60000"/>
              </a:lnSpc>
              <a:buFont typeface="Arial" charset="0"/>
              <a:buNone/>
            </a:pPr>
            <a:endParaRPr lang="fr-FR" sz="2500" b="1" dirty="0" smtClean="0">
              <a:solidFill>
                <a:schemeClr val="bg1"/>
              </a:solidFill>
              <a:latin typeface="Arial" charset="0"/>
              <a:cs typeface="Arial" charset="0"/>
            </a:endParaRPr>
          </a:p>
          <a:p>
            <a:pPr eaLnBrk="1" hangingPunct="1">
              <a:spcAft>
                <a:spcPts val="1200"/>
              </a:spcAft>
              <a:buFont typeface="Wingdings" pitchFamily="2" charset="2"/>
              <a:buChar char="Ø"/>
            </a:pPr>
            <a:r>
              <a:rPr lang="fr-FR" sz="2500" dirty="0" smtClean="0">
                <a:solidFill>
                  <a:schemeClr val="bg1"/>
                </a:solidFill>
                <a:latin typeface="Arial" charset="0"/>
                <a:cs typeface="Arial" charset="0"/>
              </a:rPr>
              <a:t> </a:t>
            </a:r>
            <a:r>
              <a:rPr lang="fr-FR" sz="2400" dirty="0" smtClean="0">
                <a:solidFill>
                  <a:schemeClr val="bg1"/>
                </a:solidFill>
                <a:latin typeface="Arial" charset="0"/>
                <a:cs typeface="Arial" charset="0"/>
              </a:rPr>
              <a:t>Le </a:t>
            </a:r>
            <a:r>
              <a:rPr lang="fr-FR" sz="2400" dirty="0" err="1" smtClean="0">
                <a:solidFill>
                  <a:schemeClr val="bg1"/>
                </a:solidFill>
                <a:latin typeface="Arial" charset="0"/>
                <a:cs typeface="Arial" charset="0"/>
              </a:rPr>
              <a:t>Poka</a:t>
            </a:r>
            <a:r>
              <a:rPr lang="fr-FR" sz="2400" dirty="0" smtClean="0">
                <a:solidFill>
                  <a:schemeClr val="bg1"/>
                </a:solidFill>
                <a:latin typeface="Arial" charset="0"/>
                <a:cs typeface="Arial" charset="0"/>
              </a:rPr>
              <a:t>-</a:t>
            </a:r>
            <a:r>
              <a:rPr lang="fr-FR" sz="2400" dirty="0" err="1" smtClean="0">
                <a:solidFill>
                  <a:schemeClr val="bg1"/>
                </a:solidFill>
                <a:latin typeface="Arial" charset="0"/>
                <a:cs typeface="Arial" charset="0"/>
              </a:rPr>
              <a:t>Yoké</a:t>
            </a:r>
            <a:r>
              <a:rPr lang="fr-FR" sz="2400" dirty="0" smtClean="0">
                <a:solidFill>
                  <a:schemeClr val="bg1"/>
                </a:solidFill>
                <a:latin typeface="Arial" charset="0"/>
                <a:cs typeface="Arial" charset="0"/>
              </a:rPr>
              <a:t> agit </a:t>
            </a:r>
            <a:r>
              <a:rPr lang="fr-FR" sz="2400" u="sng" dirty="0" smtClean="0">
                <a:solidFill>
                  <a:schemeClr val="bg1"/>
                </a:solidFill>
                <a:latin typeface="Arial" charset="0"/>
                <a:cs typeface="Arial" charset="0"/>
              </a:rPr>
              <a:t>préventivement</a:t>
            </a:r>
            <a:r>
              <a:rPr lang="fr-FR" sz="2400" dirty="0" smtClean="0">
                <a:solidFill>
                  <a:schemeClr val="bg1"/>
                </a:solidFill>
                <a:latin typeface="Arial" charset="0"/>
                <a:cs typeface="Arial" charset="0"/>
              </a:rPr>
              <a:t>. Son objectif est de détecter le plus rapidement possible des erreurs, afin de produire des produits de haute qualité, en utilisant à la fois des appareils de mesure (détecteurs, compteurs, sonnerie, etc. ) et l’inspection en amont</a:t>
            </a:r>
          </a:p>
          <a:p>
            <a:pPr eaLnBrk="1" hangingPunct="1">
              <a:spcAft>
                <a:spcPts val="1200"/>
              </a:spcAft>
              <a:buFont typeface="Wingdings" pitchFamily="2" charset="2"/>
              <a:buChar char="Ø"/>
            </a:pPr>
            <a:r>
              <a:rPr lang="fr-FR" sz="2400" dirty="0" smtClean="0">
                <a:solidFill>
                  <a:schemeClr val="bg1"/>
                </a:solidFill>
                <a:latin typeface="Arial" charset="0"/>
                <a:cs typeface="Arial" charset="0"/>
              </a:rPr>
              <a:t>Ce dispositif agit sur les erreurs, c’est-à-dire sur les </a:t>
            </a:r>
            <a:r>
              <a:rPr lang="fr-FR" sz="2400" u="sng" dirty="0" smtClean="0">
                <a:solidFill>
                  <a:schemeClr val="bg1"/>
                </a:solidFill>
                <a:latin typeface="Arial" charset="0"/>
                <a:cs typeface="Arial" charset="0"/>
              </a:rPr>
              <a:t>causes et non sur les résultats</a:t>
            </a:r>
            <a:r>
              <a:rPr lang="fr-FR" sz="2400" dirty="0" smtClean="0">
                <a:solidFill>
                  <a:schemeClr val="bg1"/>
                </a:solidFill>
                <a:latin typeface="Arial" charset="0"/>
                <a:cs typeface="Arial" charset="0"/>
              </a:rPr>
              <a:t>. Sa force est de révéler l’apparition de l’erreur avant les conséquences.</a:t>
            </a:r>
          </a:p>
          <a:p>
            <a:pPr eaLnBrk="1" hangingPunct="1">
              <a:spcAft>
                <a:spcPts val="1200"/>
              </a:spcAft>
              <a:buFont typeface="Wingdings" pitchFamily="2" charset="2"/>
              <a:buChar char="Ø"/>
            </a:pPr>
            <a:r>
              <a:rPr lang="fr-FR" sz="2400" dirty="0" smtClean="0">
                <a:solidFill>
                  <a:schemeClr val="bg1"/>
                </a:solidFill>
                <a:latin typeface="Arial" charset="0"/>
                <a:cs typeface="Arial" charset="0"/>
              </a:rPr>
              <a:t> ex: au Japon le pistolet de la pompe d’essence est construit de telle façon que celui destiné au gasoil ne s’introduire dans un réservoir à essence sans plomb..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heckerboard(across)">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 calcmode="lin" valueType="num">
                                      <p:cBhvr additive="base">
                                        <p:cTn id="12"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 calcmode="lin" valueType="num">
                                      <p:cBhvr additive="base">
                                        <p:cTn id="18"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915">
                                            <p:txEl>
                                              <p:pRg st="2" end="2"/>
                                            </p:txEl>
                                          </p:spTgt>
                                        </p:tgtEl>
                                        <p:attrNameLst>
                                          <p:attrName>style.visibility</p:attrName>
                                        </p:attrNameLst>
                                      </p:cBhvr>
                                      <p:to>
                                        <p:strVal val="visible"/>
                                      </p:to>
                                    </p:set>
                                    <p:anim calcmode="lin" valueType="num">
                                      <p:cBhvr additive="base">
                                        <p:cTn id="24"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915">
                                            <p:txEl>
                                              <p:pRg st="3" end="3"/>
                                            </p:txEl>
                                          </p:spTgt>
                                        </p:tgtEl>
                                        <p:attrNameLst>
                                          <p:attrName>style.visibility</p:attrName>
                                        </p:attrNameLst>
                                      </p:cBhvr>
                                      <p:to>
                                        <p:strVal val="visible"/>
                                      </p:to>
                                    </p:set>
                                    <p:anim calcmode="lin" valueType="num">
                                      <p:cBhvr additive="base">
                                        <p:cTn id="30"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Rot="1" noChangeArrowheads="1"/>
          </p:cNvSpPr>
          <p:nvPr>
            <p:ph idx="1"/>
          </p:nvPr>
        </p:nvSpPr>
        <p:spPr>
          <a:xfrm>
            <a:off x="0" y="857250"/>
            <a:ext cx="8929718" cy="5786438"/>
          </a:xfrm>
        </p:spPr>
        <p:txBody>
          <a:bodyPr/>
          <a:lstStyle/>
          <a:p>
            <a:pPr eaLnBrk="1" hangingPunct="1">
              <a:lnSpc>
                <a:spcPct val="80000"/>
              </a:lnSpc>
              <a:buFont typeface="Arial" charset="0"/>
              <a:buNone/>
            </a:pPr>
            <a:endParaRPr lang="fr-FR" sz="2000" dirty="0" smtClean="0">
              <a:latin typeface="Arial" charset="0"/>
              <a:cs typeface="Arial" charset="0"/>
            </a:endParaRPr>
          </a:p>
          <a:p>
            <a:pPr eaLnBrk="1" hangingPunct="1">
              <a:spcAft>
                <a:spcPts val="1200"/>
              </a:spcAft>
              <a:buFont typeface="Wingdings" pitchFamily="2" charset="2"/>
              <a:buChar char="Ø"/>
            </a:pPr>
            <a:r>
              <a:rPr lang="fr-FR" sz="2600" dirty="0" smtClean="0">
                <a:solidFill>
                  <a:schemeClr val="bg1"/>
                </a:solidFill>
                <a:latin typeface="Arial" charset="0"/>
                <a:cs typeface="Arial" charset="0"/>
              </a:rPr>
              <a:t>Le </a:t>
            </a:r>
            <a:r>
              <a:rPr lang="en-US" sz="2600" dirty="0" smtClean="0">
                <a:solidFill>
                  <a:schemeClr val="bg1"/>
                </a:solidFill>
                <a:latin typeface="Arial" charset="0"/>
                <a:cs typeface="Arial" charset="0"/>
              </a:rPr>
              <a:t>Benchmarking</a:t>
            </a:r>
            <a:r>
              <a:rPr lang="fr-FR" sz="2600" dirty="0" smtClean="0">
                <a:solidFill>
                  <a:schemeClr val="bg1"/>
                </a:solidFill>
                <a:latin typeface="Arial" charset="0"/>
                <a:cs typeface="Arial" charset="0"/>
              </a:rPr>
              <a:t> est un </a:t>
            </a:r>
            <a:r>
              <a:rPr lang="fr-FR" sz="2600" u="sng" dirty="0" smtClean="0">
                <a:solidFill>
                  <a:schemeClr val="bg1"/>
                </a:solidFill>
                <a:latin typeface="Arial" charset="0"/>
                <a:cs typeface="Arial" charset="0"/>
              </a:rPr>
              <a:t>processus continu d’évaluation des performances</a:t>
            </a:r>
            <a:r>
              <a:rPr lang="fr-FR" sz="2600" dirty="0" smtClean="0">
                <a:solidFill>
                  <a:schemeClr val="bg1"/>
                </a:solidFill>
                <a:latin typeface="Arial" charset="0"/>
                <a:cs typeface="Arial" charset="0"/>
              </a:rPr>
              <a:t>, des activités de l’organisation par rapport aux </a:t>
            </a:r>
            <a:r>
              <a:rPr lang="fr-FR" sz="2600" u="sng" dirty="0" smtClean="0">
                <a:solidFill>
                  <a:schemeClr val="bg1"/>
                </a:solidFill>
                <a:latin typeface="Arial" charset="0"/>
                <a:cs typeface="Arial" charset="0"/>
              </a:rPr>
              <a:t>meilleures performances</a:t>
            </a:r>
            <a:r>
              <a:rPr lang="fr-FR" sz="2600" dirty="0" smtClean="0">
                <a:solidFill>
                  <a:schemeClr val="bg1"/>
                </a:solidFill>
                <a:latin typeface="Arial" charset="0"/>
                <a:cs typeface="Arial" charset="0"/>
              </a:rPr>
              <a:t> mondiales dans le domaine observé.</a:t>
            </a:r>
          </a:p>
          <a:p>
            <a:pPr eaLnBrk="1" hangingPunct="1">
              <a:spcAft>
                <a:spcPts val="1200"/>
              </a:spcAft>
              <a:buFont typeface="Wingdings" pitchFamily="2" charset="2"/>
              <a:buChar char="Ø"/>
            </a:pPr>
            <a:r>
              <a:rPr lang="fr-FR" sz="2600" dirty="0" smtClean="0">
                <a:solidFill>
                  <a:schemeClr val="bg1"/>
                </a:solidFill>
                <a:latin typeface="Arial" charset="0"/>
                <a:cs typeface="Arial" charset="0"/>
              </a:rPr>
              <a:t>C’est à dire, faire une </a:t>
            </a:r>
            <a:r>
              <a:rPr lang="fr-FR" sz="2600" u="sng" dirty="0" smtClean="0">
                <a:solidFill>
                  <a:schemeClr val="bg1"/>
                </a:solidFill>
                <a:latin typeface="Arial" charset="0"/>
                <a:cs typeface="Arial" charset="0"/>
              </a:rPr>
              <a:t>comparaison</a:t>
            </a:r>
            <a:r>
              <a:rPr lang="fr-FR" sz="2600" dirty="0" smtClean="0">
                <a:solidFill>
                  <a:schemeClr val="bg1"/>
                </a:solidFill>
                <a:latin typeface="Arial" charset="0"/>
                <a:cs typeface="Arial" charset="0"/>
              </a:rPr>
              <a:t> entre l’organisation du travail dans une organisation et ce qui se fait de mieux ailleurs, d’où l’importance de la veille technologique. </a:t>
            </a:r>
          </a:p>
          <a:p>
            <a:pPr eaLnBrk="1" hangingPunct="1">
              <a:spcAft>
                <a:spcPts val="1200"/>
              </a:spcAft>
              <a:buFont typeface="Wingdings" pitchFamily="2" charset="2"/>
              <a:buChar char="Ø"/>
            </a:pPr>
            <a:r>
              <a:rPr lang="fr-FR" sz="2600" b="1" dirty="0" smtClean="0">
                <a:solidFill>
                  <a:schemeClr val="bg1"/>
                </a:solidFill>
                <a:latin typeface="Arial" charset="0"/>
                <a:cs typeface="Arial" charset="0"/>
              </a:rPr>
              <a:t>Exemple</a:t>
            </a:r>
            <a:r>
              <a:rPr lang="fr-FR" sz="2600" dirty="0" smtClean="0">
                <a:solidFill>
                  <a:schemeClr val="bg1"/>
                </a:solidFill>
                <a:latin typeface="Arial" charset="0"/>
                <a:cs typeface="Arial" charset="0"/>
              </a:rPr>
              <a:t> : comparer les heures de main-d’œuvre nécessaires pour fabriquer le même produit sur deux chaînes concurrentes, etc.</a:t>
            </a:r>
            <a:endParaRPr lang="fr-FR" sz="2000" b="1" u="sng" dirty="0" smtClean="0">
              <a:latin typeface="Arial" charset="0"/>
              <a:cs typeface="Arial" charset="0"/>
            </a:endParaRPr>
          </a:p>
          <a:p>
            <a:pPr eaLnBrk="1" hangingPunct="1">
              <a:lnSpc>
                <a:spcPct val="80000"/>
              </a:lnSpc>
            </a:pPr>
            <a:endParaRPr lang="fr-FR" sz="2000" b="1" u="sng" dirty="0" smtClean="0">
              <a:latin typeface="Arial" charset="0"/>
              <a:cs typeface="Arial" charset="0"/>
            </a:endParaRPr>
          </a:p>
          <a:p>
            <a:pPr eaLnBrk="1" hangingPunct="1">
              <a:lnSpc>
                <a:spcPct val="80000"/>
              </a:lnSpc>
            </a:pPr>
            <a:endParaRPr lang="fr-FR" sz="2000" b="1" u="sng" dirty="0" smtClean="0">
              <a:latin typeface="Arial" charset="0"/>
              <a:cs typeface="Arial" charset="0"/>
            </a:endParaRPr>
          </a:p>
          <a:p>
            <a:pPr eaLnBrk="1" hangingPunct="1">
              <a:lnSpc>
                <a:spcPct val="80000"/>
              </a:lnSpc>
            </a:pPr>
            <a:endParaRPr lang="fr-FR" sz="2000" b="1" u="sng" dirty="0" smtClean="0">
              <a:latin typeface="Arial" charset="0"/>
              <a:cs typeface="Arial" charset="0"/>
            </a:endParaRPr>
          </a:p>
          <a:p>
            <a:pPr eaLnBrk="1" hangingPunct="1">
              <a:lnSpc>
                <a:spcPct val="80000"/>
              </a:lnSpc>
            </a:pPr>
            <a:endParaRPr lang="fr-FR" sz="2000" b="1" u="sng" dirty="0" smtClean="0">
              <a:latin typeface="Arial" charset="0"/>
              <a:cs typeface="Arial" charset="0"/>
            </a:endParaRPr>
          </a:p>
        </p:txBody>
      </p:sp>
      <p:sp>
        <p:nvSpPr>
          <p:cNvPr id="3" name="Espace réservé du numéro de diapositive 5"/>
          <p:cNvSpPr>
            <a:spLocks noGrp="1"/>
          </p:cNvSpPr>
          <p:nvPr>
            <p:ph type="sldNum" sz="quarter" idx="12"/>
          </p:nvPr>
        </p:nvSpPr>
        <p:spPr/>
        <p:txBody>
          <a:bodyPr/>
          <a:lstStyle/>
          <a:p>
            <a:pPr>
              <a:defRPr/>
            </a:pPr>
            <a:fld id="{745BD7FA-EBA7-4AEF-97C4-CB8F92A23C05}" type="slidenum">
              <a:rPr lang="fr-FR"/>
              <a:pPr>
                <a:defRPr/>
              </a:pPr>
              <a:t>74</a:t>
            </a:fld>
            <a:endParaRPr lang="fr-FR"/>
          </a:p>
        </p:txBody>
      </p:sp>
      <p:sp>
        <p:nvSpPr>
          <p:cNvPr id="4" name="ZoneTexte 3"/>
          <p:cNvSpPr txBox="1">
            <a:spLocks noChangeArrowheads="1"/>
          </p:cNvSpPr>
          <p:nvPr/>
        </p:nvSpPr>
        <p:spPr bwMode="auto">
          <a:xfrm>
            <a:off x="642938" y="214313"/>
            <a:ext cx="6929437" cy="984250"/>
          </a:xfrm>
          <a:prstGeom prst="rect">
            <a:avLst/>
          </a:prstGeom>
          <a:noFill/>
          <a:ln w="9525">
            <a:noFill/>
            <a:miter lim="800000"/>
            <a:headEnd/>
            <a:tailEnd/>
          </a:ln>
        </p:spPr>
        <p:txBody>
          <a:bodyPr>
            <a:spAutoFit/>
          </a:bodyPr>
          <a:lstStyle/>
          <a:p>
            <a:r>
              <a:rPr lang="fr-FR" sz="4000" b="1" dirty="0" smtClean="0">
                <a:solidFill>
                  <a:srgbClr val="FFFF00"/>
                </a:solidFill>
              </a:rPr>
              <a:t>7 - </a:t>
            </a:r>
            <a:r>
              <a:rPr lang="fr-FR" sz="4000" b="1" dirty="0">
                <a:solidFill>
                  <a:srgbClr val="FFFF00"/>
                </a:solidFill>
              </a:rPr>
              <a:t>Le </a:t>
            </a:r>
            <a:r>
              <a:rPr lang="fr-FR" sz="4000" b="1" dirty="0" err="1">
                <a:solidFill>
                  <a:srgbClr val="FFFF00"/>
                </a:solidFill>
              </a:rPr>
              <a:t>Benchmarking</a:t>
            </a:r>
            <a:endParaRPr lang="fr-FR" sz="4000" b="1" dirty="0">
              <a:solidFill>
                <a:srgbClr val="FFFF00"/>
              </a:solidFill>
            </a:endParaRPr>
          </a:p>
          <a:p>
            <a:endParaRPr lang="fr-FR"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9874">
                                            <p:txEl>
                                              <p:pRg st="1" end="1"/>
                                            </p:txEl>
                                          </p:spTgt>
                                        </p:tgtEl>
                                        <p:attrNameLst>
                                          <p:attrName>style.visibility</p:attrName>
                                        </p:attrNameLst>
                                      </p:cBhvr>
                                      <p:to>
                                        <p:strVal val="visible"/>
                                      </p:to>
                                    </p:set>
                                    <p:anim calcmode="lin" valueType="num">
                                      <p:cBhvr additive="base">
                                        <p:cTn id="12" dur="500" fill="hold"/>
                                        <p:tgtEl>
                                          <p:spTgt spid="7987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98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9874">
                                            <p:txEl>
                                              <p:pRg st="2" end="2"/>
                                            </p:txEl>
                                          </p:spTgt>
                                        </p:tgtEl>
                                        <p:attrNameLst>
                                          <p:attrName>style.visibility</p:attrName>
                                        </p:attrNameLst>
                                      </p:cBhvr>
                                      <p:to>
                                        <p:strVal val="visible"/>
                                      </p:to>
                                    </p:set>
                                    <p:anim calcmode="lin" valueType="num">
                                      <p:cBhvr additive="base">
                                        <p:cTn id="18" dur="500" fill="hold"/>
                                        <p:tgtEl>
                                          <p:spTgt spid="7987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98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9874">
                                            <p:txEl>
                                              <p:pRg st="3" end="3"/>
                                            </p:txEl>
                                          </p:spTgt>
                                        </p:tgtEl>
                                        <p:attrNameLst>
                                          <p:attrName>style.visibility</p:attrName>
                                        </p:attrNameLst>
                                      </p:cBhvr>
                                      <p:to>
                                        <p:strVal val="visible"/>
                                      </p:to>
                                    </p:set>
                                    <p:anim calcmode="lin" valueType="num">
                                      <p:cBhvr additive="base">
                                        <p:cTn id="24" dur="500" fill="hold"/>
                                        <p:tgtEl>
                                          <p:spTgt spid="7987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98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501090" cy="1011238"/>
          </a:xfrm>
        </p:spPr>
        <p:txBody>
          <a:bodyPr/>
          <a:lstStyle/>
          <a:p>
            <a:pPr eaLnBrk="1" hangingPunct="1"/>
            <a:r>
              <a:rPr lang="fr-FR" sz="3600" b="1" dirty="0" smtClean="0">
                <a:solidFill>
                  <a:srgbClr val="FFFF00"/>
                </a:solidFill>
                <a:latin typeface="Arial" charset="0"/>
                <a:cs typeface="Arial" charset="0"/>
              </a:rPr>
              <a:t>8 - brainstorming ou remue-méninges</a:t>
            </a:r>
            <a:endParaRPr lang="fr-FR" sz="3600" dirty="0" smtClean="0">
              <a:solidFill>
                <a:srgbClr val="FFFF00"/>
              </a:solidFill>
            </a:endParaRPr>
          </a:p>
        </p:txBody>
      </p:sp>
      <p:sp>
        <p:nvSpPr>
          <p:cNvPr id="3" name="Espace réservé du contenu 2"/>
          <p:cNvSpPr>
            <a:spLocks noGrp="1"/>
          </p:cNvSpPr>
          <p:nvPr>
            <p:ph idx="1"/>
          </p:nvPr>
        </p:nvSpPr>
        <p:spPr>
          <a:xfrm>
            <a:off x="0" y="1660525"/>
            <a:ext cx="9144000" cy="5197475"/>
          </a:xfrm>
        </p:spPr>
        <p:txBody>
          <a:bodyPr/>
          <a:lstStyle/>
          <a:p>
            <a:pPr marL="342900" lvl="1" indent="-342900" eaLnBrk="1" hangingPunct="1">
              <a:spcAft>
                <a:spcPts val="1200"/>
              </a:spcAft>
              <a:buFont typeface="Arial" charset="0"/>
              <a:buChar char="•"/>
            </a:pPr>
            <a:r>
              <a:rPr lang="fr-FR" dirty="0" smtClean="0">
                <a:solidFill>
                  <a:schemeClr val="bg1"/>
                </a:solidFill>
                <a:latin typeface="Arial" pitchFamily="34" charset="0"/>
                <a:cs typeface="Arial" pitchFamily="34" charset="0"/>
              </a:rPr>
              <a:t>C’est une technique de </a:t>
            </a:r>
            <a:r>
              <a:rPr lang="fr-FR" u="sng" dirty="0" smtClean="0">
                <a:solidFill>
                  <a:schemeClr val="bg1"/>
                </a:solidFill>
                <a:latin typeface="Arial" pitchFamily="34" charset="0"/>
                <a:cs typeface="Arial" pitchFamily="34" charset="0"/>
              </a:rPr>
              <a:t>résolution créative</a:t>
            </a:r>
            <a:r>
              <a:rPr lang="fr-FR" dirty="0" smtClean="0">
                <a:solidFill>
                  <a:schemeClr val="bg1"/>
                </a:solidFill>
                <a:latin typeface="Arial" pitchFamily="34" charset="0"/>
                <a:cs typeface="Arial" pitchFamily="34" charset="0"/>
              </a:rPr>
              <a:t> de problème sous la direction d'un animateur. </a:t>
            </a:r>
          </a:p>
          <a:p>
            <a:pPr eaLnBrk="1" hangingPunct="1">
              <a:spcAft>
                <a:spcPts val="1200"/>
              </a:spcAft>
            </a:pPr>
            <a:r>
              <a:rPr lang="fr-FR" sz="2800" dirty="0" smtClean="0">
                <a:solidFill>
                  <a:schemeClr val="bg1"/>
                </a:solidFill>
                <a:latin typeface="Arial" pitchFamily="34" charset="0"/>
                <a:cs typeface="Arial" pitchFamily="34" charset="0"/>
              </a:rPr>
              <a:t>Technique conçue en 1935 par Alex </a:t>
            </a:r>
            <a:r>
              <a:rPr lang="fr-FR" sz="2800" dirty="0" err="1" smtClean="0">
                <a:solidFill>
                  <a:schemeClr val="bg1"/>
                </a:solidFill>
                <a:latin typeface="Arial" pitchFamily="34" charset="0"/>
                <a:cs typeface="Arial" pitchFamily="34" charset="0"/>
              </a:rPr>
              <a:t>Osborn</a:t>
            </a:r>
            <a:r>
              <a:rPr lang="fr-FR" sz="2800" dirty="0" smtClean="0">
                <a:solidFill>
                  <a:schemeClr val="bg1"/>
                </a:solidFill>
                <a:latin typeface="Arial" pitchFamily="34" charset="0"/>
                <a:cs typeface="Arial" pitchFamily="34" charset="0"/>
              </a:rPr>
              <a:t>, vice-président de l'agence de publicité américaine BBDO</a:t>
            </a:r>
          </a:p>
          <a:p>
            <a:pPr eaLnBrk="1" hangingPunct="1">
              <a:spcAft>
                <a:spcPts val="1200"/>
              </a:spcAft>
            </a:pPr>
            <a:r>
              <a:rPr lang="fr-FR" sz="2800" dirty="0" smtClean="0">
                <a:solidFill>
                  <a:schemeClr val="bg1"/>
                </a:solidFill>
                <a:latin typeface="Arial" pitchFamily="34" charset="0"/>
                <a:cs typeface="Arial" pitchFamily="34" charset="0"/>
              </a:rPr>
              <a:t>A l'origine c’est une méthode de réunion du groupe de collaborateurs pour trouver un nombre important d'idées publicitaires et promotionnelles des produits réalisés par les clients de l'agence.</a:t>
            </a:r>
          </a:p>
          <a:p>
            <a:pPr eaLnBrk="1" hangingPunct="1"/>
            <a:endParaRPr lang="fr-FR" sz="2800" dirty="0" smtClean="0">
              <a:solidFill>
                <a:schemeClr val="bg1"/>
              </a:solidFill>
              <a:latin typeface="Arial" charset="0"/>
              <a:cs typeface="Arial" charset="0"/>
            </a:endParaRPr>
          </a:p>
          <a:p>
            <a:pPr eaLnBrk="1" hangingPunct="1"/>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88" y="214313"/>
            <a:ext cx="8229600" cy="868362"/>
          </a:xfrm>
        </p:spPr>
        <p:txBody>
          <a:bodyPr/>
          <a:lstStyle/>
          <a:p>
            <a:pPr algn="l" eaLnBrk="1" hangingPunct="1"/>
            <a:r>
              <a:rPr lang="fr-FR" b="1" smtClean="0">
                <a:solidFill>
                  <a:schemeClr val="bg1"/>
                </a:solidFill>
              </a:rPr>
              <a:t>Principes</a:t>
            </a:r>
          </a:p>
        </p:txBody>
      </p:sp>
      <p:sp>
        <p:nvSpPr>
          <p:cNvPr id="3" name="Espace réservé du contenu 2"/>
          <p:cNvSpPr>
            <a:spLocks noGrp="1"/>
          </p:cNvSpPr>
          <p:nvPr>
            <p:ph idx="1"/>
          </p:nvPr>
        </p:nvSpPr>
        <p:spPr>
          <a:xfrm>
            <a:off x="214282" y="1357298"/>
            <a:ext cx="8715375" cy="5715000"/>
          </a:xfrm>
        </p:spPr>
        <p:txBody>
          <a:bodyPr/>
          <a:lstStyle/>
          <a:p>
            <a:pPr eaLnBrk="1" hangingPunct="1"/>
            <a:r>
              <a:rPr lang="fr-FR" dirty="0" smtClean="0">
                <a:solidFill>
                  <a:schemeClr val="bg1"/>
                </a:solidFill>
              </a:rPr>
              <a:t>ne jamais critiquer;</a:t>
            </a:r>
          </a:p>
          <a:p>
            <a:pPr eaLnBrk="1" hangingPunct="1"/>
            <a:r>
              <a:rPr lang="fr-FR" dirty="0" smtClean="0">
                <a:solidFill>
                  <a:schemeClr val="bg1"/>
                </a:solidFill>
              </a:rPr>
              <a:t>débrider sa créativité en exprimant toutes les idées qui viennent à l’esprit sans réserve et ni autocensure (se mettre en </a:t>
            </a:r>
            <a:r>
              <a:rPr lang="fr-FR" u="sng" dirty="0" smtClean="0">
                <a:solidFill>
                  <a:schemeClr val="bg1"/>
                </a:solidFill>
              </a:rPr>
              <a:t>roue libre</a:t>
            </a:r>
            <a:r>
              <a:rPr lang="fr-FR" dirty="0" smtClean="0">
                <a:solidFill>
                  <a:schemeClr val="bg1"/>
                </a:solidFill>
              </a:rPr>
              <a:t>)</a:t>
            </a:r>
          </a:p>
          <a:p>
            <a:pPr eaLnBrk="1" hangingPunct="1"/>
            <a:r>
              <a:rPr lang="fr-FR" dirty="0" smtClean="0">
                <a:solidFill>
                  <a:schemeClr val="bg1"/>
                </a:solidFill>
              </a:rPr>
              <a:t>la recherche d’idées les plus étendues possibles;</a:t>
            </a:r>
          </a:p>
          <a:p>
            <a:pPr eaLnBrk="1" hangingPunct="1"/>
            <a:r>
              <a:rPr lang="fr-FR" i="1" dirty="0" smtClean="0">
                <a:solidFill>
                  <a:schemeClr val="bg1"/>
                </a:solidFill>
              </a:rPr>
              <a:t>rebondir sur les idées des autres</a:t>
            </a:r>
            <a:r>
              <a:rPr lang="fr-FR" dirty="0" smtClean="0">
                <a:solidFill>
                  <a:schemeClr val="bg1"/>
                </a:solidFill>
              </a:rPr>
              <a:t>(« </a:t>
            </a:r>
            <a:r>
              <a:rPr lang="en-US" i="1" dirty="0" smtClean="0">
                <a:solidFill>
                  <a:schemeClr val="bg1"/>
                </a:solidFill>
              </a:rPr>
              <a:t>hitchhike</a:t>
            </a:r>
            <a:r>
              <a:rPr lang="fr-FR" i="1" dirty="0" smtClean="0">
                <a:solidFill>
                  <a:schemeClr val="bg1"/>
                </a:solidFill>
              </a:rPr>
              <a:t> ») pour les améliorer et chercher à obtenir le plus grand nombre d'idées pertinentes;</a:t>
            </a:r>
            <a:endParaRPr lang="fr-FR"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6" name="ZoneTexte 5"/>
          <p:cNvSpPr txBox="1">
            <a:spLocks noChangeArrowheads="1"/>
          </p:cNvSpPr>
          <p:nvPr/>
        </p:nvSpPr>
        <p:spPr bwMode="auto">
          <a:xfrm>
            <a:off x="428625" y="214313"/>
            <a:ext cx="8072438" cy="954087"/>
          </a:xfrm>
          <a:prstGeom prst="rect">
            <a:avLst/>
          </a:prstGeom>
          <a:noFill/>
          <a:ln w="9525">
            <a:noFill/>
            <a:miter lim="800000"/>
            <a:headEnd/>
            <a:tailEnd/>
          </a:ln>
        </p:spPr>
        <p:txBody>
          <a:bodyPr>
            <a:spAutoFit/>
          </a:bodyPr>
          <a:lstStyle/>
          <a:p>
            <a:r>
              <a:rPr lang="fr-FR" sz="2800">
                <a:solidFill>
                  <a:schemeClr val="bg1"/>
                </a:solidFill>
                <a:latin typeface="Calibri" pitchFamily="34" charset="0"/>
              </a:rPr>
              <a:t>les suggestions absurdes ou fantaisistes sont admises sans critique (tout noter);</a:t>
            </a:r>
          </a:p>
        </p:txBody>
      </p:sp>
      <p:pic>
        <p:nvPicPr>
          <p:cNvPr id="28676" name="Picture 4"/>
          <p:cNvPicPr>
            <a:picLocks noChangeAspect="1" noChangeArrowheads="1"/>
          </p:cNvPicPr>
          <p:nvPr/>
        </p:nvPicPr>
        <p:blipFill>
          <a:blip r:embed="rId2"/>
          <a:srcRect/>
          <a:stretch>
            <a:fillRect/>
          </a:stretch>
        </p:blipFill>
        <p:spPr bwMode="auto">
          <a:xfrm>
            <a:off x="214313" y="1285875"/>
            <a:ext cx="8501062" cy="4572000"/>
          </a:xfrm>
          <a:prstGeom prst="rect">
            <a:avLst/>
          </a:prstGeom>
          <a:noFill/>
          <a:ln w="9525">
            <a:noFill/>
            <a:miter lim="800000"/>
            <a:headEnd/>
            <a:tailEnd/>
          </a:ln>
        </p:spPr>
      </p:pic>
      <p:sp>
        <p:nvSpPr>
          <p:cNvPr id="9" name="ZoneTexte 8"/>
          <p:cNvSpPr txBox="1">
            <a:spLocks noChangeArrowheads="1"/>
          </p:cNvSpPr>
          <p:nvPr/>
        </p:nvSpPr>
        <p:spPr bwMode="auto">
          <a:xfrm>
            <a:off x="0" y="6000750"/>
            <a:ext cx="9144000" cy="523875"/>
          </a:xfrm>
          <a:prstGeom prst="rect">
            <a:avLst/>
          </a:prstGeom>
          <a:noFill/>
          <a:ln w="9525">
            <a:noFill/>
            <a:miter lim="800000"/>
            <a:headEnd/>
            <a:tailEnd/>
          </a:ln>
        </p:spPr>
        <p:txBody>
          <a:bodyPr>
            <a:spAutoFit/>
          </a:bodyPr>
          <a:lstStyle/>
          <a:p>
            <a:r>
              <a:rPr lang="fr-FR" sz="2800" b="1">
                <a:solidFill>
                  <a:srgbClr val="FF0000"/>
                </a:solidFill>
                <a:latin typeface="Calibri" pitchFamily="34" charset="0"/>
              </a:rPr>
              <a:t>Remarque</a:t>
            </a:r>
            <a:r>
              <a:rPr lang="fr-FR" sz="2800">
                <a:solidFill>
                  <a:schemeClr val="bg1"/>
                </a:solidFill>
                <a:latin typeface="Calibri" pitchFamily="34" charset="0"/>
              </a:rPr>
              <a:t>: L'animateur de la réunion est le gardien des règles</a:t>
            </a:r>
            <a:endParaRPr lang="fr-FR"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animEffect transition="in" filter="diamond(in)">
                                      <p:cBhvr>
                                        <p:cTn id="13" dur="2000"/>
                                        <p:tgtEl>
                                          <p:spTgt spid="2867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28688" y="549275"/>
            <a:ext cx="5572125" cy="1016000"/>
          </a:xfrm>
          <a:prstGeom prst="rect">
            <a:avLst/>
          </a:prstGeom>
          <a:noFill/>
          <a:ln w="9525">
            <a:noFill/>
            <a:miter lim="800000"/>
            <a:headEnd/>
            <a:tailEnd/>
          </a:ln>
        </p:spPr>
        <p:txBody>
          <a:bodyPr>
            <a:spAutoFit/>
          </a:bodyPr>
          <a:lstStyle/>
          <a:p>
            <a:pPr algn="ctr">
              <a:spcBef>
                <a:spcPct val="50000"/>
              </a:spcBef>
            </a:pPr>
            <a:r>
              <a:rPr lang="fr-FR" sz="3200" b="1">
                <a:solidFill>
                  <a:srgbClr val="FFFF00"/>
                </a:solidFill>
              </a:rPr>
              <a:t>Résoudre un problème </a:t>
            </a:r>
            <a:r>
              <a:rPr lang="fr-FR" sz="2800" b="1">
                <a:solidFill>
                  <a:srgbClr val="FFFF00"/>
                </a:solidFill>
              </a:rPr>
              <a:t>grâce à de nouvelles idées</a:t>
            </a:r>
          </a:p>
        </p:txBody>
      </p:sp>
      <p:sp>
        <p:nvSpPr>
          <p:cNvPr id="37891" name="Rectangle 3"/>
          <p:cNvSpPr>
            <a:spLocks noChangeArrowheads="1"/>
          </p:cNvSpPr>
          <p:nvPr/>
        </p:nvSpPr>
        <p:spPr bwMode="auto">
          <a:xfrm>
            <a:off x="250825" y="1700213"/>
            <a:ext cx="7705725" cy="4395787"/>
          </a:xfrm>
          <a:prstGeom prst="rect">
            <a:avLst/>
          </a:prstGeom>
          <a:noFill/>
          <a:ln w="9525">
            <a:noFill/>
            <a:miter lim="800000"/>
            <a:headEnd/>
            <a:tailEnd/>
          </a:ln>
        </p:spPr>
        <p:txBody>
          <a:bodyPr/>
          <a:lstStyle/>
          <a:p>
            <a:pPr marL="533400" indent="-533400">
              <a:lnSpc>
                <a:spcPct val="90000"/>
              </a:lnSpc>
              <a:spcBef>
                <a:spcPct val="20000"/>
              </a:spcBef>
              <a:buFont typeface="Arial" charset="0"/>
              <a:buNone/>
            </a:pPr>
            <a:endParaRPr lang="fr-CA" sz="2000" dirty="0">
              <a:latin typeface="Calibri" pitchFamily="34" charset="0"/>
            </a:endParaRPr>
          </a:p>
          <a:p>
            <a:pPr marL="533400" indent="-533400">
              <a:lnSpc>
                <a:spcPct val="90000"/>
              </a:lnSpc>
              <a:spcBef>
                <a:spcPct val="20000"/>
              </a:spcBef>
              <a:buFont typeface="Arial" charset="0"/>
              <a:buChar char="•"/>
            </a:pPr>
            <a:r>
              <a:rPr lang="fr-CA" sz="2400" dirty="0">
                <a:solidFill>
                  <a:schemeClr val="bg1"/>
                </a:solidFill>
                <a:latin typeface="Calibri" pitchFamily="34" charset="0"/>
              </a:rPr>
              <a:t>Deux rôles spécifiques doivent être attribués :</a:t>
            </a:r>
          </a:p>
          <a:p>
            <a:pPr marL="1295400" lvl="2" indent="-381000">
              <a:lnSpc>
                <a:spcPct val="90000"/>
              </a:lnSpc>
              <a:spcBef>
                <a:spcPct val="20000"/>
              </a:spcBef>
              <a:buFontTx/>
              <a:buAutoNum type="arabicPeriod"/>
            </a:pPr>
            <a:r>
              <a:rPr lang="fr-CA" sz="2400" i="1" dirty="0">
                <a:solidFill>
                  <a:schemeClr val="bg1"/>
                </a:solidFill>
                <a:latin typeface="Calibri" pitchFamily="34" charset="0"/>
              </a:rPr>
              <a:t>Animateur </a:t>
            </a:r>
          </a:p>
          <a:p>
            <a:pPr marL="1295400" lvl="2" indent="-381000">
              <a:lnSpc>
                <a:spcPct val="90000"/>
              </a:lnSpc>
              <a:spcBef>
                <a:spcPct val="20000"/>
              </a:spcBef>
              <a:buFontTx/>
              <a:buAutoNum type="arabicPeriod"/>
            </a:pPr>
            <a:r>
              <a:rPr lang="fr-CA" sz="2400" i="1" dirty="0">
                <a:solidFill>
                  <a:schemeClr val="bg1"/>
                </a:solidFill>
                <a:latin typeface="Calibri" pitchFamily="34" charset="0"/>
              </a:rPr>
              <a:t>Secrétaire</a:t>
            </a:r>
          </a:p>
          <a:p>
            <a:pPr marL="533400" indent="-533400">
              <a:lnSpc>
                <a:spcPct val="90000"/>
              </a:lnSpc>
              <a:spcBef>
                <a:spcPct val="20000"/>
              </a:spcBef>
              <a:buFont typeface="Arial" charset="0"/>
              <a:buChar char="•"/>
            </a:pPr>
            <a:endParaRPr lang="fr-CA" sz="2400" dirty="0">
              <a:solidFill>
                <a:schemeClr val="bg1"/>
              </a:solidFill>
              <a:latin typeface="Calibri" pitchFamily="34" charset="0"/>
            </a:endParaRPr>
          </a:p>
          <a:p>
            <a:pPr marL="533400" indent="-533400">
              <a:lnSpc>
                <a:spcPct val="90000"/>
              </a:lnSpc>
              <a:spcBef>
                <a:spcPct val="20000"/>
              </a:spcBef>
              <a:buFont typeface="Arial" charset="0"/>
              <a:buChar char="•"/>
            </a:pPr>
            <a:r>
              <a:rPr lang="fr-CA" sz="2400" dirty="0">
                <a:solidFill>
                  <a:schemeClr val="bg1"/>
                </a:solidFill>
                <a:latin typeface="Calibri" pitchFamily="34" charset="0"/>
              </a:rPr>
              <a:t>Les phases sont :</a:t>
            </a:r>
          </a:p>
          <a:p>
            <a:pPr marL="1295400" lvl="2" indent="-381000">
              <a:lnSpc>
                <a:spcPct val="90000"/>
              </a:lnSpc>
              <a:spcBef>
                <a:spcPct val="20000"/>
              </a:spcBef>
              <a:buFontTx/>
              <a:buAutoNum type="arabicPeriod"/>
            </a:pPr>
            <a:r>
              <a:rPr lang="fr-CA" sz="2400" i="1" dirty="0">
                <a:solidFill>
                  <a:schemeClr val="bg1"/>
                </a:solidFill>
                <a:latin typeface="Calibri" pitchFamily="34" charset="0"/>
              </a:rPr>
              <a:t>La constitution du groupe </a:t>
            </a:r>
          </a:p>
          <a:p>
            <a:pPr marL="1295400" lvl="2" indent="-381000">
              <a:lnSpc>
                <a:spcPct val="90000"/>
              </a:lnSpc>
              <a:spcBef>
                <a:spcPct val="20000"/>
              </a:spcBef>
              <a:buFontTx/>
              <a:buAutoNum type="arabicPeriod"/>
            </a:pPr>
            <a:r>
              <a:rPr lang="fr-CA" sz="2400" i="1" dirty="0">
                <a:solidFill>
                  <a:schemeClr val="bg1"/>
                </a:solidFill>
                <a:latin typeface="Calibri" pitchFamily="34" charset="0"/>
              </a:rPr>
              <a:t>Le cadrage et la définition de la question de départ</a:t>
            </a:r>
          </a:p>
          <a:p>
            <a:pPr marL="1295400" lvl="2" indent="-381000">
              <a:lnSpc>
                <a:spcPct val="90000"/>
              </a:lnSpc>
              <a:spcBef>
                <a:spcPct val="20000"/>
              </a:spcBef>
              <a:buFontTx/>
              <a:buAutoNum type="arabicPeriod"/>
            </a:pPr>
            <a:r>
              <a:rPr lang="fr-CA" sz="2400" i="1" dirty="0">
                <a:solidFill>
                  <a:schemeClr val="bg1"/>
                </a:solidFill>
                <a:latin typeface="Calibri" pitchFamily="34" charset="0"/>
              </a:rPr>
              <a:t>La collecte des idées </a:t>
            </a:r>
          </a:p>
          <a:p>
            <a:pPr marL="1295400" lvl="2" indent="-381000">
              <a:lnSpc>
                <a:spcPct val="90000"/>
              </a:lnSpc>
              <a:spcBef>
                <a:spcPct val="20000"/>
              </a:spcBef>
              <a:buFontTx/>
              <a:buAutoNum type="arabicPeriod"/>
            </a:pPr>
            <a:r>
              <a:rPr lang="fr-CA" sz="2400" i="1" dirty="0">
                <a:solidFill>
                  <a:schemeClr val="bg1"/>
                </a:solidFill>
                <a:latin typeface="Calibri" pitchFamily="34" charset="0"/>
              </a:rPr>
              <a:t>La sélection des solutions applicables</a:t>
            </a:r>
          </a:p>
          <a:p>
            <a:pPr marL="1295400" lvl="2" indent="-381000">
              <a:lnSpc>
                <a:spcPct val="90000"/>
              </a:lnSpc>
              <a:spcBef>
                <a:spcPct val="20000"/>
              </a:spcBef>
              <a:buFontTx/>
              <a:buAutoNum type="arabicPeriod"/>
            </a:pPr>
            <a:endParaRPr lang="fr-CA" sz="2000"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heckerboard(across)">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7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4213" y="333375"/>
            <a:ext cx="7772400" cy="1143000"/>
          </a:xfrm>
          <a:prstGeom prst="rect">
            <a:avLst/>
          </a:prstGeom>
          <a:noFill/>
          <a:ln w="9525">
            <a:noFill/>
            <a:miter lim="800000"/>
            <a:headEnd/>
            <a:tailEnd/>
          </a:ln>
        </p:spPr>
        <p:txBody>
          <a:bodyPr anchor="ctr"/>
          <a:lstStyle/>
          <a:p>
            <a:pPr algn="ctr"/>
            <a:r>
              <a:rPr lang="fr-CA" sz="4400" b="1">
                <a:solidFill>
                  <a:srgbClr val="FFFF00"/>
                </a:solidFill>
                <a:latin typeface="Calibri" pitchFamily="34" charset="0"/>
              </a:rPr>
              <a:t>L’animateur</a:t>
            </a:r>
          </a:p>
        </p:txBody>
      </p:sp>
      <p:sp>
        <p:nvSpPr>
          <p:cNvPr id="16387" name="Text Box 3"/>
          <p:cNvSpPr txBox="1">
            <a:spLocks noChangeArrowheads="1"/>
          </p:cNvSpPr>
          <p:nvPr/>
        </p:nvSpPr>
        <p:spPr bwMode="auto">
          <a:xfrm>
            <a:off x="827088" y="1557338"/>
            <a:ext cx="7705725" cy="366712"/>
          </a:xfrm>
          <a:prstGeom prst="rect">
            <a:avLst/>
          </a:prstGeom>
          <a:noFill/>
          <a:ln w="9525">
            <a:noFill/>
            <a:miter lim="800000"/>
            <a:headEnd/>
            <a:tailEnd/>
          </a:ln>
        </p:spPr>
        <p:txBody>
          <a:bodyPr>
            <a:spAutoFit/>
          </a:bodyPr>
          <a:lstStyle/>
          <a:p>
            <a:pPr>
              <a:spcBef>
                <a:spcPct val="50000"/>
              </a:spcBef>
            </a:pPr>
            <a:endParaRPr lang="fr-FR"/>
          </a:p>
        </p:txBody>
      </p:sp>
      <p:sp>
        <p:nvSpPr>
          <p:cNvPr id="38916" name="Rectangle 4"/>
          <p:cNvSpPr>
            <a:spLocks noChangeArrowheads="1"/>
          </p:cNvSpPr>
          <p:nvPr/>
        </p:nvSpPr>
        <p:spPr bwMode="auto">
          <a:xfrm>
            <a:off x="500063" y="1571625"/>
            <a:ext cx="7772400" cy="4114800"/>
          </a:xfrm>
          <a:prstGeom prst="rect">
            <a:avLst/>
          </a:prstGeom>
          <a:noFill/>
          <a:ln w="9525">
            <a:noFill/>
            <a:miter lim="800000"/>
            <a:headEnd/>
            <a:tailEnd/>
          </a:ln>
        </p:spPr>
        <p:txBody>
          <a:bodyPr/>
          <a:lstStyle/>
          <a:p>
            <a:pPr marL="342900" indent="-342900">
              <a:spcBef>
                <a:spcPct val="20000"/>
              </a:spcBef>
              <a:buFont typeface="Arial" charset="0"/>
              <a:buChar char="•"/>
            </a:pPr>
            <a:r>
              <a:rPr lang="fr-CA" sz="2400">
                <a:solidFill>
                  <a:schemeClr val="bg1"/>
                </a:solidFill>
                <a:latin typeface="Calibri" pitchFamily="34" charset="0"/>
              </a:rPr>
              <a:t>C’est lui qui lance et qui guide la session de brainstorming</a:t>
            </a:r>
            <a:r>
              <a:rPr lang="fr-CA" sz="2400">
                <a:latin typeface="Calibri" pitchFamily="34" charset="0"/>
              </a:rPr>
              <a:t> </a:t>
            </a:r>
          </a:p>
          <a:p>
            <a:pPr marL="742950" lvl="1" indent="-285750">
              <a:spcBef>
                <a:spcPct val="20000"/>
              </a:spcBef>
              <a:buFont typeface="Arial" charset="0"/>
              <a:buChar char="–"/>
            </a:pPr>
            <a:r>
              <a:rPr lang="fr-CA" sz="2400">
                <a:solidFill>
                  <a:schemeClr val="bg1"/>
                </a:solidFill>
                <a:latin typeface="Calibri" pitchFamily="34" charset="0"/>
              </a:rPr>
              <a:t>Sélection des participants</a:t>
            </a:r>
          </a:p>
          <a:p>
            <a:pPr marL="742950" lvl="1" indent="-285750">
              <a:spcBef>
                <a:spcPct val="20000"/>
              </a:spcBef>
              <a:buFont typeface="Arial" charset="0"/>
              <a:buChar char="–"/>
            </a:pPr>
            <a:r>
              <a:rPr lang="fr-CA" sz="2400">
                <a:solidFill>
                  <a:schemeClr val="bg1"/>
                </a:solidFill>
                <a:latin typeface="Calibri" pitchFamily="34" charset="0"/>
              </a:rPr>
              <a:t>Organisation de la session</a:t>
            </a:r>
          </a:p>
          <a:p>
            <a:pPr marL="742950" lvl="1" indent="-285750">
              <a:spcBef>
                <a:spcPct val="20000"/>
              </a:spcBef>
              <a:buFont typeface="Arial" charset="0"/>
              <a:buChar char="–"/>
            </a:pPr>
            <a:r>
              <a:rPr lang="fr-CA" sz="2400">
                <a:solidFill>
                  <a:schemeClr val="bg1"/>
                </a:solidFill>
                <a:latin typeface="Calibri" pitchFamily="34" charset="0"/>
              </a:rPr>
              <a:t>Respect du temps</a:t>
            </a:r>
          </a:p>
          <a:p>
            <a:pPr marL="742950" lvl="1" indent="-285750">
              <a:spcBef>
                <a:spcPct val="20000"/>
              </a:spcBef>
              <a:buFont typeface="Arial" charset="0"/>
              <a:buChar char="–"/>
            </a:pPr>
            <a:r>
              <a:rPr lang="fr-CA" sz="2400">
                <a:solidFill>
                  <a:schemeClr val="bg1"/>
                </a:solidFill>
                <a:latin typeface="Calibri" pitchFamily="34" charset="0"/>
              </a:rPr>
              <a:t>Cadrage, voire recadrage en cours de route</a:t>
            </a:r>
          </a:p>
          <a:p>
            <a:pPr marL="742950" lvl="1" indent="-285750">
              <a:spcBef>
                <a:spcPct val="20000"/>
              </a:spcBef>
              <a:buFont typeface="Arial" charset="0"/>
              <a:buChar char="–"/>
            </a:pPr>
            <a:r>
              <a:rPr lang="fr-CA" sz="2400">
                <a:solidFill>
                  <a:schemeClr val="bg1"/>
                </a:solidFill>
                <a:latin typeface="Calibri" pitchFamily="34" charset="0"/>
              </a:rPr>
              <a:t>Participation de tous</a:t>
            </a:r>
          </a:p>
          <a:p>
            <a:pPr marL="742950" lvl="1" indent="-285750">
              <a:spcBef>
                <a:spcPct val="20000"/>
              </a:spcBef>
              <a:buFont typeface="Arial" charset="0"/>
              <a:buChar char="–"/>
            </a:pPr>
            <a:r>
              <a:rPr lang="fr-CA" sz="2400">
                <a:solidFill>
                  <a:schemeClr val="bg1"/>
                </a:solidFill>
                <a:latin typeface="Calibri" pitchFamily="34" charset="0"/>
              </a:rPr>
              <a:t>Accord préalable sur la méthode de travail</a:t>
            </a:r>
          </a:p>
          <a:p>
            <a:pPr marL="742950" lvl="1" indent="-285750">
              <a:spcBef>
                <a:spcPct val="20000"/>
              </a:spcBef>
              <a:buFont typeface="Arial" charset="0"/>
              <a:buChar char="–"/>
            </a:pPr>
            <a:endParaRPr lang="fr-CA"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checkerboard(across)">
                                      <p:cBhvr>
                                        <p:cTn id="7" dur="5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891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8916">
                                            <p:txEl>
                                              <p:pRg st="1" end="1"/>
                                            </p:txEl>
                                          </p:spTgt>
                                        </p:tgtEl>
                                        <p:attrNameLst>
                                          <p:attrName>style.visibility</p:attrName>
                                        </p:attrNameLst>
                                      </p:cBhvr>
                                      <p:to>
                                        <p:strVal val="visible"/>
                                      </p:to>
                                    </p:set>
                                    <p:animEffect transition="in" filter="wipe(up)">
                                      <p:cBhvr>
                                        <p:cTn id="16" dur="500"/>
                                        <p:tgtEl>
                                          <p:spTgt spid="38916">
                                            <p:txEl>
                                              <p:pRg st="1" end="1"/>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8916">
                                            <p:txEl>
                                              <p:pRg st="2" end="2"/>
                                            </p:txEl>
                                          </p:spTgt>
                                        </p:tgtEl>
                                        <p:attrNameLst>
                                          <p:attrName>style.visibility</p:attrName>
                                        </p:attrNameLst>
                                      </p:cBhvr>
                                      <p:to>
                                        <p:strVal val="visible"/>
                                      </p:to>
                                    </p:set>
                                    <p:animEffect transition="in" filter="wipe(up)">
                                      <p:cBhvr>
                                        <p:cTn id="20" dur="500"/>
                                        <p:tgtEl>
                                          <p:spTgt spid="38916">
                                            <p:txEl>
                                              <p:pRg st="2" end="2"/>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38916">
                                            <p:txEl>
                                              <p:pRg st="3" end="3"/>
                                            </p:txEl>
                                          </p:spTgt>
                                        </p:tgtEl>
                                        <p:attrNameLst>
                                          <p:attrName>style.visibility</p:attrName>
                                        </p:attrNameLst>
                                      </p:cBhvr>
                                      <p:to>
                                        <p:strVal val="visible"/>
                                      </p:to>
                                    </p:set>
                                    <p:animEffect transition="in" filter="wipe(up)">
                                      <p:cBhvr>
                                        <p:cTn id="24" dur="500"/>
                                        <p:tgtEl>
                                          <p:spTgt spid="38916">
                                            <p:txEl>
                                              <p:pRg st="3" end="3"/>
                                            </p:txEl>
                                          </p:spTgt>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38916">
                                            <p:txEl>
                                              <p:pRg st="4" end="4"/>
                                            </p:txEl>
                                          </p:spTgt>
                                        </p:tgtEl>
                                        <p:attrNameLst>
                                          <p:attrName>style.visibility</p:attrName>
                                        </p:attrNameLst>
                                      </p:cBhvr>
                                      <p:to>
                                        <p:strVal val="visible"/>
                                      </p:to>
                                    </p:set>
                                    <p:animEffect transition="in" filter="wipe(up)">
                                      <p:cBhvr>
                                        <p:cTn id="28" dur="500"/>
                                        <p:tgtEl>
                                          <p:spTgt spid="38916">
                                            <p:txEl>
                                              <p:pRg st="4" end="4"/>
                                            </p:txEl>
                                          </p:spTgt>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8916">
                                            <p:txEl>
                                              <p:pRg st="5" end="5"/>
                                            </p:txEl>
                                          </p:spTgt>
                                        </p:tgtEl>
                                        <p:attrNameLst>
                                          <p:attrName>style.visibility</p:attrName>
                                        </p:attrNameLst>
                                      </p:cBhvr>
                                      <p:to>
                                        <p:strVal val="visible"/>
                                      </p:to>
                                    </p:set>
                                    <p:animEffect transition="in" filter="wipe(up)">
                                      <p:cBhvr>
                                        <p:cTn id="32" dur="500"/>
                                        <p:tgtEl>
                                          <p:spTgt spid="38916">
                                            <p:txEl>
                                              <p:pRg st="5" end="5"/>
                                            </p:txEl>
                                          </p:spTgt>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38916">
                                            <p:txEl>
                                              <p:pRg st="6" end="6"/>
                                            </p:txEl>
                                          </p:spTgt>
                                        </p:tgtEl>
                                        <p:attrNameLst>
                                          <p:attrName>style.visibility</p:attrName>
                                        </p:attrNameLst>
                                      </p:cBhvr>
                                      <p:to>
                                        <p:strVal val="visible"/>
                                      </p:to>
                                    </p:set>
                                    <p:animEffect transition="in" filter="wipe(up)">
                                      <p:cBhvr>
                                        <p:cTn id="36" dur="500"/>
                                        <p:tgtEl>
                                          <p:spTgt spid="389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p:cNvSpPr>
            <a:spLocks noGrp="1"/>
          </p:cNvSpPr>
          <p:nvPr>
            <p:ph idx="1"/>
          </p:nvPr>
        </p:nvSpPr>
        <p:spPr>
          <a:xfrm>
            <a:off x="0" y="0"/>
            <a:ext cx="9144000" cy="6858000"/>
          </a:xfrm>
        </p:spPr>
        <p:txBody>
          <a:bodyPr/>
          <a:lstStyle/>
          <a:p>
            <a:pPr eaLnBrk="1" hangingPunct="1">
              <a:buFont typeface="Wingdings" pitchFamily="2" charset="2"/>
              <a:buNone/>
            </a:pPr>
            <a:r>
              <a:rPr lang="fr-FR" dirty="0" smtClean="0"/>
              <a:t>         </a:t>
            </a:r>
          </a:p>
          <a:p>
            <a:pPr eaLnBrk="1" hangingPunct="1">
              <a:buFont typeface="Wingdings" pitchFamily="2" charset="2"/>
              <a:buNone/>
            </a:pPr>
            <a:r>
              <a:rPr lang="fr-FR" sz="2600" dirty="0" smtClean="0"/>
              <a:t>   </a:t>
            </a:r>
            <a:r>
              <a:rPr lang="fr-FR" sz="2600" b="1" dirty="0" smtClean="0">
                <a:solidFill>
                  <a:schemeClr val="bg1"/>
                </a:solidFill>
                <a:latin typeface="Arial" pitchFamily="34" charset="0"/>
                <a:cs typeface="Arial" pitchFamily="34" charset="0"/>
              </a:rPr>
              <a:t>« la qualité concerne tous les nivaux hiérarchiques. » </a:t>
            </a:r>
          </a:p>
          <a:p>
            <a:pPr eaLnBrk="1" hangingPunct="1">
              <a:buFont typeface="Wingdings" pitchFamily="2" charset="2"/>
              <a:buNone/>
            </a:pPr>
            <a:endParaRPr lang="fr-FR" sz="2400" dirty="0" smtClean="0">
              <a:solidFill>
                <a:schemeClr val="bg1"/>
              </a:solidFill>
              <a:latin typeface="Arial" pitchFamily="34" charset="0"/>
              <a:cs typeface="Arial" pitchFamily="34" charset="0"/>
            </a:endParaRPr>
          </a:p>
          <a:p>
            <a:pPr eaLnBrk="1" hangingPunct="1">
              <a:buFont typeface="Wingdings" pitchFamily="2" charset="2"/>
              <a:buChar char="Ø"/>
            </a:pPr>
            <a:r>
              <a:rPr lang="fr-FR" sz="2400" dirty="0" smtClean="0">
                <a:solidFill>
                  <a:schemeClr val="bg1"/>
                </a:solidFill>
                <a:latin typeface="Arial" pitchFamily="34" charset="0"/>
                <a:cs typeface="Arial" pitchFamily="34" charset="0"/>
              </a:rPr>
              <a:t>Tout cet ensemble ne peut être obtenu que si l’organisation (entreprise, administration,…) fonctionne bien:</a:t>
            </a:r>
          </a:p>
          <a:p>
            <a:pPr eaLnBrk="1" hangingPunct="1">
              <a:buFont typeface="Wingdings" pitchFamily="2" charset="2"/>
              <a:buChar char="Ø"/>
            </a:pPr>
            <a:r>
              <a:rPr lang="fr-FR" sz="2400" dirty="0" smtClean="0">
                <a:solidFill>
                  <a:schemeClr val="bg1"/>
                </a:solidFill>
                <a:latin typeface="Arial" pitchFamily="34" charset="0"/>
                <a:cs typeface="Arial" pitchFamily="34" charset="0"/>
              </a:rPr>
              <a:t>si chacun où qu’il soit, a conscience que sa performance personnelle contribue à la performance de l’organisation.</a:t>
            </a:r>
          </a:p>
          <a:p>
            <a:pPr eaLnBrk="1" hangingPunct="1">
              <a:buFont typeface="Wingdings 2" pitchFamily="18" charset="2"/>
              <a:buNone/>
            </a:pPr>
            <a:endParaRPr lang="fr-FR" sz="2400" dirty="0" smtClean="0">
              <a:solidFill>
                <a:schemeClr val="bg1"/>
              </a:solidFill>
              <a:latin typeface="Arial" pitchFamily="34" charset="0"/>
              <a:cs typeface="Arial" pitchFamily="34" charset="0"/>
            </a:endParaRPr>
          </a:p>
          <a:p>
            <a:pPr eaLnBrk="1" hangingPunct="1">
              <a:buFont typeface="Wingdings" pitchFamily="2" charset="2"/>
              <a:buChar char="Ø"/>
            </a:pPr>
            <a:r>
              <a:rPr lang="fr-FR" sz="2400" dirty="0" smtClean="0">
                <a:solidFill>
                  <a:schemeClr val="bg1"/>
                </a:solidFill>
                <a:latin typeface="Arial" pitchFamily="34" charset="0"/>
                <a:cs typeface="Arial" pitchFamily="34" charset="0"/>
              </a:rPr>
              <a:t>La qualité ne se limite pas à satisfaire les besoins exprimés et implicites des utilisateurs d’un produit ou service, mais également :</a:t>
            </a:r>
          </a:p>
          <a:p>
            <a:pPr eaLnBrk="1" hangingPunct="1">
              <a:buFont typeface="Wingdings" pitchFamily="2" charset="2"/>
              <a:buChar char="Ø"/>
            </a:pPr>
            <a:r>
              <a:rPr lang="fr-FR" sz="2400" dirty="0" smtClean="0">
                <a:solidFill>
                  <a:schemeClr val="bg1"/>
                </a:solidFill>
                <a:latin typeface="Arial" pitchFamily="34" charset="0"/>
                <a:cs typeface="Arial" pitchFamily="34" charset="0"/>
              </a:rPr>
              <a:t> Les besoins de </a:t>
            </a:r>
            <a:r>
              <a:rPr lang="fr-FR" sz="2400" u="sng" dirty="0" smtClean="0">
                <a:solidFill>
                  <a:schemeClr val="bg1"/>
                </a:solidFill>
                <a:latin typeface="Arial" pitchFamily="34" charset="0"/>
                <a:cs typeface="Arial" pitchFamily="34" charset="0"/>
              </a:rPr>
              <a:t>la bonne gestion interne</a:t>
            </a:r>
            <a:r>
              <a:rPr lang="fr-FR" sz="2400" dirty="0" smtClean="0">
                <a:solidFill>
                  <a:schemeClr val="bg1"/>
                </a:solidFill>
                <a:latin typeface="Arial" pitchFamily="34" charset="0"/>
                <a:cs typeface="Arial" pitchFamily="34" charset="0"/>
              </a:rPr>
              <a:t> ainsi que </a:t>
            </a:r>
            <a:r>
              <a:rPr lang="fr-FR" sz="2400" b="1" dirty="0" smtClean="0">
                <a:solidFill>
                  <a:schemeClr val="bg1"/>
                </a:solidFill>
                <a:latin typeface="Arial" pitchFamily="34" charset="0"/>
                <a:cs typeface="Arial" pitchFamily="34" charset="0"/>
              </a:rPr>
              <a:t>les exigences </a:t>
            </a:r>
            <a:r>
              <a:rPr lang="fr-FR" sz="2400" dirty="0" smtClean="0">
                <a:solidFill>
                  <a:schemeClr val="bg1"/>
                </a:solidFill>
                <a:latin typeface="Arial" pitchFamily="34" charset="0"/>
                <a:cs typeface="Arial" pitchFamily="34" charset="0"/>
              </a:rPr>
              <a:t>de société en terme d’</a:t>
            </a:r>
            <a:r>
              <a:rPr lang="fr-FR" sz="2400" b="1" dirty="0" smtClean="0">
                <a:solidFill>
                  <a:schemeClr val="bg1"/>
                </a:solidFill>
                <a:latin typeface="Arial" pitchFamily="34" charset="0"/>
                <a:cs typeface="Arial" pitchFamily="34" charset="0"/>
              </a:rPr>
              <a:t>obligations</a:t>
            </a:r>
            <a:r>
              <a:rPr lang="fr-FR" sz="2400" dirty="0" smtClean="0">
                <a:solidFill>
                  <a:schemeClr val="bg1"/>
                </a:solidFill>
                <a:latin typeface="Arial" pitchFamily="34" charset="0"/>
                <a:cs typeface="Arial" pitchFamily="34" charset="0"/>
              </a:rPr>
              <a:t> exprimées par des </a:t>
            </a:r>
            <a:r>
              <a:rPr lang="fr-FR" sz="2400" b="1" dirty="0" smtClean="0">
                <a:solidFill>
                  <a:schemeClr val="bg1"/>
                </a:solidFill>
                <a:latin typeface="Arial" pitchFamily="34" charset="0"/>
                <a:cs typeface="Arial" pitchFamily="34" charset="0"/>
              </a:rPr>
              <a:t>lois</a:t>
            </a:r>
            <a:r>
              <a:rPr lang="fr-FR" sz="2400" dirty="0" smtClean="0">
                <a:solidFill>
                  <a:schemeClr val="bg1"/>
                </a:solidFill>
                <a:latin typeface="Arial" pitchFamily="34" charset="0"/>
                <a:cs typeface="Arial" pitchFamily="34" charset="0"/>
              </a:rPr>
              <a:t>, des </a:t>
            </a:r>
            <a:r>
              <a:rPr lang="fr-FR" sz="2400" b="1" dirty="0" smtClean="0">
                <a:solidFill>
                  <a:schemeClr val="bg1"/>
                </a:solidFill>
                <a:latin typeface="Arial" pitchFamily="34" charset="0"/>
                <a:cs typeface="Arial" pitchFamily="34" charset="0"/>
              </a:rPr>
              <a:t>réglementations</a:t>
            </a:r>
            <a:r>
              <a:rPr lang="fr-FR" sz="2400" dirty="0" smtClean="0">
                <a:solidFill>
                  <a:schemeClr val="bg1"/>
                </a:solidFill>
                <a:latin typeface="Arial" pitchFamily="34" charset="0"/>
                <a:cs typeface="Arial" pitchFamily="34" charset="0"/>
              </a:rPr>
              <a:t>, des </a:t>
            </a:r>
            <a:r>
              <a:rPr lang="fr-FR" sz="2400" b="1" dirty="0" smtClean="0">
                <a:solidFill>
                  <a:schemeClr val="bg1"/>
                </a:solidFill>
                <a:latin typeface="Arial" pitchFamily="34" charset="0"/>
                <a:cs typeface="Arial" pitchFamily="34" charset="0"/>
              </a:rPr>
              <a:t>codes</a:t>
            </a:r>
            <a:r>
              <a:rPr lang="fr-FR" sz="2400" dirty="0" smtClean="0">
                <a:solidFill>
                  <a:schemeClr val="bg1"/>
                </a:solidFill>
                <a:latin typeface="Arial" pitchFamily="34" charset="0"/>
                <a:cs typeface="Arial" pitchFamily="34" charset="0"/>
              </a:rPr>
              <a:t> visant par exemple, </a:t>
            </a:r>
            <a:r>
              <a:rPr lang="fr-FR" sz="2400" b="1" dirty="0" smtClean="0">
                <a:solidFill>
                  <a:schemeClr val="bg1"/>
                </a:solidFill>
                <a:latin typeface="Arial" pitchFamily="34" charset="0"/>
                <a:cs typeface="Arial" pitchFamily="34" charset="0"/>
              </a:rPr>
              <a:t>la sécurité</a:t>
            </a:r>
            <a:r>
              <a:rPr lang="fr-FR" sz="2400" dirty="0" smtClean="0">
                <a:solidFill>
                  <a:schemeClr val="bg1"/>
                </a:solidFill>
                <a:latin typeface="Arial" pitchFamily="34" charset="0"/>
                <a:cs typeface="Arial" pitchFamily="34" charset="0"/>
              </a:rPr>
              <a:t>, la </a:t>
            </a:r>
            <a:r>
              <a:rPr lang="fr-FR" sz="2400" b="1" dirty="0" smtClean="0">
                <a:solidFill>
                  <a:schemeClr val="bg1"/>
                </a:solidFill>
                <a:latin typeface="Arial" pitchFamily="34" charset="0"/>
                <a:cs typeface="Arial" pitchFamily="34" charset="0"/>
              </a:rPr>
              <a:t>protection de l’environnement</a:t>
            </a:r>
            <a:r>
              <a:rPr lang="fr-FR" sz="2400" dirty="0" smtClean="0">
                <a:solidFill>
                  <a:schemeClr val="bg1"/>
                </a:solidFill>
                <a:latin typeface="Arial" pitchFamily="34" charset="0"/>
                <a:cs typeface="Arial" pitchFamily="34" charset="0"/>
              </a:rPr>
              <a:t>, etc. </a:t>
            </a:r>
          </a:p>
        </p:txBody>
      </p:sp>
      <p:sp>
        <p:nvSpPr>
          <p:cNvPr id="4" name="Espace réservé du numéro de diapositive 3"/>
          <p:cNvSpPr>
            <a:spLocks noGrp="1"/>
          </p:cNvSpPr>
          <p:nvPr>
            <p:ph type="sldNum" sz="quarter" idx="12"/>
          </p:nvPr>
        </p:nvSpPr>
        <p:spPr/>
        <p:txBody>
          <a:bodyPr>
            <a:normAutofit/>
          </a:bodyPr>
          <a:lstStyle/>
          <a:p>
            <a:pPr>
              <a:defRPr/>
            </a:pPr>
            <a:fld id="{AFC49931-9EC1-4961-877E-BC045D9FA1FB}" type="slidenum">
              <a:rPr lang="fr-FR"/>
              <a:pPr>
                <a:defRPr/>
              </a:pPr>
              <a:t>8</a:t>
            </a:fld>
            <a:endParaRPr lang="fr-F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4213" y="260350"/>
            <a:ext cx="7772400" cy="739758"/>
          </a:xfrm>
          <a:prstGeom prst="rect">
            <a:avLst/>
          </a:prstGeom>
          <a:noFill/>
          <a:ln w="9525">
            <a:noFill/>
            <a:miter lim="800000"/>
            <a:headEnd/>
            <a:tailEnd/>
          </a:ln>
        </p:spPr>
        <p:txBody>
          <a:bodyPr anchor="ctr"/>
          <a:lstStyle/>
          <a:p>
            <a:pPr algn="ctr"/>
            <a:r>
              <a:rPr lang="fr-CA" sz="3200" b="1" dirty="0">
                <a:solidFill>
                  <a:srgbClr val="FFFF00"/>
                </a:solidFill>
                <a:latin typeface="Calibri" pitchFamily="34" charset="0"/>
              </a:rPr>
              <a:t>Rôle de l’animateur pendant la collecte</a:t>
            </a:r>
          </a:p>
        </p:txBody>
      </p:sp>
      <p:sp>
        <p:nvSpPr>
          <p:cNvPr id="46083" name="Rectangle 3"/>
          <p:cNvSpPr>
            <a:spLocks noChangeArrowheads="1"/>
          </p:cNvSpPr>
          <p:nvPr/>
        </p:nvSpPr>
        <p:spPr bwMode="auto">
          <a:xfrm>
            <a:off x="611188" y="1628775"/>
            <a:ext cx="8208962" cy="3319463"/>
          </a:xfrm>
          <a:prstGeom prst="rect">
            <a:avLst/>
          </a:prstGeom>
          <a:noFill/>
          <a:ln w="9525">
            <a:noFill/>
            <a:miter lim="800000"/>
            <a:headEnd/>
            <a:tailEnd/>
          </a:ln>
        </p:spPr>
        <p:txBody>
          <a:bodyPr/>
          <a:lstStyle/>
          <a:p>
            <a:pPr marL="342900" indent="-342900">
              <a:spcBef>
                <a:spcPct val="20000"/>
              </a:spcBef>
              <a:buFont typeface="Arial" charset="0"/>
              <a:buChar char="•"/>
            </a:pPr>
            <a:r>
              <a:rPr lang="fr-CA" sz="2400" dirty="0">
                <a:solidFill>
                  <a:schemeClr val="bg1"/>
                </a:solidFill>
                <a:latin typeface="Calibri" pitchFamily="34" charset="0"/>
              </a:rPr>
              <a:t>Il doit s’assurer que le processus se déroule de manière optimale</a:t>
            </a:r>
          </a:p>
          <a:p>
            <a:pPr marL="742950" lvl="1" indent="-285750">
              <a:spcBef>
                <a:spcPct val="20000"/>
              </a:spcBef>
              <a:buFont typeface="Arial" charset="0"/>
              <a:buChar char="–"/>
            </a:pPr>
            <a:r>
              <a:rPr lang="fr-CA" sz="2400" dirty="0">
                <a:solidFill>
                  <a:schemeClr val="bg1"/>
                </a:solidFill>
                <a:latin typeface="Calibri" pitchFamily="34" charset="0"/>
              </a:rPr>
              <a:t>Il peut intervenir </a:t>
            </a:r>
            <a:r>
              <a:rPr lang="fr-CA" sz="2400" dirty="0" smtClean="0">
                <a:solidFill>
                  <a:schemeClr val="bg1"/>
                </a:solidFill>
                <a:latin typeface="Calibri" pitchFamily="34" charset="0"/>
              </a:rPr>
              <a:t>: </a:t>
            </a:r>
          </a:p>
          <a:p>
            <a:pPr marL="742950" lvl="1" indent="-285750">
              <a:spcBef>
                <a:spcPct val="20000"/>
              </a:spcBef>
              <a:buFont typeface="Wingdings" pitchFamily="2" charset="2"/>
              <a:buChar char="Ø"/>
            </a:pPr>
            <a:r>
              <a:rPr lang="fr-CA" sz="2400" dirty="0">
                <a:solidFill>
                  <a:schemeClr val="bg1"/>
                </a:solidFill>
                <a:latin typeface="Calibri" pitchFamily="34" charset="0"/>
              </a:rPr>
              <a:t>P</a:t>
            </a:r>
            <a:r>
              <a:rPr lang="fr-CA" sz="2400" dirty="0" smtClean="0">
                <a:solidFill>
                  <a:schemeClr val="bg1"/>
                </a:solidFill>
                <a:latin typeface="Calibri" pitchFamily="34" charset="0"/>
              </a:rPr>
              <a:t>our </a:t>
            </a:r>
            <a:r>
              <a:rPr lang="fr-CA" sz="2400" dirty="0">
                <a:solidFill>
                  <a:schemeClr val="bg1"/>
                </a:solidFill>
                <a:latin typeface="Calibri" pitchFamily="34" charset="0"/>
              </a:rPr>
              <a:t>relancer si le processus </a:t>
            </a:r>
            <a:r>
              <a:rPr lang="fr-CA" sz="2400" dirty="0" smtClean="0">
                <a:solidFill>
                  <a:schemeClr val="bg1"/>
                </a:solidFill>
                <a:latin typeface="Calibri" pitchFamily="34" charset="0"/>
              </a:rPr>
              <a:t>ralentit;</a:t>
            </a:r>
          </a:p>
          <a:p>
            <a:pPr marL="742950" lvl="1" indent="-285750">
              <a:spcBef>
                <a:spcPct val="20000"/>
              </a:spcBef>
              <a:buFont typeface="Wingdings" pitchFamily="2" charset="2"/>
              <a:buChar char="Ø"/>
            </a:pPr>
            <a:r>
              <a:rPr lang="fr-CA" sz="2400" dirty="0" smtClean="0">
                <a:solidFill>
                  <a:schemeClr val="bg1"/>
                </a:solidFill>
                <a:latin typeface="Calibri" pitchFamily="34" charset="0"/>
              </a:rPr>
              <a:t>Pour </a:t>
            </a:r>
            <a:r>
              <a:rPr lang="fr-CA" sz="2400" dirty="0">
                <a:solidFill>
                  <a:schemeClr val="bg1"/>
                </a:solidFill>
                <a:latin typeface="Calibri" pitchFamily="34" charset="0"/>
              </a:rPr>
              <a:t>éviter que des personnes fassent des apartés ..</a:t>
            </a:r>
          </a:p>
          <a:p>
            <a:pPr marL="742950" lvl="1" indent="-285750">
              <a:spcBef>
                <a:spcPct val="20000"/>
              </a:spcBef>
              <a:buFont typeface="Arial" charset="0"/>
              <a:buChar char="–"/>
            </a:pPr>
            <a:r>
              <a:rPr lang="fr-CA" sz="2400" dirty="0">
                <a:solidFill>
                  <a:schemeClr val="bg1"/>
                </a:solidFill>
                <a:latin typeface="Calibri" pitchFamily="34" charset="0"/>
              </a:rPr>
              <a:t>Il doit recadrer si on s’éloigne trop de la question de départ</a:t>
            </a:r>
          </a:p>
          <a:p>
            <a:pPr marL="742950" lvl="1" indent="-285750">
              <a:spcBef>
                <a:spcPct val="20000"/>
              </a:spcBef>
              <a:buFont typeface="Arial" charset="0"/>
              <a:buChar char="–"/>
            </a:pPr>
            <a:endParaRPr lang="fr-CA"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heckerboard(across)">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4213" y="333375"/>
            <a:ext cx="7772400" cy="1143000"/>
          </a:xfrm>
          <a:prstGeom prst="rect">
            <a:avLst/>
          </a:prstGeom>
          <a:noFill/>
          <a:ln w="9525">
            <a:noFill/>
            <a:miter lim="800000"/>
            <a:headEnd/>
            <a:tailEnd/>
          </a:ln>
        </p:spPr>
        <p:txBody>
          <a:bodyPr anchor="ctr"/>
          <a:lstStyle/>
          <a:p>
            <a:pPr algn="ctr"/>
            <a:r>
              <a:rPr lang="fr-FR" sz="4400" b="1">
                <a:solidFill>
                  <a:srgbClr val="FFFF00"/>
                </a:solidFill>
                <a:latin typeface="Calibri" pitchFamily="34" charset="0"/>
              </a:rPr>
              <a:t>Le secrétaire </a:t>
            </a:r>
          </a:p>
        </p:txBody>
      </p:sp>
      <p:sp>
        <p:nvSpPr>
          <p:cNvPr id="39939" name="Rectangle 3"/>
          <p:cNvSpPr>
            <a:spLocks noChangeArrowheads="1"/>
          </p:cNvSpPr>
          <p:nvPr/>
        </p:nvSpPr>
        <p:spPr bwMode="auto">
          <a:xfrm>
            <a:off x="827088" y="1412875"/>
            <a:ext cx="8064500" cy="4543425"/>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fr-CA" sz="2800" dirty="0">
                <a:solidFill>
                  <a:schemeClr val="bg1"/>
                </a:solidFill>
                <a:latin typeface="Calibri" pitchFamily="34" charset="0"/>
              </a:rPr>
              <a:t>Il est responsable de la prise en note des idées</a:t>
            </a:r>
          </a:p>
          <a:p>
            <a:pPr marL="742950" lvl="1" indent="-285750">
              <a:lnSpc>
                <a:spcPct val="80000"/>
              </a:lnSpc>
              <a:spcBef>
                <a:spcPct val="20000"/>
              </a:spcBef>
              <a:buFont typeface="Arial" charset="0"/>
              <a:buChar char="–"/>
            </a:pPr>
            <a:r>
              <a:rPr lang="fr-CA" sz="2400" i="1" dirty="0">
                <a:solidFill>
                  <a:schemeClr val="bg1"/>
                </a:solidFill>
                <a:latin typeface="Calibri" pitchFamily="34" charset="0"/>
              </a:rPr>
              <a:t>La prise de notes se fait souvent sur un tableau ou sur un PC avec </a:t>
            </a:r>
            <a:r>
              <a:rPr lang="fr-CA" sz="2400" i="1" dirty="0" smtClean="0">
                <a:solidFill>
                  <a:schemeClr val="bg1"/>
                </a:solidFill>
                <a:latin typeface="Calibri" pitchFamily="34" charset="0"/>
              </a:rPr>
              <a:t>vidéoprojecteur</a:t>
            </a:r>
          </a:p>
          <a:p>
            <a:pPr marL="742950" lvl="1" indent="-285750">
              <a:lnSpc>
                <a:spcPct val="80000"/>
              </a:lnSpc>
              <a:spcBef>
                <a:spcPct val="20000"/>
              </a:spcBef>
              <a:buFont typeface="Arial" charset="0"/>
              <a:buChar char="–"/>
            </a:pPr>
            <a:r>
              <a:rPr lang="fr-CA" sz="2400" dirty="0" smtClean="0">
                <a:solidFill>
                  <a:schemeClr val="bg1"/>
                </a:solidFill>
                <a:latin typeface="Calibri" pitchFamily="34" charset="0"/>
              </a:rPr>
              <a:t>c’est lui qui constitue la « mémoire » du processus.</a:t>
            </a:r>
            <a:endParaRPr lang="fr-CA" sz="2400" i="1" dirty="0">
              <a:solidFill>
                <a:schemeClr val="bg1"/>
              </a:solidFill>
              <a:latin typeface="Calibri" pitchFamily="34" charset="0"/>
            </a:endParaRPr>
          </a:p>
          <a:p>
            <a:pPr marL="742950" lvl="1" indent="-285750">
              <a:lnSpc>
                <a:spcPct val="80000"/>
              </a:lnSpc>
              <a:spcBef>
                <a:spcPct val="20000"/>
              </a:spcBef>
              <a:buFont typeface="Arial" charset="0"/>
              <a:buChar char="–"/>
            </a:pPr>
            <a:endParaRPr lang="fr-CA" sz="2400" i="1" dirty="0">
              <a:solidFill>
                <a:schemeClr val="bg1"/>
              </a:solidFill>
              <a:latin typeface="Calibri" pitchFamily="34" charset="0"/>
            </a:endParaRPr>
          </a:p>
          <a:p>
            <a:pPr marL="742950" lvl="1" indent="-285750">
              <a:lnSpc>
                <a:spcPct val="80000"/>
              </a:lnSpc>
              <a:spcBef>
                <a:spcPct val="20000"/>
              </a:spcBef>
              <a:buFont typeface="Arial" charset="0"/>
              <a:buChar char="–"/>
            </a:pPr>
            <a:endParaRPr lang="fr-CA" sz="2400" i="1" dirty="0">
              <a:solidFill>
                <a:schemeClr val="bg1"/>
              </a:solidFill>
              <a:latin typeface="Calibri" pitchFamily="34" charset="0"/>
            </a:endParaRPr>
          </a:p>
          <a:p>
            <a:pPr marL="742950" lvl="1" indent="-285750">
              <a:lnSpc>
                <a:spcPct val="80000"/>
              </a:lnSpc>
              <a:spcBef>
                <a:spcPct val="20000"/>
              </a:spcBef>
              <a:buFont typeface="Arial" charset="0"/>
              <a:buChar char="–"/>
            </a:pPr>
            <a:endParaRPr lang="fr-CA" sz="2000" i="1" dirty="0">
              <a:solidFill>
                <a:schemeClr val="bg1"/>
              </a:solidFill>
              <a:latin typeface="Calibri" pitchFamily="34" charset="0"/>
            </a:endParaRPr>
          </a:p>
          <a:p>
            <a:pPr marL="342900" indent="-342900">
              <a:lnSpc>
                <a:spcPct val="80000"/>
              </a:lnSpc>
              <a:spcBef>
                <a:spcPct val="20000"/>
              </a:spcBef>
              <a:buFont typeface="Arial" charset="0"/>
              <a:buNone/>
            </a:pPr>
            <a:r>
              <a:rPr lang="fr-CA" sz="2800" b="1" i="1" dirty="0">
                <a:solidFill>
                  <a:srgbClr val="FF0000"/>
                </a:solidFill>
                <a:latin typeface="Calibri" pitchFamily="34" charset="0"/>
              </a:rPr>
              <a:t>Attention</a:t>
            </a:r>
            <a:r>
              <a:rPr lang="fr-CA" sz="2800" i="1" dirty="0">
                <a:solidFill>
                  <a:schemeClr val="bg1"/>
                </a:solidFill>
                <a:latin typeface="Calibri" pitchFamily="34" charset="0"/>
              </a:rPr>
              <a:t> ! Le secrétaire note systématiquement toutes les idées, il ne les critique jamais  </a:t>
            </a:r>
          </a:p>
          <a:p>
            <a:pPr marL="342900" indent="-342900">
              <a:lnSpc>
                <a:spcPct val="80000"/>
              </a:lnSpc>
              <a:spcBef>
                <a:spcPct val="20000"/>
              </a:spcBef>
              <a:buFont typeface="Arial" charset="0"/>
              <a:buChar char="•"/>
            </a:pPr>
            <a:endParaRPr lang="fr-FR" sz="2800" dirty="0">
              <a:solidFill>
                <a:srgbClr val="0033C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checkerboard(across)">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71550" y="260350"/>
            <a:ext cx="7243763" cy="954088"/>
          </a:xfrm>
          <a:prstGeom prst="rect">
            <a:avLst/>
          </a:prstGeom>
          <a:noFill/>
          <a:ln w="9525">
            <a:noFill/>
            <a:miter lim="800000"/>
            <a:headEnd/>
            <a:tailEnd/>
          </a:ln>
        </p:spPr>
        <p:txBody>
          <a:bodyPr anchor="ctr"/>
          <a:lstStyle/>
          <a:p>
            <a:pPr algn="ctr"/>
            <a:r>
              <a:rPr lang="fr-FR" sz="4000" b="1">
                <a:solidFill>
                  <a:srgbClr val="FFFF00"/>
                </a:solidFill>
                <a:latin typeface="Calibri" pitchFamily="34" charset="0"/>
              </a:rPr>
              <a:t>Les phases préliminaires</a:t>
            </a:r>
          </a:p>
        </p:txBody>
      </p:sp>
      <p:sp>
        <p:nvSpPr>
          <p:cNvPr id="18435" name="Rectangle 3"/>
          <p:cNvSpPr>
            <a:spLocks noChangeArrowheads="1"/>
          </p:cNvSpPr>
          <p:nvPr/>
        </p:nvSpPr>
        <p:spPr bwMode="auto">
          <a:xfrm>
            <a:off x="428625" y="1714500"/>
            <a:ext cx="8078788" cy="2532063"/>
          </a:xfrm>
          <a:prstGeom prst="rect">
            <a:avLst/>
          </a:prstGeom>
          <a:noFill/>
          <a:ln w="9525">
            <a:noFill/>
            <a:miter lim="800000"/>
            <a:headEnd/>
            <a:tailEnd/>
          </a:ln>
        </p:spPr>
        <p:txBody>
          <a:bodyPr/>
          <a:lstStyle/>
          <a:p>
            <a:pPr marL="533400" indent="-533400" defTabSz="449263">
              <a:spcBef>
                <a:spcPct val="20000"/>
              </a:spcBef>
              <a:buFontTx/>
              <a:buAutoNum type="arabicPeriod"/>
            </a:pPr>
            <a:r>
              <a:rPr lang="fr-FR" sz="3200" b="1">
                <a:solidFill>
                  <a:schemeClr val="bg1"/>
                </a:solidFill>
                <a:latin typeface="Calibri" pitchFamily="34" charset="0"/>
              </a:rPr>
              <a:t>Constituer le groupe de travail</a:t>
            </a:r>
          </a:p>
          <a:p>
            <a:pPr marL="533400" indent="-533400" defTabSz="449263">
              <a:spcBef>
                <a:spcPct val="20000"/>
              </a:spcBef>
              <a:buFontTx/>
              <a:buAutoNum type="arabicPeriod"/>
            </a:pPr>
            <a:r>
              <a:rPr lang="fr-FR" sz="3200" b="1">
                <a:solidFill>
                  <a:schemeClr val="bg1"/>
                </a:solidFill>
                <a:latin typeface="Calibri" pitchFamily="34" charset="0"/>
              </a:rPr>
              <a:t>Le lancement de la session</a:t>
            </a:r>
          </a:p>
          <a:p>
            <a:pPr marL="914400" lvl="1" indent="-457200" defTabSz="449263">
              <a:spcBef>
                <a:spcPct val="20000"/>
              </a:spcBef>
              <a:buFontTx/>
              <a:buChar char="•"/>
            </a:pPr>
            <a:r>
              <a:rPr lang="fr-FR" sz="2400" b="1">
                <a:solidFill>
                  <a:schemeClr val="bg1"/>
                </a:solidFill>
                <a:latin typeface="Calibri" pitchFamily="34" charset="0"/>
              </a:rPr>
              <a:t>La définition de la question de départ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68313" y="0"/>
            <a:ext cx="7772400" cy="1143000"/>
          </a:xfrm>
          <a:prstGeom prst="rect">
            <a:avLst/>
          </a:prstGeom>
          <a:noFill/>
          <a:ln w="9525">
            <a:noFill/>
            <a:miter lim="800000"/>
            <a:headEnd/>
            <a:tailEnd/>
          </a:ln>
        </p:spPr>
        <p:txBody>
          <a:bodyPr anchor="ctr"/>
          <a:lstStyle/>
          <a:p>
            <a:pPr algn="ctr"/>
            <a:r>
              <a:rPr lang="fr-FR" sz="3600" b="1">
                <a:solidFill>
                  <a:srgbClr val="FFFF00"/>
                </a:solidFill>
                <a:latin typeface="Calibri" pitchFamily="34" charset="0"/>
              </a:rPr>
              <a:t>1/ Constituer le groupe de travail</a:t>
            </a:r>
          </a:p>
        </p:txBody>
      </p:sp>
      <p:sp>
        <p:nvSpPr>
          <p:cNvPr id="41987" name="Rectangle 3"/>
          <p:cNvSpPr>
            <a:spLocks noChangeArrowheads="1"/>
          </p:cNvSpPr>
          <p:nvPr/>
        </p:nvSpPr>
        <p:spPr bwMode="auto">
          <a:xfrm>
            <a:off x="323850" y="1052513"/>
            <a:ext cx="8459788" cy="4467225"/>
          </a:xfrm>
          <a:prstGeom prst="rect">
            <a:avLst/>
          </a:prstGeom>
          <a:noFill/>
          <a:ln w="9525">
            <a:noFill/>
            <a:miter lim="800000"/>
            <a:headEnd/>
            <a:tailEnd/>
          </a:ln>
        </p:spPr>
        <p:txBody>
          <a:bodyPr/>
          <a:lstStyle/>
          <a:p>
            <a:pPr marL="457200" indent="-457200">
              <a:lnSpc>
                <a:spcPct val="80000"/>
              </a:lnSpc>
              <a:spcBef>
                <a:spcPct val="20000"/>
              </a:spcBef>
              <a:buFont typeface="Arial" charset="0"/>
              <a:buNone/>
            </a:pPr>
            <a:r>
              <a:rPr lang="fr-CA" sz="2400">
                <a:solidFill>
                  <a:schemeClr val="bg1"/>
                </a:solidFill>
                <a:latin typeface="Calibri" pitchFamily="34" charset="0"/>
              </a:rPr>
              <a:t>C’est le premier travail du futur animateur…</a:t>
            </a:r>
          </a:p>
          <a:p>
            <a:pPr marL="457200" indent="-457200">
              <a:lnSpc>
                <a:spcPct val="80000"/>
              </a:lnSpc>
              <a:spcBef>
                <a:spcPct val="20000"/>
              </a:spcBef>
              <a:buFont typeface="Arial" charset="0"/>
              <a:buChar char="•"/>
            </a:pPr>
            <a:endParaRPr lang="fr-CA" sz="2400">
              <a:solidFill>
                <a:srgbClr val="008000"/>
              </a:solidFill>
              <a:latin typeface="Calibri" pitchFamily="34" charset="0"/>
            </a:endParaRPr>
          </a:p>
          <a:p>
            <a:pPr marL="457200" indent="-457200">
              <a:lnSpc>
                <a:spcPct val="80000"/>
              </a:lnSpc>
              <a:spcBef>
                <a:spcPct val="20000"/>
              </a:spcBef>
              <a:buFont typeface="Arial" charset="0"/>
              <a:buChar char="•"/>
            </a:pPr>
            <a:r>
              <a:rPr lang="fr-CA" sz="2400">
                <a:solidFill>
                  <a:schemeClr val="bg1"/>
                </a:solidFill>
                <a:latin typeface="Calibri" pitchFamily="34" charset="0"/>
              </a:rPr>
              <a:t>Le groupe comprend entre 10  et</a:t>
            </a:r>
            <a:r>
              <a:rPr lang="fr-CA" sz="2400" i="1">
                <a:solidFill>
                  <a:schemeClr val="bg1"/>
                </a:solidFill>
                <a:latin typeface="Calibri" pitchFamily="34" charset="0"/>
              </a:rPr>
              <a:t>  15  personnes:</a:t>
            </a:r>
          </a:p>
          <a:p>
            <a:pPr marL="457200" indent="-457200">
              <a:lnSpc>
                <a:spcPct val="80000"/>
              </a:lnSpc>
              <a:spcBef>
                <a:spcPct val="20000"/>
              </a:spcBef>
            </a:pPr>
            <a:r>
              <a:rPr lang="fr-FR" sz="2400">
                <a:latin typeface="Calibri" pitchFamily="34" charset="0"/>
              </a:rPr>
              <a:t> </a:t>
            </a:r>
          </a:p>
          <a:p>
            <a:pPr marL="838200" lvl="1" indent="-381000">
              <a:lnSpc>
                <a:spcPct val="80000"/>
              </a:lnSpc>
              <a:spcBef>
                <a:spcPct val="20000"/>
              </a:spcBef>
              <a:buFont typeface="Arial" charset="0"/>
              <a:buChar char="–"/>
            </a:pPr>
            <a:r>
              <a:rPr lang="fr-FR" sz="2400">
                <a:solidFill>
                  <a:schemeClr val="bg1"/>
                </a:solidFill>
                <a:latin typeface="Calibri" pitchFamily="34" charset="0"/>
              </a:rPr>
              <a:t>Ouvertes à l’échange d’idées</a:t>
            </a:r>
          </a:p>
          <a:p>
            <a:pPr marL="838200" lvl="1" indent="-381000">
              <a:lnSpc>
                <a:spcPct val="80000"/>
              </a:lnSpc>
              <a:spcBef>
                <a:spcPct val="20000"/>
              </a:spcBef>
              <a:buFont typeface="Arial" charset="0"/>
              <a:buChar char="–"/>
            </a:pPr>
            <a:r>
              <a:rPr lang="fr-FR" sz="2400">
                <a:solidFill>
                  <a:schemeClr val="bg1"/>
                </a:solidFill>
                <a:latin typeface="Calibri" pitchFamily="34" charset="0"/>
              </a:rPr>
              <a:t>Complémentaires – Expertes/représentantes de domaines différents</a:t>
            </a:r>
          </a:p>
          <a:p>
            <a:pPr marL="838200" lvl="1" indent="-381000">
              <a:lnSpc>
                <a:spcPct val="80000"/>
              </a:lnSpc>
              <a:spcBef>
                <a:spcPct val="20000"/>
              </a:spcBef>
              <a:buFont typeface="Arial" charset="0"/>
              <a:buChar char="–"/>
            </a:pPr>
            <a:endParaRPr lang="fr-FR" sz="2400">
              <a:solidFill>
                <a:schemeClr val="bg1"/>
              </a:solidFill>
              <a:latin typeface="Calibri" pitchFamily="34" charset="0"/>
            </a:endParaRPr>
          </a:p>
          <a:p>
            <a:pPr marL="457200" indent="-457200">
              <a:lnSpc>
                <a:spcPct val="80000"/>
              </a:lnSpc>
              <a:spcBef>
                <a:spcPct val="20000"/>
              </a:spcBef>
              <a:buFont typeface="Arial" charset="0"/>
              <a:buChar char="•"/>
            </a:pPr>
            <a:r>
              <a:rPr lang="fr-FR" sz="2400">
                <a:solidFill>
                  <a:schemeClr val="bg1"/>
                </a:solidFill>
                <a:latin typeface="Calibri" pitchFamily="34" charset="0"/>
              </a:rPr>
              <a:t>Problèmes possibles</a:t>
            </a:r>
          </a:p>
          <a:p>
            <a:pPr marL="838200" lvl="1" indent="-381000">
              <a:lnSpc>
                <a:spcPct val="80000"/>
              </a:lnSpc>
              <a:spcBef>
                <a:spcPct val="20000"/>
              </a:spcBef>
              <a:buFont typeface="Arial" charset="0"/>
              <a:buChar char="–"/>
            </a:pPr>
            <a:r>
              <a:rPr lang="fr-FR" sz="2400">
                <a:solidFill>
                  <a:schemeClr val="bg1"/>
                </a:solidFill>
                <a:latin typeface="Calibri" pitchFamily="34" charset="0"/>
              </a:rPr>
              <a:t>Incompatibilités entre participants</a:t>
            </a:r>
          </a:p>
          <a:p>
            <a:pPr marL="838200" lvl="1" indent="-381000">
              <a:lnSpc>
                <a:spcPct val="80000"/>
              </a:lnSpc>
              <a:spcBef>
                <a:spcPct val="20000"/>
              </a:spcBef>
              <a:buFont typeface="Arial" charset="0"/>
              <a:buChar char="–"/>
            </a:pPr>
            <a:r>
              <a:rPr lang="fr-FR" sz="2400">
                <a:solidFill>
                  <a:schemeClr val="bg1"/>
                </a:solidFill>
                <a:latin typeface="Calibri" pitchFamily="34" charset="0"/>
              </a:rPr>
              <a:t>Présence d’un « chef » qui va paralyser certains participants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checkerboard(across)">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987">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1987">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4213" y="260350"/>
            <a:ext cx="7772400" cy="1143000"/>
          </a:xfrm>
          <a:prstGeom prst="rect">
            <a:avLst/>
          </a:prstGeom>
          <a:noFill/>
          <a:ln w="9525">
            <a:noFill/>
            <a:miter lim="800000"/>
            <a:headEnd/>
            <a:tailEnd/>
          </a:ln>
        </p:spPr>
        <p:txBody>
          <a:bodyPr anchor="ctr"/>
          <a:lstStyle/>
          <a:p>
            <a:r>
              <a:rPr lang="fr-CA" sz="4400" dirty="0">
                <a:solidFill>
                  <a:srgbClr val="FFFF00"/>
                </a:solidFill>
                <a:latin typeface="Calibri" pitchFamily="34" charset="0"/>
              </a:rPr>
              <a:t>2/</a:t>
            </a:r>
            <a:r>
              <a:rPr lang="fr-CA" sz="4400" dirty="0">
                <a:solidFill>
                  <a:srgbClr val="0033CC"/>
                </a:solidFill>
                <a:latin typeface="Calibri" pitchFamily="34" charset="0"/>
              </a:rPr>
              <a:t> </a:t>
            </a:r>
            <a:r>
              <a:rPr lang="fr-CA" sz="4400" dirty="0">
                <a:solidFill>
                  <a:srgbClr val="FFFF00"/>
                </a:solidFill>
                <a:latin typeface="Calibri" pitchFamily="34" charset="0"/>
              </a:rPr>
              <a:t>Le cadrage</a:t>
            </a:r>
          </a:p>
        </p:txBody>
      </p:sp>
      <p:sp>
        <p:nvSpPr>
          <p:cNvPr id="43011" name="Rectangle 3"/>
          <p:cNvSpPr>
            <a:spLocks noChangeArrowheads="1"/>
          </p:cNvSpPr>
          <p:nvPr/>
        </p:nvSpPr>
        <p:spPr bwMode="auto">
          <a:xfrm>
            <a:off x="468313" y="1341438"/>
            <a:ext cx="8389967" cy="5516562"/>
          </a:xfrm>
          <a:prstGeom prst="rect">
            <a:avLst/>
          </a:prstGeom>
          <a:noFill/>
          <a:ln w="9525">
            <a:noFill/>
            <a:miter lim="800000"/>
            <a:headEnd/>
            <a:tailEnd/>
          </a:ln>
        </p:spPr>
        <p:txBody>
          <a:bodyPr/>
          <a:lstStyle/>
          <a:p>
            <a:pPr marL="533400" indent="-533400">
              <a:lnSpc>
                <a:spcPct val="80000"/>
              </a:lnSpc>
              <a:spcBef>
                <a:spcPct val="20000"/>
              </a:spcBef>
              <a:buFont typeface="Arial" charset="0"/>
              <a:buNone/>
            </a:pPr>
            <a:r>
              <a:rPr lang="fr-CA" sz="2400" dirty="0">
                <a:solidFill>
                  <a:schemeClr val="bg1"/>
                </a:solidFill>
                <a:latin typeface="Calibri" pitchFamily="34" charset="0"/>
              </a:rPr>
              <a:t>Il est indispensable de délimiter clairement le sujet au début de la réunion. </a:t>
            </a:r>
          </a:p>
          <a:p>
            <a:pPr marL="533400" indent="-533400">
              <a:lnSpc>
                <a:spcPct val="80000"/>
              </a:lnSpc>
              <a:spcBef>
                <a:spcPct val="20000"/>
              </a:spcBef>
              <a:buFont typeface="Arial" charset="0"/>
              <a:buNone/>
            </a:pPr>
            <a:r>
              <a:rPr lang="fr-CA" sz="2400" dirty="0">
                <a:solidFill>
                  <a:schemeClr val="bg1"/>
                </a:solidFill>
                <a:latin typeface="Calibri" pitchFamily="34" charset="0"/>
              </a:rPr>
              <a:t>C’est ce qui constitue </a:t>
            </a:r>
            <a:r>
              <a:rPr lang="fr-CA" sz="2400" i="1" dirty="0">
                <a:solidFill>
                  <a:schemeClr val="bg1"/>
                </a:solidFill>
                <a:latin typeface="Calibri" pitchFamily="34" charset="0"/>
              </a:rPr>
              <a:t>la question de départ</a:t>
            </a:r>
          </a:p>
          <a:p>
            <a:pPr marL="533400" indent="-533400">
              <a:lnSpc>
                <a:spcPct val="80000"/>
              </a:lnSpc>
              <a:spcBef>
                <a:spcPct val="20000"/>
              </a:spcBef>
              <a:buFont typeface="Arial" charset="0"/>
              <a:buNone/>
            </a:pPr>
            <a:endParaRPr lang="fr-CA" sz="2400" dirty="0">
              <a:solidFill>
                <a:schemeClr val="bg1"/>
              </a:solidFill>
              <a:latin typeface="Calibri" pitchFamily="34" charset="0"/>
            </a:endParaRPr>
          </a:p>
          <a:p>
            <a:pPr marL="533400" indent="-533400">
              <a:lnSpc>
                <a:spcPct val="80000"/>
              </a:lnSpc>
              <a:spcBef>
                <a:spcPct val="20000"/>
              </a:spcBef>
              <a:buFont typeface="Arial" charset="0"/>
              <a:buChar char="•"/>
            </a:pPr>
            <a:r>
              <a:rPr lang="fr-CA" sz="2400" dirty="0">
                <a:solidFill>
                  <a:schemeClr val="bg1"/>
                </a:solidFill>
                <a:latin typeface="Calibri" pitchFamily="34" charset="0"/>
              </a:rPr>
              <a:t>Son choix doit être </a:t>
            </a:r>
          </a:p>
          <a:p>
            <a:pPr marL="933450" lvl="1" indent="-476250">
              <a:lnSpc>
                <a:spcPct val="80000"/>
              </a:lnSpc>
              <a:spcBef>
                <a:spcPct val="20000"/>
              </a:spcBef>
              <a:buFont typeface="Wingdings" pitchFamily="2" charset="2"/>
              <a:buAutoNum type="arabicPeriod"/>
            </a:pPr>
            <a:r>
              <a:rPr lang="fr-CA" sz="2400" dirty="0">
                <a:solidFill>
                  <a:schemeClr val="bg1"/>
                </a:solidFill>
                <a:latin typeface="Calibri" pitchFamily="34" charset="0"/>
              </a:rPr>
              <a:t>précis </a:t>
            </a:r>
          </a:p>
          <a:p>
            <a:pPr marL="933450" lvl="1" indent="-476250">
              <a:lnSpc>
                <a:spcPct val="80000"/>
              </a:lnSpc>
              <a:spcBef>
                <a:spcPct val="20000"/>
              </a:spcBef>
              <a:buFont typeface="Wingdings" pitchFamily="2" charset="2"/>
              <a:buAutoNum type="arabicPeriod"/>
            </a:pPr>
            <a:r>
              <a:rPr lang="fr-CA" sz="2400" dirty="0">
                <a:solidFill>
                  <a:schemeClr val="bg1"/>
                </a:solidFill>
                <a:latin typeface="Calibri" pitchFamily="34" charset="0"/>
              </a:rPr>
              <a:t>clairement formulé</a:t>
            </a:r>
          </a:p>
          <a:p>
            <a:pPr marL="533400" indent="-533400">
              <a:lnSpc>
                <a:spcPct val="80000"/>
              </a:lnSpc>
              <a:spcBef>
                <a:spcPts val="1200"/>
              </a:spcBef>
              <a:buFont typeface="Arial" charset="0"/>
              <a:buChar char="•"/>
            </a:pPr>
            <a:r>
              <a:rPr lang="fr-CA" sz="2400" dirty="0" smtClean="0">
                <a:solidFill>
                  <a:schemeClr val="bg1"/>
                </a:solidFill>
                <a:latin typeface="Calibri" pitchFamily="34" charset="0"/>
              </a:rPr>
              <a:t>Le </a:t>
            </a:r>
            <a:r>
              <a:rPr lang="fr-CA" sz="2400" dirty="0">
                <a:solidFill>
                  <a:schemeClr val="bg1"/>
                </a:solidFill>
                <a:latin typeface="Calibri" pitchFamily="34" charset="0"/>
              </a:rPr>
              <a:t>sujet doit être compris par les participants et ces derniers doivent avoir les bases (connaissances) nécessaires pour réagir</a:t>
            </a:r>
          </a:p>
          <a:p>
            <a:pPr marL="933450" lvl="1" indent="-476250">
              <a:lnSpc>
                <a:spcPct val="80000"/>
              </a:lnSpc>
              <a:spcBef>
                <a:spcPts val="600"/>
              </a:spcBef>
              <a:spcAft>
                <a:spcPts val="600"/>
              </a:spcAft>
              <a:buFont typeface="Arial" charset="0"/>
              <a:buNone/>
            </a:pPr>
            <a:r>
              <a:rPr lang="fr-CA" sz="2400" i="1" dirty="0">
                <a:solidFill>
                  <a:schemeClr val="bg1"/>
                </a:solidFill>
                <a:latin typeface="Calibri" pitchFamily="34" charset="0"/>
              </a:rPr>
              <a:t>En plus d’un intérêt à participer et partager leurs idées …</a:t>
            </a:r>
          </a:p>
          <a:p>
            <a:pPr marL="533400" indent="-533400">
              <a:lnSpc>
                <a:spcPct val="80000"/>
              </a:lnSpc>
              <a:spcBef>
                <a:spcPct val="20000"/>
              </a:spcBef>
              <a:buFont typeface="Arial" charset="0"/>
              <a:buChar char="•"/>
            </a:pPr>
            <a:r>
              <a:rPr lang="fr-CA" sz="2400" dirty="0" smtClean="0">
                <a:solidFill>
                  <a:schemeClr val="bg1"/>
                </a:solidFill>
                <a:latin typeface="Calibri" pitchFamily="34" charset="0"/>
              </a:rPr>
              <a:t>La </a:t>
            </a:r>
            <a:r>
              <a:rPr lang="fr-CA" sz="2400" dirty="0">
                <a:solidFill>
                  <a:schemeClr val="bg1"/>
                </a:solidFill>
                <a:latin typeface="Calibri" pitchFamily="34" charset="0"/>
              </a:rPr>
              <a:t>période de temps allouée à chaque phase est prédéterminée en accord avec les participants</a:t>
            </a:r>
          </a:p>
          <a:p>
            <a:pPr marL="1581150" lvl="2" indent="-533400">
              <a:lnSpc>
                <a:spcPct val="80000"/>
              </a:lnSpc>
              <a:spcBef>
                <a:spcPct val="20000"/>
              </a:spcBef>
              <a:buFont typeface="Arial" charset="0"/>
              <a:buChar char="•"/>
            </a:pPr>
            <a:r>
              <a:rPr lang="fr-CA" sz="2400" b="1" dirty="0">
                <a:solidFill>
                  <a:schemeClr val="bg1"/>
                </a:solidFill>
                <a:latin typeface="Calibri" pitchFamily="34" charset="0"/>
              </a:rPr>
              <a:t>Par exemple : </a:t>
            </a:r>
            <a:r>
              <a:rPr lang="fr-CA" sz="2400" b="1" i="1" dirty="0">
                <a:solidFill>
                  <a:schemeClr val="bg1"/>
                </a:solidFill>
                <a:latin typeface="Calibri" pitchFamily="34" charset="0"/>
              </a:rPr>
              <a:t>1h au total</a:t>
            </a:r>
            <a:r>
              <a:rPr lang="fr-CA" sz="2400" i="1" dirty="0">
                <a:solidFill>
                  <a:schemeClr val="bg1"/>
                </a:solidFill>
                <a:latin typeface="Calibri" pitchFamily="34" charset="0"/>
              </a:rPr>
              <a:t> dont introduction 10 minutes, collecte d’idées 30 min, tri/sélection 20 min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30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30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301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4301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95288" y="549275"/>
            <a:ext cx="8078787" cy="2532063"/>
          </a:xfrm>
          <a:prstGeom prst="rect">
            <a:avLst/>
          </a:prstGeom>
          <a:noFill/>
          <a:ln w="9525">
            <a:noFill/>
            <a:miter lim="800000"/>
            <a:headEnd/>
            <a:tailEnd/>
          </a:ln>
        </p:spPr>
        <p:txBody>
          <a:bodyPr/>
          <a:lstStyle/>
          <a:p>
            <a:pPr marL="533400" indent="-533400" defTabSz="449263">
              <a:spcBef>
                <a:spcPct val="20000"/>
              </a:spcBef>
              <a:buFontTx/>
              <a:buAutoNum type="arabicPeriod"/>
            </a:pPr>
            <a:r>
              <a:rPr lang="fr-FR" sz="2800" b="1">
                <a:solidFill>
                  <a:schemeClr val="bg1"/>
                </a:solidFill>
                <a:latin typeface="Calibri" pitchFamily="34" charset="0"/>
              </a:rPr>
              <a:t>Phase de collecte </a:t>
            </a:r>
          </a:p>
          <a:p>
            <a:pPr marL="914400" lvl="1" indent="-457200" defTabSz="449263">
              <a:spcBef>
                <a:spcPct val="20000"/>
              </a:spcBef>
              <a:buFontTx/>
              <a:buChar char="•"/>
            </a:pPr>
            <a:r>
              <a:rPr lang="fr-FR" sz="2400" b="1">
                <a:solidFill>
                  <a:schemeClr val="bg1"/>
                </a:solidFill>
                <a:latin typeface="Calibri" pitchFamily="34" charset="0"/>
              </a:rPr>
              <a:t>Les quatre règles du jeu </a:t>
            </a:r>
          </a:p>
          <a:p>
            <a:pPr marL="914400" lvl="1" indent="-457200" defTabSz="449263">
              <a:spcBef>
                <a:spcPct val="20000"/>
              </a:spcBef>
              <a:buFontTx/>
              <a:buChar char="•"/>
            </a:pPr>
            <a:r>
              <a:rPr lang="fr-FR" sz="2400" b="1">
                <a:solidFill>
                  <a:schemeClr val="bg1"/>
                </a:solidFill>
                <a:latin typeface="Calibri" pitchFamily="34" charset="0"/>
              </a:rPr>
              <a:t>Établir un climat permissif </a:t>
            </a:r>
          </a:p>
          <a:p>
            <a:pPr marL="914400" lvl="1" indent="-457200" defTabSz="449263">
              <a:spcBef>
                <a:spcPct val="20000"/>
              </a:spcBef>
              <a:buFontTx/>
              <a:buChar char="•"/>
            </a:pPr>
            <a:r>
              <a:rPr lang="fr-FR" sz="2400" b="1">
                <a:solidFill>
                  <a:schemeClr val="bg1"/>
                </a:solidFill>
                <a:latin typeface="Calibri" pitchFamily="34" charset="0"/>
              </a:rPr>
              <a:t>Rôle de l’animateur</a:t>
            </a:r>
          </a:p>
          <a:p>
            <a:pPr marL="533400" indent="-533400" defTabSz="449263">
              <a:spcBef>
                <a:spcPct val="20000"/>
              </a:spcBef>
              <a:buFontTx/>
              <a:buAutoNum type="arabicPeriod"/>
            </a:pPr>
            <a:r>
              <a:rPr lang="fr-CA" sz="2800" b="1">
                <a:solidFill>
                  <a:schemeClr val="bg1"/>
                </a:solidFill>
                <a:latin typeface="Calibri" pitchFamily="34" charset="0"/>
              </a:rPr>
              <a:t>Les facteurs-clé de succès</a:t>
            </a:r>
            <a:endParaRPr lang="fr-FR" sz="2800" b="1">
              <a:solidFill>
                <a:schemeClr val="bg1"/>
              </a:solidFill>
              <a:latin typeface="Calibri" pitchFamily="34" charset="0"/>
            </a:endParaRPr>
          </a:p>
          <a:p>
            <a:pPr marL="914400" lvl="1" indent="-457200" defTabSz="449263">
              <a:spcBef>
                <a:spcPct val="20000"/>
              </a:spcBef>
              <a:buFontTx/>
              <a:buChar char="•"/>
            </a:pPr>
            <a:r>
              <a:rPr lang="fr-FR" sz="2400" b="1">
                <a:solidFill>
                  <a:schemeClr val="bg1"/>
                </a:solidFill>
                <a:latin typeface="Calibri" pitchFamily="34" charset="0"/>
              </a:rPr>
              <a:t>Méthodes de production d’idées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71472" y="0"/>
            <a:ext cx="7772400" cy="522271"/>
          </a:xfrm>
          <a:prstGeom prst="rect">
            <a:avLst/>
          </a:prstGeom>
          <a:noFill/>
          <a:ln w="9525">
            <a:noFill/>
            <a:miter lim="800000"/>
            <a:headEnd/>
            <a:tailEnd/>
          </a:ln>
        </p:spPr>
        <p:txBody>
          <a:bodyPr anchor="ctr"/>
          <a:lstStyle/>
          <a:p>
            <a:r>
              <a:rPr lang="fr-CA" sz="3600" b="1" dirty="0">
                <a:solidFill>
                  <a:srgbClr val="FFFF00"/>
                </a:solidFill>
                <a:latin typeface="Calibri" pitchFamily="34" charset="0"/>
              </a:rPr>
              <a:t>3/ Susciter et collecter les idées</a:t>
            </a:r>
          </a:p>
        </p:txBody>
      </p:sp>
      <p:sp>
        <p:nvSpPr>
          <p:cNvPr id="45059" name="Rectangle 3"/>
          <p:cNvSpPr>
            <a:spLocks noChangeArrowheads="1"/>
          </p:cNvSpPr>
          <p:nvPr/>
        </p:nvSpPr>
        <p:spPr bwMode="auto">
          <a:xfrm>
            <a:off x="0" y="714357"/>
            <a:ext cx="9144000" cy="4875232"/>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fr-CA" sz="2800" dirty="0">
                <a:solidFill>
                  <a:schemeClr val="bg1"/>
                </a:solidFill>
                <a:latin typeface="Calibri" pitchFamily="34" charset="0"/>
              </a:rPr>
              <a:t>La démarche est basée sur le fait que les participants émettent des idées d’une façon spontanée</a:t>
            </a:r>
          </a:p>
          <a:p>
            <a:pPr marL="342900" indent="-342900">
              <a:lnSpc>
                <a:spcPct val="80000"/>
              </a:lnSpc>
              <a:spcBef>
                <a:spcPct val="20000"/>
              </a:spcBef>
              <a:buFont typeface="Arial" charset="0"/>
              <a:buChar char="•"/>
            </a:pPr>
            <a:r>
              <a:rPr lang="fr-CA" sz="2800" dirty="0">
                <a:solidFill>
                  <a:schemeClr val="bg1"/>
                </a:solidFill>
                <a:latin typeface="Calibri" pitchFamily="34" charset="0"/>
              </a:rPr>
              <a:t>Ces idées sont enregistrées </a:t>
            </a:r>
            <a:r>
              <a:rPr lang="fr-CA" sz="2800" u="sng" dirty="0">
                <a:solidFill>
                  <a:schemeClr val="bg1"/>
                </a:solidFill>
                <a:latin typeface="Calibri" pitchFamily="34" charset="0"/>
              </a:rPr>
              <a:t>telles quelles</a:t>
            </a:r>
            <a:r>
              <a:rPr lang="fr-CA" sz="2800" dirty="0">
                <a:solidFill>
                  <a:schemeClr val="bg1"/>
                </a:solidFill>
                <a:latin typeface="Calibri" pitchFamily="34" charset="0"/>
              </a:rPr>
              <a:t> par la personne responsable (secrétaire)</a:t>
            </a:r>
          </a:p>
          <a:p>
            <a:pPr marL="342900" indent="-342900">
              <a:lnSpc>
                <a:spcPct val="80000"/>
              </a:lnSpc>
              <a:spcBef>
                <a:spcPct val="20000"/>
              </a:spcBef>
              <a:buFont typeface="Arial" charset="0"/>
              <a:buChar char="•"/>
            </a:pPr>
            <a:r>
              <a:rPr lang="fr-CA" sz="2800" dirty="0">
                <a:solidFill>
                  <a:schemeClr val="bg1"/>
                </a:solidFill>
                <a:latin typeface="Calibri" pitchFamily="34" charset="0"/>
              </a:rPr>
              <a:t>Aucune évaluation ou critique durant la période de brainstorming. </a:t>
            </a:r>
            <a:r>
              <a:rPr lang="fr-CA" sz="2800" i="1" dirty="0">
                <a:solidFill>
                  <a:schemeClr val="bg1"/>
                </a:solidFill>
                <a:latin typeface="Calibri" pitchFamily="34" charset="0"/>
              </a:rPr>
              <a:t>L</a:t>
            </a:r>
            <a:r>
              <a:rPr lang="fr-FR" sz="2800" i="1" dirty="0">
                <a:solidFill>
                  <a:schemeClr val="bg1"/>
                </a:solidFill>
                <a:latin typeface="Calibri" pitchFamily="34" charset="0"/>
              </a:rPr>
              <a:t>a suggestion d'idées irréalistes, et le rythme sont des éléments vitaux pour la réussite du processus</a:t>
            </a:r>
            <a:r>
              <a:rPr lang="fr-FR" sz="2800" dirty="0">
                <a:solidFill>
                  <a:schemeClr val="bg1"/>
                </a:solidFill>
                <a:latin typeface="Calibri" pitchFamily="34" charset="0"/>
              </a:rPr>
              <a:t>.</a:t>
            </a:r>
            <a:endParaRPr lang="fr-CA" sz="2800" dirty="0">
              <a:solidFill>
                <a:schemeClr val="bg1"/>
              </a:solidFill>
              <a:latin typeface="Calibri" pitchFamily="34" charset="0"/>
            </a:endParaRPr>
          </a:p>
          <a:p>
            <a:pPr marL="342900" indent="-342900">
              <a:lnSpc>
                <a:spcPct val="80000"/>
              </a:lnSpc>
              <a:spcBef>
                <a:spcPct val="20000"/>
              </a:spcBef>
              <a:buFont typeface="Arial" charset="0"/>
              <a:buChar char="•"/>
            </a:pPr>
            <a:r>
              <a:rPr lang="fr-CA" sz="2800" dirty="0">
                <a:solidFill>
                  <a:schemeClr val="bg1"/>
                </a:solidFill>
                <a:latin typeface="Calibri" pitchFamily="34" charset="0"/>
              </a:rPr>
              <a:t>Le souhait c’est que des idées émises en rafales en génèrent de nouvelles (originales) </a:t>
            </a:r>
          </a:p>
          <a:p>
            <a:pPr marL="342900" indent="-342900">
              <a:lnSpc>
                <a:spcPct val="80000"/>
              </a:lnSpc>
              <a:spcBef>
                <a:spcPct val="20000"/>
              </a:spcBef>
              <a:buFont typeface="Arial" charset="0"/>
              <a:buChar char="•"/>
            </a:pPr>
            <a:r>
              <a:rPr lang="fr-CA" sz="2800" dirty="0">
                <a:solidFill>
                  <a:schemeClr val="bg1"/>
                </a:solidFill>
                <a:latin typeface="Calibri" pitchFamily="34" charset="0"/>
              </a:rPr>
              <a:t>Il est recommandé de </a:t>
            </a:r>
            <a:r>
              <a:rPr lang="fr-CA" sz="2800" u="sng" dirty="0">
                <a:solidFill>
                  <a:schemeClr val="bg1"/>
                </a:solidFill>
                <a:latin typeface="Calibri" pitchFamily="34" charset="0"/>
              </a:rPr>
              <a:t>copier</a:t>
            </a:r>
            <a:r>
              <a:rPr lang="fr-CA" sz="2800" dirty="0">
                <a:solidFill>
                  <a:schemeClr val="bg1"/>
                </a:solidFill>
                <a:latin typeface="Calibri" pitchFamily="34" charset="0"/>
              </a:rPr>
              <a:t> les idées des autres, de proposer des </a:t>
            </a:r>
            <a:r>
              <a:rPr lang="fr-CA" sz="2800" u="sng" dirty="0">
                <a:solidFill>
                  <a:schemeClr val="bg1"/>
                </a:solidFill>
                <a:latin typeface="Calibri" pitchFamily="34" charset="0"/>
              </a:rPr>
              <a:t>variantes</a:t>
            </a:r>
            <a:r>
              <a:rPr lang="fr-CA" sz="2800" dirty="0">
                <a:solidFill>
                  <a:schemeClr val="bg1"/>
                </a:solidFill>
                <a:latin typeface="Calibri" pitchFamily="34" charset="0"/>
              </a:rPr>
              <a:t>, de faire appel à son </a:t>
            </a:r>
            <a:r>
              <a:rPr lang="fr-CA" sz="2800" u="sng" dirty="0">
                <a:solidFill>
                  <a:schemeClr val="bg1"/>
                </a:solidFill>
                <a:latin typeface="Calibri" pitchFamily="34" charset="0"/>
              </a:rPr>
              <a:t>imagination</a:t>
            </a:r>
            <a:r>
              <a:rPr lang="fr-CA" sz="2800" dirty="0">
                <a:solidFill>
                  <a:schemeClr val="bg1"/>
                </a:solidFill>
                <a:latin typeface="Calibri" pitchFamily="34" charset="0"/>
              </a:rPr>
              <a:t> </a:t>
            </a:r>
            <a:r>
              <a:rPr lang="fr-CA" sz="2800" dirty="0" smtClean="0">
                <a:solidFill>
                  <a:schemeClr val="bg1"/>
                </a:solidFill>
                <a:latin typeface="Calibri" pitchFamily="34" charset="0"/>
              </a:rPr>
              <a:t>…</a:t>
            </a:r>
            <a:endParaRPr lang="fr-CA" sz="2800" dirty="0">
              <a:latin typeface="Calibri" pitchFamily="34" charset="0"/>
            </a:endParaRPr>
          </a:p>
          <a:p>
            <a:pPr marL="342900" indent="-342900">
              <a:lnSpc>
                <a:spcPct val="80000"/>
              </a:lnSpc>
              <a:spcBef>
                <a:spcPct val="20000"/>
              </a:spcBef>
              <a:buFont typeface="Arial" charset="0"/>
              <a:buNone/>
            </a:pPr>
            <a:r>
              <a:rPr lang="fr-CA" sz="2800" dirty="0">
                <a:solidFill>
                  <a:srgbClr val="008000"/>
                </a:solidFill>
                <a:latin typeface="Calibri" pitchFamily="34" charset="0"/>
              </a:rPr>
              <a:t>=&gt; </a:t>
            </a:r>
            <a:r>
              <a:rPr lang="fr-CA" sz="2800" b="1" dirty="0">
                <a:solidFill>
                  <a:srgbClr val="FFC000"/>
                </a:solidFill>
                <a:latin typeface="Calibri" pitchFamily="34" charset="0"/>
              </a:rPr>
              <a:t>Le but majeur de cette phase n’est pas de trouver de </a:t>
            </a:r>
            <a:r>
              <a:rPr lang="fr-CA" sz="2800" b="1" u="sng" dirty="0">
                <a:solidFill>
                  <a:srgbClr val="FFC000"/>
                </a:solidFill>
                <a:latin typeface="Calibri" pitchFamily="34" charset="0"/>
              </a:rPr>
              <a:t>bonnes</a:t>
            </a:r>
            <a:r>
              <a:rPr lang="fr-CA" sz="2800" b="1" dirty="0">
                <a:solidFill>
                  <a:srgbClr val="FFC000"/>
                </a:solidFill>
                <a:latin typeface="Calibri" pitchFamily="34" charset="0"/>
              </a:rPr>
              <a:t> idées, c’est d’en trouver </a:t>
            </a:r>
            <a:r>
              <a:rPr lang="fr-CA" sz="2800" b="1" u="sng" dirty="0">
                <a:solidFill>
                  <a:srgbClr val="FFC000"/>
                </a:solidFill>
                <a:latin typeface="Calibri" pitchFamily="34" charset="0"/>
              </a:rPr>
              <a:t>le plus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checkerboard(across)">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505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505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505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4505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4505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57158" y="0"/>
            <a:ext cx="8286808" cy="738171"/>
          </a:xfrm>
          <a:prstGeom prst="rect">
            <a:avLst/>
          </a:prstGeom>
          <a:noFill/>
          <a:ln w="9525">
            <a:noFill/>
            <a:miter lim="800000"/>
            <a:headEnd/>
            <a:tailEnd/>
          </a:ln>
        </p:spPr>
        <p:txBody>
          <a:bodyPr anchor="ctr"/>
          <a:lstStyle/>
          <a:p>
            <a:pPr algn="ctr"/>
            <a:r>
              <a:rPr lang="fr-CA" sz="3200" b="1" dirty="0" smtClean="0">
                <a:solidFill>
                  <a:srgbClr val="FFFF00"/>
                </a:solidFill>
                <a:latin typeface="Calibri" pitchFamily="34" charset="0"/>
              </a:rPr>
              <a:t>Conditions de réussite de la Phase </a:t>
            </a:r>
            <a:r>
              <a:rPr lang="fr-CA" sz="3200" b="1" dirty="0">
                <a:solidFill>
                  <a:srgbClr val="FFFF00"/>
                </a:solidFill>
                <a:latin typeface="Calibri" pitchFamily="34" charset="0"/>
              </a:rPr>
              <a:t>de </a:t>
            </a:r>
            <a:r>
              <a:rPr lang="fr-CA" sz="3200" b="1" dirty="0" smtClean="0">
                <a:solidFill>
                  <a:srgbClr val="FFFF00"/>
                </a:solidFill>
                <a:latin typeface="Calibri" pitchFamily="34" charset="0"/>
              </a:rPr>
              <a:t>collecte</a:t>
            </a:r>
            <a:endParaRPr lang="fr-CA" sz="3200" b="1" dirty="0">
              <a:solidFill>
                <a:srgbClr val="FFFF00"/>
              </a:solidFill>
              <a:latin typeface="Calibri" pitchFamily="34" charset="0"/>
            </a:endParaRPr>
          </a:p>
        </p:txBody>
      </p:sp>
      <p:sp>
        <p:nvSpPr>
          <p:cNvPr id="48131" name="Rectangle 3"/>
          <p:cNvSpPr>
            <a:spLocks noChangeArrowheads="1"/>
          </p:cNvSpPr>
          <p:nvPr/>
        </p:nvSpPr>
        <p:spPr bwMode="auto">
          <a:xfrm>
            <a:off x="755650" y="928670"/>
            <a:ext cx="8174068" cy="4959368"/>
          </a:xfrm>
          <a:prstGeom prst="rect">
            <a:avLst/>
          </a:prstGeom>
          <a:noFill/>
          <a:ln w="9525">
            <a:noFill/>
            <a:miter lim="800000"/>
            <a:headEnd/>
            <a:tailEnd/>
          </a:ln>
        </p:spPr>
        <p:txBody>
          <a:bodyPr/>
          <a:lstStyle/>
          <a:p>
            <a:pPr marL="342900" indent="-342900">
              <a:spcBef>
                <a:spcPct val="20000"/>
              </a:spcBef>
              <a:buFont typeface="Arial" charset="0"/>
              <a:buChar char="•"/>
            </a:pPr>
            <a:r>
              <a:rPr lang="fr-CA" sz="2800" dirty="0">
                <a:solidFill>
                  <a:schemeClr val="bg1"/>
                </a:solidFill>
                <a:latin typeface="Calibri" pitchFamily="34" charset="0"/>
              </a:rPr>
              <a:t>Pour que ce processus soit un succès, il importe que les participants :</a:t>
            </a:r>
          </a:p>
          <a:p>
            <a:pPr marL="742950" lvl="1" indent="-285750">
              <a:buFont typeface="Arial" charset="0"/>
              <a:buChar char="–"/>
            </a:pPr>
            <a:r>
              <a:rPr lang="fr-CA" sz="2800" dirty="0">
                <a:solidFill>
                  <a:schemeClr val="bg1"/>
                </a:solidFill>
                <a:latin typeface="Calibri" pitchFamily="34" charset="0"/>
              </a:rPr>
              <a:t>prennent leur rôle au sérieux, ne confondent pas spontanéité et anarchie</a:t>
            </a:r>
          </a:p>
          <a:p>
            <a:pPr marL="742950" lvl="1" indent="-285750">
              <a:buFont typeface="Arial" charset="0"/>
              <a:buChar char="–"/>
            </a:pPr>
            <a:r>
              <a:rPr lang="fr-CA" sz="2800" dirty="0">
                <a:solidFill>
                  <a:schemeClr val="bg1"/>
                </a:solidFill>
                <a:latin typeface="Calibri" pitchFamily="34" charset="0"/>
              </a:rPr>
              <a:t>Le groupe ne </a:t>
            </a:r>
            <a:r>
              <a:rPr lang="fr-CA" sz="2800" dirty="0" smtClean="0">
                <a:solidFill>
                  <a:schemeClr val="bg1"/>
                </a:solidFill>
                <a:latin typeface="Calibri" pitchFamily="34" charset="0"/>
              </a:rPr>
              <a:t>doit </a:t>
            </a:r>
            <a:r>
              <a:rPr lang="fr-CA" sz="2800" dirty="0">
                <a:solidFill>
                  <a:schemeClr val="bg1"/>
                </a:solidFill>
                <a:latin typeface="Calibri" pitchFamily="34" charset="0"/>
              </a:rPr>
              <a:t>pas être dominé par quelques participants (méthode du tour de table)</a:t>
            </a:r>
          </a:p>
          <a:p>
            <a:pPr marL="742950" lvl="1" indent="-285750"/>
            <a:endParaRPr lang="fr-CA" sz="2800" dirty="0">
              <a:solidFill>
                <a:schemeClr val="bg1"/>
              </a:solidFill>
              <a:latin typeface="Calibri" pitchFamily="34" charset="0"/>
            </a:endParaRPr>
          </a:p>
          <a:p>
            <a:pPr marL="342900" indent="-342900">
              <a:spcBef>
                <a:spcPct val="20000"/>
              </a:spcBef>
              <a:buFont typeface="Arial" charset="0"/>
              <a:buNone/>
            </a:pPr>
            <a:r>
              <a:rPr lang="fr-CA" sz="2800" i="1" dirty="0">
                <a:solidFill>
                  <a:schemeClr val="bg1"/>
                </a:solidFill>
                <a:latin typeface="Calibri" pitchFamily="34" charset="0"/>
              </a:rPr>
              <a:t>Il est parfois conseillé de faire un « essai à blanc » pour que les participants comprennent bien l’esprit de la démarche.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85786" y="0"/>
            <a:ext cx="7772400" cy="738171"/>
          </a:xfrm>
          <a:prstGeom prst="rect">
            <a:avLst/>
          </a:prstGeom>
          <a:noFill/>
          <a:ln w="9525">
            <a:noFill/>
            <a:miter lim="800000"/>
            <a:headEnd/>
            <a:tailEnd/>
          </a:ln>
        </p:spPr>
        <p:txBody>
          <a:bodyPr anchor="ctr"/>
          <a:lstStyle/>
          <a:p>
            <a:pPr algn="ctr"/>
            <a:r>
              <a:rPr lang="fr-FR" sz="3200" b="1" dirty="0">
                <a:solidFill>
                  <a:srgbClr val="FFFF00"/>
                </a:solidFill>
                <a:latin typeface="Calibri" pitchFamily="34" charset="0"/>
              </a:rPr>
              <a:t>Quelques méthodes de génération d’idées</a:t>
            </a:r>
          </a:p>
        </p:txBody>
      </p:sp>
      <p:sp>
        <p:nvSpPr>
          <p:cNvPr id="49155" name="Rectangle 3"/>
          <p:cNvSpPr>
            <a:spLocks noChangeArrowheads="1"/>
          </p:cNvSpPr>
          <p:nvPr/>
        </p:nvSpPr>
        <p:spPr bwMode="auto">
          <a:xfrm>
            <a:off x="574675" y="714356"/>
            <a:ext cx="8569325" cy="6143643"/>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fr-FR" sz="2400" b="1" dirty="0">
                <a:solidFill>
                  <a:schemeClr val="bg1"/>
                </a:solidFill>
                <a:latin typeface="Calibri" pitchFamily="34" charset="0"/>
              </a:rPr>
              <a:t>Anarchie </a:t>
            </a:r>
            <a:r>
              <a:rPr lang="fr-FR" sz="2400" b="1" dirty="0" smtClean="0">
                <a:solidFill>
                  <a:schemeClr val="bg1"/>
                </a:solidFill>
                <a:latin typeface="Calibri" pitchFamily="34" charset="0"/>
              </a:rPr>
              <a:t>:</a:t>
            </a:r>
          </a:p>
          <a:p>
            <a:pPr marL="342900" indent="-342900">
              <a:lnSpc>
                <a:spcPct val="80000"/>
              </a:lnSpc>
              <a:spcBef>
                <a:spcPct val="20000"/>
              </a:spcBef>
            </a:pPr>
            <a:r>
              <a:rPr lang="fr-FR" dirty="0" smtClean="0">
                <a:solidFill>
                  <a:schemeClr val="bg1"/>
                </a:solidFill>
                <a:latin typeface="Calibri" pitchFamily="34" charset="0"/>
              </a:rPr>
              <a:t>On </a:t>
            </a:r>
            <a:r>
              <a:rPr lang="fr-FR" dirty="0">
                <a:solidFill>
                  <a:schemeClr val="bg1"/>
                </a:solidFill>
                <a:latin typeface="Calibri" pitchFamily="34" charset="0"/>
              </a:rPr>
              <a:t>note toutes les idées au fur et à mesure qu’elles viennent, tout le monde peut en proposer et/ou surenchérir sur les idées des autres</a:t>
            </a:r>
          </a:p>
          <a:p>
            <a:pPr marL="342900" indent="-342900">
              <a:lnSpc>
                <a:spcPct val="80000"/>
              </a:lnSpc>
              <a:spcBef>
                <a:spcPct val="20000"/>
              </a:spcBef>
              <a:buFont typeface="Arial" charset="0"/>
              <a:buChar char="•"/>
            </a:pPr>
            <a:r>
              <a:rPr lang="fr-FR" sz="2400" b="1" dirty="0">
                <a:solidFill>
                  <a:schemeClr val="bg1"/>
                </a:solidFill>
                <a:latin typeface="Calibri" pitchFamily="34" charset="0"/>
              </a:rPr>
              <a:t>Tour de </a:t>
            </a:r>
            <a:r>
              <a:rPr lang="fr-FR" sz="2400" b="1" dirty="0" smtClean="0">
                <a:solidFill>
                  <a:schemeClr val="bg1"/>
                </a:solidFill>
                <a:latin typeface="Calibri" pitchFamily="34" charset="0"/>
              </a:rPr>
              <a:t>table:  </a:t>
            </a:r>
          </a:p>
          <a:p>
            <a:pPr marL="342900" indent="-342900">
              <a:lnSpc>
                <a:spcPct val="80000"/>
              </a:lnSpc>
              <a:spcBef>
                <a:spcPct val="20000"/>
              </a:spcBef>
            </a:pPr>
            <a:r>
              <a:rPr lang="fr-FR" dirty="0" smtClean="0">
                <a:solidFill>
                  <a:schemeClr val="bg1"/>
                </a:solidFill>
                <a:latin typeface="Calibri" pitchFamily="34" charset="0"/>
              </a:rPr>
              <a:t>Chaque </a:t>
            </a:r>
            <a:r>
              <a:rPr lang="fr-FR" dirty="0">
                <a:solidFill>
                  <a:schemeClr val="bg1"/>
                </a:solidFill>
                <a:latin typeface="Calibri" pitchFamily="34" charset="0"/>
              </a:rPr>
              <a:t>participant note ses idées et en donne une à son tour, elle est notée</a:t>
            </a:r>
          </a:p>
          <a:p>
            <a:pPr marL="342900" indent="-342900">
              <a:lnSpc>
                <a:spcPct val="80000"/>
              </a:lnSpc>
              <a:spcBef>
                <a:spcPct val="20000"/>
              </a:spcBef>
              <a:buFont typeface="Arial" charset="0"/>
              <a:buChar char="•"/>
            </a:pPr>
            <a:r>
              <a:rPr lang="fr-FR" sz="2400" b="1" dirty="0" smtClean="0">
                <a:solidFill>
                  <a:schemeClr val="bg1"/>
                </a:solidFill>
                <a:latin typeface="Calibri" pitchFamily="34" charset="0"/>
              </a:rPr>
              <a:t>Post-</a:t>
            </a:r>
            <a:r>
              <a:rPr lang="fr-FR" sz="2400" b="1" dirty="0" err="1" smtClean="0">
                <a:solidFill>
                  <a:schemeClr val="bg1"/>
                </a:solidFill>
                <a:latin typeface="Calibri" pitchFamily="34" charset="0"/>
              </a:rPr>
              <a:t>it</a:t>
            </a:r>
            <a:r>
              <a:rPr lang="fr-FR" sz="2400" b="1" dirty="0" smtClean="0">
                <a:solidFill>
                  <a:schemeClr val="bg1"/>
                </a:solidFill>
                <a:latin typeface="Calibri" pitchFamily="34" charset="0"/>
              </a:rPr>
              <a:t>: </a:t>
            </a:r>
          </a:p>
          <a:p>
            <a:pPr marL="342900" indent="-342900">
              <a:lnSpc>
                <a:spcPct val="80000"/>
              </a:lnSpc>
              <a:spcBef>
                <a:spcPct val="20000"/>
              </a:spcBef>
            </a:pPr>
            <a:r>
              <a:rPr lang="fr-FR" dirty="0" smtClean="0">
                <a:solidFill>
                  <a:schemeClr val="bg1"/>
                </a:solidFill>
                <a:latin typeface="Calibri" pitchFamily="34" charset="0"/>
              </a:rPr>
              <a:t>Chaque </a:t>
            </a:r>
            <a:r>
              <a:rPr lang="fr-FR" dirty="0">
                <a:solidFill>
                  <a:schemeClr val="bg1"/>
                </a:solidFill>
                <a:latin typeface="Calibri" pitchFamily="34" charset="0"/>
              </a:rPr>
              <a:t>participant note ses idées sur des post-</a:t>
            </a:r>
            <a:r>
              <a:rPr lang="fr-FR" dirty="0" err="1">
                <a:solidFill>
                  <a:schemeClr val="bg1"/>
                </a:solidFill>
                <a:latin typeface="Calibri" pitchFamily="34" charset="0"/>
              </a:rPr>
              <a:t>it</a:t>
            </a:r>
            <a:r>
              <a:rPr lang="fr-FR" dirty="0">
                <a:solidFill>
                  <a:schemeClr val="bg1"/>
                </a:solidFill>
                <a:latin typeface="Calibri" pitchFamily="34" charset="0"/>
              </a:rPr>
              <a:t>. Variante : une couleur par thème</a:t>
            </a:r>
          </a:p>
          <a:p>
            <a:pPr marL="342900" indent="-342900">
              <a:lnSpc>
                <a:spcPct val="80000"/>
              </a:lnSpc>
              <a:spcBef>
                <a:spcPct val="20000"/>
              </a:spcBef>
              <a:buFont typeface="Arial" charset="0"/>
              <a:buChar char="•"/>
            </a:pPr>
            <a:r>
              <a:rPr lang="fr-FR" sz="2400" b="1" dirty="0">
                <a:solidFill>
                  <a:schemeClr val="bg1"/>
                </a:solidFill>
                <a:latin typeface="Calibri" pitchFamily="34" charset="0"/>
              </a:rPr>
              <a:t>Circulation des </a:t>
            </a:r>
            <a:r>
              <a:rPr lang="fr-FR" sz="2400" b="1" dirty="0" smtClean="0">
                <a:solidFill>
                  <a:schemeClr val="bg1"/>
                </a:solidFill>
                <a:latin typeface="Calibri" pitchFamily="34" charset="0"/>
              </a:rPr>
              <a:t>idées: </a:t>
            </a:r>
          </a:p>
          <a:p>
            <a:pPr marL="342900" indent="-342900">
              <a:lnSpc>
                <a:spcPct val="80000"/>
              </a:lnSpc>
              <a:spcBef>
                <a:spcPct val="20000"/>
              </a:spcBef>
            </a:pPr>
            <a:r>
              <a:rPr lang="fr-FR" dirty="0" smtClean="0">
                <a:solidFill>
                  <a:schemeClr val="bg1"/>
                </a:solidFill>
                <a:latin typeface="Calibri" pitchFamily="34" charset="0"/>
              </a:rPr>
              <a:t>Chaque </a:t>
            </a:r>
            <a:r>
              <a:rPr lang="fr-FR" dirty="0">
                <a:solidFill>
                  <a:schemeClr val="bg1"/>
                </a:solidFill>
                <a:latin typeface="Calibri" pitchFamily="34" charset="0"/>
              </a:rPr>
              <a:t>participant note une idée sur une feuille blanche, il passe ensuite la feuille à son voisin qui ajoute une variante ou une suggestion sur cette </a:t>
            </a:r>
            <a:r>
              <a:rPr lang="fr-FR" dirty="0" smtClean="0">
                <a:solidFill>
                  <a:schemeClr val="bg1"/>
                </a:solidFill>
                <a:latin typeface="Calibri" pitchFamily="34" charset="0"/>
              </a:rPr>
              <a:t>idée.</a:t>
            </a:r>
          </a:p>
          <a:p>
            <a:pPr marL="342900" indent="-342900">
              <a:lnSpc>
                <a:spcPct val="80000"/>
              </a:lnSpc>
              <a:spcBef>
                <a:spcPct val="20000"/>
              </a:spcBef>
            </a:pPr>
            <a:r>
              <a:rPr lang="fr-FR" dirty="0" smtClean="0">
                <a:solidFill>
                  <a:schemeClr val="bg1"/>
                </a:solidFill>
                <a:latin typeface="Calibri" pitchFamily="34" charset="0"/>
              </a:rPr>
              <a:t>Après </a:t>
            </a:r>
            <a:r>
              <a:rPr lang="fr-FR" dirty="0">
                <a:solidFill>
                  <a:schemeClr val="bg1"/>
                </a:solidFill>
                <a:latin typeface="Calibri" pitchFamily="34" charset="0"/>
              </a:rPr>
              <a:t>avoir fait un tour complet l’idée à souvent bien évolué</a:t>
            </a:r>
          </a:p>
          <a:p>
            <a:pPr marL="342900" indent="-342900">
              <a:lnSpc>
                <a:spcPct val="80000"/>
              </a:lnSpc>
              <a:spcBef>
                <a:spcPct val="20000"/>
              </a:spcBef>
              <a:buFont typeface="Arial" charset="0"/>
              <a:buChar char="•"/>
            </a:pPr>
            <a:r>
              <a:rPr lang="fr-FR" sz="2400" b="1" dirty="0">
                <a:solidFill>
                  <a:schemeClr val="bg1"/>
                </a:solidFill>
                <a:latin typeface="Calibri" pitchFamily="34" charset="0"/>
              </a:rPr>
              <a:t>Brainstorming </a:t>
            </a:r>
            <a:r>
              <a:rPr lang="fr-FR" sz="2400" b="1" dirty="0" smtClean="0">
                <a:solidFill>
                  <a:schemeClr val="bg1"/>
                </a:solidFill>
                <a:latin typeface="Calibri" pitchFamily="34" charset="0"/>
              </a:rPr>
              <a:t>électronique: </a:t>
            </a:r>
          </a:p>
          <a:p>
            <a:pPr marL="342900" indent="-342900">
              <a:lnSpc>
                <a:spcPct val="80000"/>
              </a:lnSpc>
              <a:spcBef>
                <a:spcPct val="20000"/>
              </a:spcBef>
            </a:pPr>
            <a:r>
              <a:rPr lang="fr-FR" dirty="0" smtClean="0">
                <a:solidFill>
                  <a:schemeClr val="bg1"/>
                </a:solidFill>
                <a:latin typeface="Calibri" pitchFamily="34" charset="0"/>
              </a:rPr>
              <a:t>Par </a:t>
            </a:r>
            <a:r>
              <a:rPr lang="fr-FR" dirty="0">
                <a:solidFill>
                  <a:schemeClr val="bg1"/>
                </a:solidFill>
                <a:latin typeface="Calibri" pitchFamily="34" charset="0"/>
              </a:rPr>
              <a:t>mail : l’animateur envoie le thème et les règles de fonctionnement par mail. Les personnes contribuent en lui répondant. Il compile la liste des idées reçues et la renvoie aux participants </a:t>
            </a:r>
            <a:r>
              <a:rPr lang="fr-FR" dirty="0" smtClean="0">
                <a:solidFill>
                  <a:schemeClr val="bg1"/>
                </a:solidFill>
                <a:latin typeface="Calibri" pitchFamily="34" charset="0"/>
              </a:rPr>
              <a:t>.</a:t>
            </a:r>
            <a:endParaRPr lang="fr-FR" dirty="0">
              <a:solidFill>
                <a:schemeClr val="bg1"/>
              </a:solidFill>
              <a:latin typeface="Calibri" pitchFamily="34" charset="0"/>
            </a:endParaRPr>
          </a:p>
          <a:p>
            <a:pPr marL="1143000" lvl="2" indent="-228600">
              <a:lnSpc>
                <a:spcPct val="80000"/>
              </a:lnSpc>
              <a:spcBef>
                <a:spcPct val="20000"/>
              </a:spcBef>
              <a:buFont typeface="Arial" charset="0"/>
              <a:buChar char="•"/>
            </a:pPr>
            <a:r>
              <a:rPr lang="fr-FR" dirty="0">
                <a:solidFill>
                  <a:schemeClr val="bg1"/>
                </a:solidFill>
                <a:latin typeface="Calibri" pitchFamily="34" charset="0"/>
              </a:rPr>
              <a:t>Évite les risques de critique et de blocage par </a:t>
            </a:r>
            <a:r>
              <a:rPr lang="fr-FR" dirty="0" err="1">
                <a:solidFill>
                  <a:schemeClr val="bg1"/>
                </a:solidFill>
                <a:latin typeface="Calibri" pitchFamily="34" charset="0"/>
              </a:rPr>
              <a:t>auto-censure</a:t>
            </a:r>
            <a:r>
              <a:rPr lang="fr-FR" dirty="0">
                <a:solidFill>
                  <a:schemeClr val="bg1"/>
                </a:solidFill>
                <a:latin typeface="Calibri" pitchFamily="34" charset="0"/>
              </a:rPr>
              <a:t> puisque les idées sont anonymes </a:t>
            </a:r>
          </a:p>
          <a:p>
            <a:pPr marL="742950" lvl="1" indent="-285750">
              <a:lnSpc>
                <a:spcPct val="80000"/>
              </a:lnSpc>
              <a:spcBef>
                <a:spcPct val="20000"/>
              </a:spcBef>
              <a:buFont typeface="Arial" charset="0"/>
              <a:buChar char="–"/>
            </a:pPr>
            <a:r>
              <a:rPr lang="fr-FR" dirty="0">
                <a:solidFill>
                  <a:schemeClr val="bg1"/>
                </a:solidFill>
                <a:latin typeface="Calibri" pitchFamily="34" charset="0"/>
              </a:rPr>
              <a:t>De plus, </a:t>
            </a:r>
          </a:p>
          <a:p>
            <a:pPr marL="1143000" lvl="2" indent="-228600">
              <a:lnSpc>
                <a:spcPct val="80000"/>
              </a:lnSpc>
              <a:spcBef>
                <a:spcPct val="20000"/>
              </a:spcBef>
              <a:buFont typeface="Arial" charset="0"/>
              <a:buChar char="•"/>
            </a:pPr>
            <a:r>
              <a:rPr lang="fr-FR" dirty="0">
                <a:solidFill>
                  <a:schemeClr val="bg1"/>
                </a:solidFill>
                <a:latin typeface="Calibri" pitchFamily="34" charset="0"/>
              </a:rPr>
              <a:t>Le nombre de personnes impliquées peut être plus important que dans une réunion “physique”</a:t>
            </a:r>
          </a:p>
          <a:p>
            <a:pPr marL="1143000" lvl="2" indent="-228600">
              <a:lnSpc>
                <a:spcPct val="80000"/>
              </a:lnSpc>
              <a:spcBef>
                <a:spcPct val="20000"/>
              </a:spcBef>
              <a:buFont typeface="Arial" charset="0"/>
              <a:buChar char="•"/>
            </a:pPr>
            <a:r>
              <a:rPr lang="fr-FR" dirty="0">
                <a:solidFill>
                  <a:schemeClr val="bg1"/>
                </a:solidFill>
                <a:latin typeface="Calibri" pitchFamily="34" charset="0"/>
              </a:rPr>
              <a:t>Par contre, le rythme, la qualité des idées et l’intensité des interactions sont nettement moins bons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checkerboard(across)">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9155">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9155">
                                            <p:txEl>
                                              <p:pRg st="10" end="10"/>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9155">
                                            <p:txEl>
                                              <p:pRg st="11" end="1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9155">
                                            <p:txEl>
                                              <p:pRg st="12" end="12"/>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9155">
                                            <p:txEl>
                                              <p:pRg st="13" end="13"/>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915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900113" y="333375"/>
            <a:ext cx="7772400" cy="1143000"/>
          </a:xfrm>
          <a:prstGeom prst="rect">
            <a:avLst/>
          </a:prstGeom>
          <a:noFill/>
          <a:ln w="9525">
            <a:noFill/>
            <a:miter lim="800000"/>
            <a:headEnd/>
            <a:tailEnd/>
          </a:ln>
        </p:spPr>
        <p:txBody>
          <a:bodyPr anchor="ctr"/>
          <a:lstStyle/>
          <a:p>
            <a:r>
              <a:rPr lang="fr-CA" sz="4000" b="1">
                <a:solidFill>
                  <a:srgbClr val="FFFF00"/>
                </a:solidFill>
                <a:latin typeface="Calibri" pitchFamily="34" charset="0"/>
              </a:rPr>
              <a:t>4/ la sélection</a:t>
            </a:r>
          </a:p>
        </p:txBody>
      </p:sp>
      <p:sp>
        <p:nvSpPr>
          <p:cNvPr id="51203" name="Rectangle 3"/>
          <p:cNvSpPr>
            <a:spLocks noChangeArrowheads="1"/>
          </p:cNvSpPr>
          <p:nvPr/>
        </p:nvSpPr>
        <p:spPr bwMode="auto">
          <a:xfrm>
            <a:off x="503238" y="1285875"/>
            <a:ext cx="8640762" cy="5286375"/>
          </a:xfrm>
          <a:prstGeom prst="rect">
            <a:avLst/>
          </a:prstGeom>
          <a:noFill/>
          <a:ln w="9525">
            <a:noFill/>
            <a:miter lim="800000"/>
            <a:headEnd/>
            <a:tailEnd/>
          </a:ln>
        </p:spPr>
        <p:txBody>
          <a:bodyPr/>
          <a:lstStyle/>
          <a:p>
            <a:pPr marL="342900" indent="-342900">
              <a:spcBef>
                <a:spcPct val="20000"/>
              </a:spcBef>
              <a:buFont typeface="Arial" charset="0"/>
              <a:buNone/>
            </a:pPr>
            <a:r>
              <a:rPr lang="fr-CA" sz="2800" dirty="0">
                <a:solidFill>
                  <a:schemeClr val="bg1"/>
                </a:solidFill>
                <a:latin typeface="Calibri" pitchFamily="34" charset="0"/>
              </a:rPr>
              <a:t>Un brainstorming est certes agréable et sympathique, mais cela ne suffit pas : il faut déboucher sur des actions</a:t>
            </a:r>
          </a:p>
          <a:p>
            <a:pPr marL="342900" indent="-342900">
              <a:spcBef>
                <a:spcPct val="20000"/>
              </a:spcBef>
              <a:buFont typeface="Arial" charset="0"/>
              <a:buChar char="•"/>
            </a:pPr>
            <a:r>
              <a:rPr lang="fr-CA" sz="2400" dirty="0">
                <a:solidFill>
                  <a:schemeClr val="bg1"/>
                </a:solidFill>
                <a:latin typeface="Calibri" pitchFamily="34" charset="0"/>
              </a:rPr>
              <a:t>Lorsque le processus de collecte est </a:t>
            </a:r>
            <a:r>
              <a:rPr lang="fr-CA" sz="2400" dirty="0" smtClean="0">
                <a:solidFill>
                  <a:schemeClr val="bg1"/>
                </a:solidFill>
                <a:latin typeface="Calibri" pitchFamily="34" charset="0"/>
              </a:rPr>
              <a:t>terminé</a:t>
            </a:r>
            <a:r>
              <a:rPr lang="fr-CA" sz="2000" dirty="0" smtClean="0">
                <a:solidFill>
                  <a:schemeClr val="bg1"/>
                </a:solidFill>
                <a:latin typeface="Calibri" pitchFamily="34" charset="0"/>
              </a:rPr>
              <a:t>,</a:t>
            </a:r>
            <a:r>
              <a:rPr lang="fr-CA" sz="2400" dirty="0" smtClean="0">
                <a:solidFill>
                  <a:schemeClr val="bg1"/>
                </a:solidFill>
                <a:latin typeface="Calibri" pitchFamily="34" charset="0"/>
              </a:rPr>
              <a:t> </a:t>
            </a:r>
            <a:r>
              <a:rPr lang="fr-CA" sz="2400" dirty="0">
                <a:solidFill>
                  <a:schemeClr val="bg1"/>
                </a:solidFill>
                <a:latin typeface="Calibri" pitchFamily="34" charset="0"/>
              </a:rPr>
              <a:t>il reste donc à mettre de l’ordre dans les idées qui ont été émises</a:t>
            </a:r>
          </a:p>
          <a:p>
            <a:pPr marL="742950" lvl="1" indent="-285750">
              <a:spcBef>
                <a:spcPct val="20000"/>
              </a:spcBef>
              <a:buFont typeface="Arial" charset="0"/>
              <a:buChar char="–"/>
            </a:pPr>
            <a:r>
              <a:rPr lang="fr-CA" sz="2400" dirty="0">
                <a:solidFill>
                  <a:schemeClr val="bg1"/>
                </a:solidFill>
                <a:latin typeface="Calibri" pitchFamily="34" charset="0"/>
              </a:rPr>
              <a:t>Discuter de la valeur relative des idées, sélectionner celles qui sont les plus pertinentes … </a:t>
            </a:r>
            <a:endParaRPr lang="fr-CA" sz="2400" dirty="0" smtClean="0">
              <a:solidFill>
                <a:schemeClr val="bg1"/>
              </a:solidFill>
              <a:latin typeface="Calibri" pitchFamily="34" charset="0"/>
            </a:endParaRPr>
          </a:p>
          <a:p>
            <a:pPr marL="342900" indent="-342900">
              <a:spcBef>
                <a:spcPct val="20000"/>
              </a:spcBef>
            </a:pPr>
            <a:r>
              <a:rPr lang="fr-FR" sz="2400" dirty="0" smtClean="0">
                <a:solidFill>
                  <a:schemeClr val="bg1"/>
                </a:solidFill>
                <a:latin typeface="Calibri" pitchFamily="34" charset="0"/>
              </a:rPr>
              <a:t>Pour cela deux points sont à fixer : </a:t>
            </a:r>
          </a:p>
          <a:p>
            <a:pPr marL="342900" indent="-342900">
              <a:spcBef>
                <a:spcPct val="20000"/>
              </a:spcBef>
              <a:buFont typeface="Wingdings" pitchFamily="2" charset="2"/>
              <a:buChar char="Ø"/>
            </a:pPr>
            <a:r>
              <a:rPr lang="fr-FR" sz="2400" dirty="0" smtClean="0">
                <a:solidFill>
                  <a:schemeClr val="bg1"/>
                </a:solidFill>
                <a:latin typeface="Calibri" pitchFamily="34" charset="0"/>
              </a:rPr>
              <a:t> Déterminer des critères (qu’est-ce qu’une bonne idée ?) </a:t>
            </a:r>
          </a:p>
          <a:p>
            <a:pPr marL="342900" indent="-342900">
              <a:spcBef>
                <a:spcPct val="20000"/>
              </a:spcBef>
              <a:buFont typeface="Wingdings" pitchFamily="2" charset="2"/>
              <a:buChar char="Ø"/>
            </a:pPr>
            <a:r>
              <a:rPr lang="fr-FR" sz="2400" dirty="0" smtClean="0">
                <a:solidFill>
                  <a:schemeClr val="bg1"/>
                </a:solidFill>
                <a:latin typeface="Calibri" pitchFamily="34" charset="0"/>
              </a:rPr>
              <a:t> S’accorder sur une méthode (comment procède-t-on?)</a:t>
            </a:r>
            <a:endParaRPr lang="fr-CA" sz="2400" dirty="0">
              <a:solidFill>
                <a:schemeClr val="bg1"/>
              </a:solidFill>
              <a:latin typeface="Calibri" pitchFamily="34" charset="0"/>
            </a:endParaRPr>
          </a:p>
          <a:p>
            <a:pPr marL="742950" lvl="1" indent="-285750">
              <a:spcBef>
                <a:spcPct val="20000"/>
              </a:spcBef>
              <a:buFont typeface="Arial" charset="0"/>
              <a:buChar char="–"/>
            </a:pPr>
            <a:r>
              <a:rPr lang="fr-CA" sz="2400" dirty="0">
                <a:solidFill>
                  <a:schemeClr val="bg1"/>
                </a:solidFill>
                <a:latin typeface="Calibri" pitchFamily="34" charset="0"/>
              </a:rPr>
              <a:t>Monter un plan d’action pour les mettre en place</a:t>
            </a:r>
          </a:p>
          <a:p>
            <a:pPr marL="342900" indent="-342900">
              <a:spcBef>
                <a:spcPct val="20000"/>
              </a:spcBef>
              <a:buFont typeface="Arial" charset="0"/>
              <a:buChar char="•"/>
            </a:pPr>
            <a:r>
              <a:rPr lang="fr-FR" sz="2400" dirty="0" smtClean="0">
                <a:solidFill>
                  <a:schemeClr val="bg1"/>
                </a:solidFill>
                <a:latin typeface="Calibri" pitchFamily="34" charset="0"/>
              </a:rPr>
              <a:t> </a:t>
            </a:r>
            <a:endParaRPr lang="fr-FR" sz="2400" dirty="0">
              <a:solidFill>
                <a:schemeClr val="bg1"/>
              </a:solidFill>
              <a:latin typeface="Calibri" pitchFamily="34" charset="0"/>
            </a:endParaRPr>
          </a:p>
          <a:p>
            <a:pPr marL="742950" lvl="1" indent="-285750">
              <a:spcBef>
                <a:spcPct val="20000"/>
              </a:spcBef>
              <a:buFont typeface="Arial" charset="0"/>
              <a:buChar char="–"/>
            </a:pPr>
            <a:endParaRPr lang="fr-CA" sz="2000" dirty="0">
              <a:latin typeface="Calibri" pitchFamily="34" charset="0"/>
            </a:endParaRPr>
          </a:p>
          <a:p>
            <a:pPr marL="742950" lvl="1" indent="-285750">
              <a:spcBef>
                <a:spcPct val="20000"/>
              </a:spcBef>
              <a:buFont typeface="Arial" charset="0"/>
              <a:buChar char="–"/>
            </a:pPr>
            <a:endParaRPr lang="fr-CA" sz="2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0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120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51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txBox="1">
            <a:spLocks noGrp="1"/>
          </p:cNvSpPr>
          <p:nvPr/>
        </p:nvSpPr>
        <p:spPr>
          <a:xfrm>
            <a:off x="3810000" y="6172200"/>
            <a:ext cx="1828800" cy="365125"/>
          </a:xfrm>
          <a:prstGeom prst="rect">
            <a:avLst/>
          </a:prstGeom>
          <a:noFill/>
        </p:spPr>
        <p:txBody>
          <a:bodyPr anchor="ctr"/>
          <a:lstStyle/>
          <a:p>
            <a:pPr algn="ctr" fontAlgn="auto">
              <a:spcBef>
                <a:spcPts val="0"/>
              </a:spcBef>
              <a:spcAft>
                <a:spcPts val="0"/>
              </a:spcAft>
              <a:defRPr/>
            </a:pPr>
            <a:fld id="{74BD042B-59B5-4719-B9C4-9AE0DE527A3B}" type="slidenum">
              <a:rPr lang="fr-FR" sz="1200" b="1">
                <a:solidFill>
                  <a:schemeClr val="tx1">
                    <a:lumMod val="50000"/>
                    <a:lumOff val="50000"/>
                  </a:schemeClr>
                </a:solidFill>
                <a:latin typeface="+mn-lt"/>
                <a:cs typeface="+mn-cs"/>
              </a:rPr>
              <a:pPr algn="ctr" fontAlgn="auto">
                <a:spcBef>
                  <a:spcPts val="0"/>
                </a:spcBef>
                <a:spcAft>
                  <a:spcPts val="0"/>
                </a:spcAft>
                <a:defRPr/>
              </a:pPr>
              <a:t>9</a:t>
            </a:fld>
            <a:endParaRPr lang="fr-FR" sz="1200" b="1">
              <a:solidFill>
                <a:schemeClr val="tx1">
                  <a:lumMod val="50000"/>
                  <a:lumOff val="50000"/>
                </a:schemeClr>
              </a:solidFill>
              <a:latin typeface="+mn-lt"/>
              <a:cs typeface="+mn-cs"/>
            </a:endParaRPr>
          </a:p>
        </p:txBody>
      </p:sp>
      <p:sp>
        <p:nvSpPr>
          <p:cNvPr id="4" name="Rectangle 146"/>
          <p:cNvSpPr txBox="1">
            <a:spLocks noChangeArrowheads="1"/>
          </p:cNvSpPr>
          <p:nvPr/>
        </p:nvSpPr>
        <p:spPr bwMode="auto">
          <a:xfrm>
            <a:off x="3419475" y="0"/>
            <a:ext cx="3448380" cy="461665"/>
          </a:xfrm>
          <a:prstGeom prst="rect">
            <a:avLst/>
          </a:prstGeom>
          <a:noFill/>
          <a:ln w="9525">
            <a:noFill/>
            <a:miter lim="800000"/>
            <a:headEnd/>
            <a:tailEnd/>
          </a:ln>
        </p:spPr>
        <p:txBody>
          <a:bodyPr wrap="none">
            <a:spAutoFit/>
          </a:bodyPr>
          <a:lstStyle/>
          <a:p>
            <a:r>
              <a:rPr lang="fr-FR" sz="2400" b="1" dirty="0">
                <a:solidFill>
                  <a:srgbClr val="FFFF00"/>
                </a:solidFill>
                <a:latin typeface="Trebuchet MS" pitchFamily="34" charset="0"/>
              </a:rPr>
              <a:t>Nécessité de la qualité</a:t>
            </a:r>
          </a:p>
        </p:txBody>
      </p:sp>
      <p:graphicFrame>
        <p:nvGraphicFramePr>
          <p:cNvPr id="11" name="Tableau 10"/>
          <p:cNvGraphicFramePr>
            <a:graphicFrameLocks noGrp="1"/>
          </p:cNvGraphicFramePr>
          <p:nvPr/>
        </p:nvGraphicFramePr>
        <p:xfrm>
          <a:off x="323850" y="577850"/>
          <a:ext cx="8820150" cy="5872165"/>
        </p:xfrm>
        <a:graphic>
          <a:graphicData uri="http://schemas.openxmlformats.org/drawingml/2006/table">
            <a:tbl>
              <a:tblPr/>
              <a:tblGrid>
                <a:gridCol w="3040622"/>
                <a:gridCol w="2965193"/>
                <a:gridCol w="2814335"/>
              </a:tblGrid>
              <a:tr h="7826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bg1"/>
                          </a:solidFill>
                          <a:effectLst/>
                          <a:latin typeface="Constantia" pitchFamily="18" charset="0"/>
                        </a:rPr>
                        <a:t>Réalités économiques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smtClean="0">
                          <a:ln>
                            <a:noFill/>
                          </a:ln>
                          <a:solidFill>
                            <a:srgbClr val="C00000"/>
                          </a:solidFill>
                          <a:effectLst/>
                          <a:latin typeface="Constantia" pitchFamily="18" charset="0"/>
                        </a:rPr>
                        <a:t>Conséquences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smtClean="0">
                          <a:ln>
                            <a:noFill/>
                          </a:ln>
                          <a:solidFill>
                            <a:srgbClr val="7030A0"/>
                          </a:solidFill>
                          <a:effectLst/>
                          <a:latin typeface="Constantia" pitchFamily="18" charset="0"/>
                        </a:rPr>
                        <a:t>Solutions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r>
              <a:tr h="782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bg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782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bg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vMerge="1">
                  <a:txBody>
                    <a:bodyPr/>
                    <a:lstStyle/>
                    <a:p>
                      <a:endParaRPr lang="fr-FR"/>
                    </a:p>
                  </a:txBody>
                  <a:tcPr/>
                </a:tc>
              </a:tr>
              <a:tr h="782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bg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500" b="1" i="0" u="none" strike="noStrike" cap="none" normalizeH="0" baseline="0" smtClean="0">
                        <a:ln>
                          <a:noFill/>
                        </a:ln>
                        <a:solidFill>
                          <a:srgbClr val="002060"/>
                        </a:solidFill>
                        <a:effectLst/>
                        <a:latin typeface="Dom Casual"/>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vMerge="1">
                  <a:txBody>
                    <a:bodyPr/>
                    <a:lstStyle/>
                    <a:p>
                      <a:endParaRPr lang="fr-FR"/>
                    </a:p>
                  </a:txBody>
                  <a:tcPr/>
                </a:tc>
              </a:tr>
              <a:tr h="7334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bg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bg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504825">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bg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78263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bg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hMerge="1">
                  <a:txBody>
                    <a:bodyPr/>
                    <a:lstStyle/>
                    <a:p>
                      <a:endParaRPr lang="fr-F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bl>
          </a:graphicData>
        </a:graphic>
      </p:graphicFrame>
      <p:sp>
        <p:nvSpPr>
          <p:cNvPr id="12" name="ZoneTexte 11"/>
          <p:cNvSpPr txBox="1">
            <a:spLocks noChangeArrowheads="1"/>
          </p:cNvSpPr>
          <p:nvPr/>
        </p:nvSpPr>
        <p:spPr bwMode="auto">
          <a:xfrm>
            <a:off x="684213" y="1335088"/>
            <a:ext cx="2374900" cy="738187"/>
          </a:xfrm>
          <a:prstGeom prst="rect">
            <a:avLst/>
          </a:prstGeom>
          <a:noFill/>
          <a:ln w="9525">
            <a:noFill/>
            <a:miter lim="800000"/>
            <a:headEnd/>
            <a:tailEnd/>
          </a:ln>
        </p:spPr>
        <p:txBody>
          <a:bodyPr>
            <a:spAutoFit/>
          </a:bodyPr>
          <a:lstStyle/>
          <a:p>
            <a:pPr algn="ctr"/>
            <a:r>
              <a:rPr lang="fr-FR" sz="1400" b="1" dirty="0">
                <a:solidFill>
                  <a:schemeClr val="bg1"/>
                </a:solidFill>
                <a:latin typeface="Dom Casual"/>
              </a:rPr>
              <a:t>Economie mondialisée</a:t>
            </a:r>
            <a:r>
              <a:rPr lang="fr-FR" sz="1400" dirty="0">
                <a:solidFill>
                  <a:schemeClr val="bg1"/>
                </a:solidFill>
                <a:latin typeface="Dom Casual"/>
              </a:rPr>
              <a:t> : tout utilisateur est de plus en plus informé</a:t>
            </a:r>
            <a:endParaRPr lang="fr-FR" sz="1400" dirty="0">
              <a:solidFill>
                <a:schemeClr val="bg1"/>
              </a:solidFill>
              <a:latin typeface="Trebuchet MS" pitchFamily="34" charset="0"/>
            </a:endParaRPr>
          </a:p>
        </p:txBody>
      </p:sp>
      <p:sp>
        <p:nvSpPr>
          <p:cNvPr id="13" name="ZoneTexte 12"/>
          <p:cNvSpPr txBox="1">
            <a:spLocks noChangeArrowheads="1"/>
          </p:cNvSpPr>
          <p:nvPr/>
        </p:nvSpPr>
        <p:spPr bwMode="auto">
          <a:xfrm>
            <a:off x="3384550" y="1550988"/>
            <a:ext cx="2520950" cy="307975"/>
          </a:xfrm>
          <a:prstGeom prst="rect">
            <a:avLst/>
          </a:prstGeom>
          <a:solidFill>
            <a:schemeClr val="bg1"/>
          </a:solidFill>
          <a:ln w="9525">
            <a:noFill/>
            <a:miter lim="800000"/>
            <a:headEnd/>
            <a:tailEnd/>
          </a:ln>
        </p:spPr>
        <p:txBody>
          <a:bodyPr>
            <a:spAutoFit/>
          </a:bodyPr>
          <a:lstStyle/>
          <a:p>
            <a:pPr algn="ctr"/>
            <a:r>
              <a:rPr lang="fr-FR" sz="1400" b="1" dirty="0">
                <a:solidFill>
                  <a:srgbClr val="C00000"/>
                </a:solidFill>
                <a:latin typeface="Dom Casual"/>
              </a:rPr>
              <a:t>Concurrence plus âpre</a:t>
            </a:r>
          </a:p>
        </p:txBody>
      </p:sp>
      <p:sp>
        <p:nvSpPr>
          <p:cNvPr id="14" name="ZoneTexte 13"/>
          <p:cNvSpPr txBox="1">
            <a:spLocks noChangeArrowheads="1"/>
          </p:cNvSpPr>
          <p:nvPr/>
        </p:nvSpPr>
        <p:spPr bwMode="auto">
          <a:xfrm>
            <a:off x="6429388" y="2143116"/>
            <a:ext cx="2520950" cy="646112"/>
          </a:xfrm>
          <a:prstGeom prst="rect">
            <a:avLst/>
          </a:prstGeom>
          <a:noFill/>
          <a:ln w="9525">
            <a:noFill/>
            <a:miter lim="800000"/>
            <a:headEnd/>
            <a:tailEnd/>
          </a:ln>
        </p:spPr>
        <p:txBody>
          <a:bodyPr>
            <a:spAutoFit/>
          </a:bodyPr>
          <a:lstStyle/>
          <a:p>
            <a:pPr algn="ctr"/>
            <a:r>
              <a:rPr lang="fr-FR" sz="1800" b="1" dirty="0">
                <a:solidFill>
                  <a:schemeClr val="bg1"/>
                </a:solidFill>
                <a:latin typeface="Dom Casual"/>
              </a:rPr>
              <a:t>Réduire les coûts et offrir la qualité</a:t>
            </a:r>
            <a:endParaRPr lang="fr-FR" sz="1800" b="1" dirty="0">
              <a:solidFill>
                <a:schemeClr val="bg1"/>
              </a:solidFill>
              <a:latin typeface="Trebuchet MS" pitchFamily="34" charset="0"/>
            </a:endParaRPr>
          </a:p>
        </p:txBody>
      </p:sp>
      <p:sp>
        <p:nvSpPr>
          <p:cNvPr id="15" name="ZoneTexte 14"/>
          <p:cNvSpPr txBox="1">
            <a:spLocks noChangeArrowheads="1"/>
          </p:cNvSpPr>
          <p:nvPr/>
        </p:nvSpPr>
        <p:spPr bwMode="auto">
          <a:xfrm>
            <a:off x="606425" y="2170113"/>
            <a:ext cx="2701925" cy="646112"/>
          </a:xfrm>
          <a:prstGeom prst="rect">
            <a:avLst/>
          </a:prstGeom>
          <a:noFill/>
          <a:ln w="9525">
            <a:noFill/>
            <a:miter lim="800000"/>
            <a:headEnd/>
            <a:tailEnd/>
          </a:ln>
        </p:spPr>
        <p:txBody>
          <a:bodyPr>
            <a:spAutoFit/>
          </a:bodyPr>
          <a:lstStyle/>
          <a:p>
            <a:pPr marL="342900" indent="-342900" algn="ctr"/>
            <a:r>
              <a:rPr lang="fr-FR" sz="1200" u="sng" dirty="0">
                <a:solidFill>
                  <a:schemeClr val="bg1"/>
                </a:solidFill>
                <a:latin typeface="Dom Casual"/>
              </a:rPr>
              <a:t>Ralentissement</a:t>
            </a:r>
            <a:r>
              <a:rPr lang="fr-FR" sz="1200" dirty="0">
                <a:solidFill>
                  <a:schemeClr val="bg1"/>
                </a:solidFill>
                <a:latin typeface="Dom Casual"/>
              </a:rPr>
              <a:t> de la demande + offre multipliée.</a:t>
            </a:r>
            <a:endParaRPr lang="fr-FR" sz="800" dirty="0">
              <a:solidFill>
                <a:schemeClr val="bg1"/>
              </a:solidFill>
              <a:latin typeface="Trebuchet MS" pitchFamily="34" charset="0"/>
              <a:cs typeface="Times New Roman" pitchFamily="18" charset="0"/>
            </a:endParaRPr>
          </a:p>
          <a:p>
            <a:pPr marL="342900" indent="-342900" algn="ctr" eaLnBrk="0" hangingPunct="0"/>
            <a:r>
              <a:rPr lang="fr-FR" sz="1200" dirty="0">
                <a:solidFill>
                  <a:schemeClr val="bg1"/>
                </a:solidFill>
                <a:latin typeface="Dom Casual"/>
              </a:rPr>
              <a:t>Les consommateurs ont le choix</a:t>
            </a:r>
            <a:endParaRPr lang="fr-FR" sz="1200" dirty="0">
              <a:solidFill>
                <a:schemeClr val="bg1"/>
              </a:solidFill>
              <a:latin typeface="Trebuchet MS" pitchFamily="34" charset="0"/>
            </a:endParaRPr>
          </a:p>
        </p:txBody>
      </p:sp>
      <p:sp>
        <p:nvSpPr>
          <p:cNvPr id="19498" name="Espace réservé du pied de page 5"/>
          <p:cNvSpPr txBox="1">
            <a:spLocks noGrp="1"/>
          </p:cNvSpPr>
          <p:nvPr/>
        </p:nvSpPr>
        <p:spPr bwMode="auto">
          <a:xfrm>
            <a:off x="0" y="6619875"/>
            <a:ext cx="4716463" cy="238125"/>
          </a:xfrm>
          <a:prstGeom prst="rect">
            <a:avLst/>
          </a:prstGeom>
          <a:noFill/>
          <a:ln w="9525">
            <a:noFill/>
            <a:miter lim="800000"/>
            <a:headEnd/>
            <a:tailEnd/>
          </a:ln>
        </p:spPr>
        <p:txBody>
          <a:bodyPr anchor="ctr"/>
          <a:lstStyle/>
          <a:p>
            <a:pPr eaLnBrk="0" hangingPunct="0"/>
            <a:r>
              <a:rPr lang="fr-FR" sz="1200">
                <a:solidFill>
                  <a:srgbClr val="000000"/>
                </a:solidFill>
                <a:latin typeface="Times New Roman" pitchFamily="18" charset="0"/>
              </a:rPr>
              <a:t>Source : Valérie Capron et Rémi Bachelet</a:t>
            </a:r>
          </a:p>
        </p:txBody>
      </p:sp>
      <p:sp>
        <p:nvSpPr>
          <p:cNvPr id="17" name="ZoneTexte 16"/>
          <p:cNvSpPr txBox="1">
            <a:spLocks noChangeArrowheads="1"/>
          </p:cNvSpPr>
          <p:nvPr/>
        </p:nvSpPr>
        <p:spPr bwMode="auto">
          <a:xfrm>
            <a:off x="3384550" y="2232025"/>
            <a:ext cx="2520950" cy="522288"/>
          </a:xfrm>
          <a:prstGeom prst="rect">
            <a:avLst/>
          </a:prstGeom>
          <a:solidFill>
            <a:schemeClr val="bg1"/>
          </a:solidFill>
          <a:ln w="9525">
            <a:noFill/>
            <a:miter lim="800000"/>
            <a:headEnd/>
            <a:tailEnd/>
          </a:ln>
        </p:spPr>
        <p:txBody>
          <a:bodyPr>
            <a:spAutoFit/>
          </a:bodyPr>
          <a:lstStyle/>
          <a:p>
            <a:pPr algn="ctr"/>
            <a:r>
              <a:rPr lang="fr-FR" sz="1400" b="1" dirty="0">
                <a:solidFill>
                  <a:srgbClr val="C00000"/>
                </a:solidFill>
                <a:latin typeface="Dom Casual"/>
              </a:rPr>
              <a:t>Ils recherchent plus de qualité pour un même prix</a:t>
            </a:r>
          </a:p>
        </p:txBody>
      </p:sp>
      <p:sp>
        <p:nvSpPr>
          <p:cNvPr id="18" name="ZoneTexte 17"/>
          <p:cNvSpPr txBox="1">
            <a:spLocks noChangeArrowheads="1"/>
          </p:cNvSpPr>
          <p:nvPr/>
        </p:nvSpPr>
        <p:spPr bwMode="auto">
          <a:xfrm>
            <a:off x="250825" y="3019425"/>
            <a:ext cx="3025775" cy="646113"/>
          </a:xfrm>
          <a:prstGeom prst="rect">
            <a:avLst/>
          </a:prstGeom>
          <a:noFill/>
          <a:ln w="9525">
            <a:noFill/>
            <a:miter lim="800000"/>
            <a:headEnd/>
            <a:tailEnd/>
          </a:ln>
        </p:spPr>
        <p:txBody>
          <a:bodyPr>
            <a:spAutoFit/>
          </a:bodyPr>
          <a:lstStyle/>
          <a:p>
            <a:pPr marL="342900" indent="-342900" algn="ctr"/>
            <a:r>
              <a:rPr lang="fr-FR" sz="1200" dirty="0">
                <a:solidFill>
                  <a:schemeClr val="bg1"/>
                </a:solidFill>
                <a:latin typeface="Dom Casual"/>
              </a:rPr>
              <a:t>Fin de la « </a:t>
            </a:r>
            <a:r>
              <a:rPr lang="fr-FR" sz="1200" u="sng" dirty="0">
                <a:solidFill>
                  <a:schemeClr val="bg1"/>
                </a:solidFill>
                <a:latin typeface="Dom Casual"/>
              </a:rPr>
              <a:t>massification</a:t>
            </a:r>
            <a:r>
              <a:rPr lang="fr-FR" sz="1200" dirty="0">
                <a:solidFill>
                  <a:schemeClr val="bg1"/>
                </a:solidFill>
                <a:latin typeface="Dom Casual"/>
              </a:rPr>
              <a:t> » : la diversité n’est plus coûteuse, le client peut trouver ce qui lui convient</a:t>
            </a:r>
          </a:p>
        </p:txBody>
      </p:sp>
      <p:sp>
        <p:nvSpPr>
          <p:cNvPr id="19" name="ZoneTexte 18"/>
          <p:cNvSpPr txBox="1">
            <a:spLocks noChangeArrowheads="1"/>
          </p:cNvSpPr>
          <p:nvPr/>
        </p:nvSpPr>
        <p:spPr bwMode="auto">
          <a:xfrm>
            <a:off x="3467100" y="3067050"/>
            <a:ext cx="2435225" cy="307975"/>
          </a:xfrm>
          <a:prstGeom prst="rect">
            <a:avLst/>
          </a:prstGeom>
          <a:solidFill>
            <a:schemeClr val="bg1"/>
          </a:solidFill>
          <a:ln w="9525">
            <a:noFill/>
            <a:miter lim="800000"/>
            <a:headEnd/>
            <a:tailEnd/>
          </a:ln>
        </p:spPr>
        <p:txBody>
          <a:bodyPr>
            <a:spAutoFit/>
          </a:bodyPr>
          <a:lstStyle/>
          <a:p>
            <a:pPr algn="ctr"/>
            <a:r>
              <a:rPr lang="fr-FR" sz="1400" b="1" dirty="0">
                <a:solidFill>
                  <a:srgbClr val="C00000"/>
                </a:solidFill>
                <a:latin typeface="Dom Casual"/>
              </a:rPr>
              <a:t>Il devient exigeant</a:t>
            </a:r>
          </a:p>
        </p:txBody>
      </p:sp>
      <p:sp>
        <p:nvSpPr>
          <p:cNvPr id="20" name="ZoneTexte 19"/>
          <p:cNvSpPr txBox="1">
            <a:spLocks noChangeArrowheads="1"/>
          </p:cNvSpPr>
          <p:nvPr/>
        </p:nvSpPr>
        <p:spPr bwMode="auto">
          <a:xfrm>
            <a:off x="250825" y="3754438"/>
            <a:ext cx="2952750" cy="460375"/>
          </a:xfrm>
          <a:prstGeom prst="rect">
            <a:avLst/>
          </a:prstGeom>
          <a:noFill/>
          <a:ln w="9525">
            <a:noFill/>
            <a:miter lim="800000"/>
            <a:headEnd/>
            <a:tailEnd/>
          </a:ln>
        </p:spPr>
        <p:txBody>
          <a:bodyPr>
            <a:spAutoFit/>
          </a:bodyPr>
          <a:lstStyle/>
          <a:p>
            <a:pPr marL="342900" indent="-342900" algn="ctr"/>
            <a:r>
              <a:rPr lang="fr-FR" sz="1200" dirty="0">
                <a:solidFill>
                  <a:schemeClr val="bg1"/>
                </a:solidFill>
                <a:latin typeface="Dom Casual"/>
              </a:rPr>
              <a:t>Démobilisation d’une partie du </a:t>
            </a:r>
          </a:p>
          <a:p>
            <a:pPr marL="342900" indent="-342900" algn="ctr"/>
            <a:r>
              <a:rPr lang="fr-FR" sz="1200" dirty="0">
                <a:solidFill>
                  <a:schemeClr val="bg1"/>
                </a:solidFill>
                <a:latin typeface="Dom Casual"/>
              </a:rPr>
              <a:t>personnel dans les emplois sans intérêt</a:t>
            </a:r>
          </a:p>
        </p:txBody>
      </p:sp>
      <p:sp>
        <p:nvSpPr>
          <p:cNvPr id="21" name="ZoneTexte 20"/>
          <p:cNvSpPr txBox="1">
            <a:spLocks noChangeArrowheads="1"/>
          </p:cNvSpPr>
          <p:nvPr/>
        </p:nvSpPr>
        <p:spPr bwMode="auto">
          <a:xfrm>
            <a:off x="3386138" y="3814763"/>
            <a:ext cx="2698750" cy="523875"/>
          </a:xfrm>
          <a:prstGeom prst="rect">
            <a:avLst/>
          </a:prstGeom>
          <a:solidFill>
            <a:schemeClr val="bg1"/>
          </a:solidFill>
          <a:ln w="9525">
            <a:noFill/>
            <a:miter lim="800000"/>
            <a:headEnd/>
            <a:tailEnd/>
          </a:ln>
        </p:spPr>
        <p:txBody>
          <a:bodyPr>
            <a:spAutoFit/>
          </a:bodyPr>
          <a:lstStyle/>
          <a:p>
            <a:pPr algn="ctr"/>
            <a:r>
              <a:rPr lang="fr-FR" sz="1400" b="1" dirty="0">
                <a:solidFill>
                  <a:srgbClr val="C00000"/>
                </a:solidFill>
                <a:latin typeface="Dom Casual"/>
              </a:rPr>
              <a:t>La qualité de production en souffre</a:t>
            </a:r>
          </a:p>
        </p:txBody>
      </p:sp>
      <p:sp>
        <p:nvSpPr>
          <p:cNvPr id="22" name="ZoneTexte 21"/>
          <p:cNvSpPr txBox="1">
            <a:spLocks noChangeArrowheads="1"/>
          </p:cNvSpPr>
          <p:nvPr/>
        </p:nvSpPr>
        <p:spPr bwMode="auto">
          <a:xfrm>
            <a:off x="6264275" y="3786190"/>
            <a:ext cx="2879725" cy="646112"/>
          </a:xfrm>
          <a:prstGeom prst="rect">
            <a:avLst/>
          </a:prstGeom>
          <a:noFill/>
          <a:ln w="9525">
            <a:noFill/>
            <a:miter lim="800000"/>
            <a:headEnd/>
            <a:tailEnd/>
          </a:ln>
        </p:spPr>
        <p:txBody>
          <a:bodyPr>
            <a:spAutoFit/>
          </a:bodyPr>
          <a:lstStyle/>
          <a:p>
            <a:pPr algn="ctr"/>
            <a:r>
              <a:rPr lang="fr-FR" sz="1800" b="1" dirty="0">
                <a:solidFill>
                  <a:schemeClr val="bg1"/>
                </a:solidFill>
                <a:latin typeface="Dom Casual"/>
              </a:rPr>
              <a:t>Intéresser et dynamiser le personnel</a:t>
            </a:r>
          </a:p>
        </p:txBody>
      </p:sp>
      <p:sp>
        <p:nvSpPr>
          <p:cNvPr id="23" name="ZoneTexte 22"/>
          <p:cNvSpPr txBox="1">
            <a:spLocks noChangeArrowheads="1"/>
          </p:cNvSpPr>
          <p:nvPr/>
        </p:nvSpPr>
        <p:spPr bwMode="auto">
          <a:xfrm>
            <a:off x="395288" y="4489450"/>
            <a:ext cx="2663825" cy="646113"/>
          </a:xfrm>
          <a:prstGeom prst="rect">
            <a:avLst/>
          </a:prstGeom>
          <a:noFill/>
          <a:ln w="9525">
            <a:noFill/>
            <a:miter lim="800000"/>
            <a:headEnd/>
            <a:tailEnd/>
          </a:ln>
        </p:spPr>
        <p:txBody>
          <a:bodyPr>
            <a:spAutoFit/>
          </a:bodyPr>
          <a:lstStyle/>
          <a:p>
            <a:pPr marL="342900" indent="-342900" algn="ctr"/>
            <a:r>
              <a:rPr lang="fr-FR" sz="1200" dirty="0">
                <a:solidFill>
                  <a:schemeClr val="bg1"/>
                </a:solidFill>
                <a:latin typeface="Dom Casual"/>
              </a:rPr>
              <a:t>Insuffisance de l’entreprise taylorienne :</a:t>
            </a:r>
          </a:p>
          <a:p>
            <a:pPr marL="342900" indent="-342900" algn="ctr" eaLnBrk="0" hangingPunct="0"/>
            <a:r>
              <a:rPr lang="fr-FR" sz="1200" dirty="0">
                <a:solidFill>
                  <a:schemeClr val="bg1"/>
                </a:solidFill>
                <a:latin typeface="Dom Casual"/>
              </a:rPr>
              <a:t>Peut faire plus.. ne peut faire mieux</a:t>
            </a:r>
            <a:endParaRPr lang="fr-FR" sz="1200" dirty="0">
              <a:solidFill>
                <a:schemeClr val="bg1"/>
              </a:solidFill>
              <a:latin typeface="Trebuchet MS" pitchFamily="34" charset="0"/>
            </a:endParaRPr>
          </a:p>
        </p:txBody>
      </p:sp>
      <p:sp>
        <p:nvSpPr>
          <p:cNvPr id="24" name="ZoneTexte 23"/>
          <p:cNvSpPr txBox="1">
            <a:spLocks noChangeArrowheads="1"/>
          </p:cNvSpPr>
          <p:nvPr/>
        </p:nvSpPr>
        <p:spPr bwMode="auto">
          <a:xfrm>
            <a:off x="3428992" y="4429132"/>
            <a:ext cx="2625725" cy="738187"/>
          </a:xfrm>
          <a:prstGeom prst="rect">
            <a:avLst/>
          </a:prstGeom>
          <a:solidFill>
            <a:schemeClr val="bg1"/>
          </a:solidFill>
          <a:ln w="9525">
            <a:noFill/>
            <a:miter lim="800000"/>
            <a:headEnd/>
            <a:tailEnd/>
          </a:ln>
        </p:spPr>
        <p:txBody>
          <a:bodyPr>
            <a:spAutoFit/>
          </a:bodyPr>
          <a:lstStyle/>
          <a:p>
            <a:pPr algn="ctr"/>
            <a:r>
              <a:rPr lang="fr-FR" sz="1400" b="1" dirty="0">
                <a:solidFill>
                  <a:srgbClr val="C00000"/>
                </a:solidFill>
                <a:latin typeface="Dom Casual"/>
              </a:rPr>
              <a:t>Incapacité à réduire plus les coûts (rendement décroissants)</a:t>
            </a:r>
          </a:p>
        </p:txBody>
      </p:sp>
      <p:sp>
        <p:nvSpPr>
          <p:cNvPr id="25" name="ZoneTexte 24"/>
          <p:cNvSpPr txBox="1">
            <a:spLocks noChangeArrowheads="1"/>
          </p:cNvSpPr>
          <p:nvPr/>
        </p:nvSpPr>
        <p:spPr bwMode="auto">
          <a:xfrm>
            <a:off x="6084888" y="4621213"/>
            <a:ext cx="2303462" cy="369887"/>
          </a:xfrm>
          <a:prstGeom prst="rect">
            <a:avLst/>
          </a:prstGeom>
          <a:noFill/>
          <a:ln w="9525">
            <a:noFill/>
            <a:miter lim="800000"/>
            <a:headEnd/>
            <a:tailEnd/>
          </a:ln>
        </p:spPr>
        <p:txBody>
          <a:bodyPr>
            <a:spAutoFit/>
          </a:bodyPr>
          <a:lstStyle/>
          <a:p>
            <a:pPr algn="ctr"/>
            <a:r>
              <a:rPr lang="fr-FR" sz="1800" b="1" dirty="0">
                <a:solidFill>
                  <a:schemeClr val="bg1"/>
                </a:solidFill>
                <a:latin typeface="Dom Casual"/>
              </a:rPr>
              <a:t>Innover</a:t>
            </a:r>
            <a:endParaRPr lang="fr-FR" sz="1800" b="1" dirty="0">
              <a:solidFill>
                <a:schemeClr val="bg1"/>
              </a:solidFill>
              <a:latin typeface="Trebuchet MS" pitchFamily="34" charset="0"/>
            </a:endParaRPr>
          </a:p>
        </p:txBody>
      </p:sp>
      <p:sp>
        <p:nvSpPr>
          <p:cNvPr id="26" name="ZoneTexte 25"/>
          <p:cNvSpPr txBox="1"/>
          <p:nvPr/>
        </p:nvSpPr>
        <p:spPr>
          <a:xfrm>
            <a:off x="395288" y="5175250"/>
            <a:ext cx="5537200" cy="339725"/>
          </a:xfrm>
          <a:prstGeom prst="rect">
            <a:avLst/>
          </a:prstGeom>
          <a:noFill/>
        </p:spPr>
        <p:txBody>
          <a:bodyPr>
            <a:spAutoFit/>
          </a:bodyPr>
          <a:lstStyle/>
          <a:p>
            <a:pPr algn="ctr" fontAlgn="auto">
              <a:spcBef>
                <a:spcPts val="0"/>
              </a:spcBef>
              <a:spcAft>
                <a:spcPts val="0"/>
              </a:spcAft>
              <a:defRPr/>
            </a:pPr>
            <a:r>
              <a:rPr lang="fr-FR" sz="1600" dirty="0">
                <a:solidFill>
                  <a:schemeClr val="bg1"/>
                </a:solidFill>
                <a:latin typeface="Dom Casual"/>
                <a:cs typeface="+mn-cs"/>
              </a:rPr>
              <a:t>Gâchis de l’intelligence dans l’entreprise taylorienne</a:t>
            </a:r>
            <a:endParaRPr lang="fr-FR" sz="1600" dirty="0">
              <a:solidFill>
                <a:schemeClr val="bg1"/>
              </a:solidFill>
              <a:latin typeface="+mn-lt"/>
              <a:cs typeface="+mn-cs"/>
            </a:endParaRPr>
          </a:p>
        </p:txBody>
      </p:sp>
      <p:sp>
        <p:nvSpPr>
          <p:cNvPr id="27" name="ZoneTexte 26"/>
          <p:cNvSpPr txBox="1">
            <a:spLocks noChangeArrowheads="1"/>
          </p:cNvSpPr>
          <p:nvPr/>
        </p:nvSpPr>
        <p:spPr bwMode="auto">
          <a:xfrm>
            <a:off x="6084888" y="5148263"/>
            <a:ext cx="2520950" cy="584200"/>
          </a:xfrm>
          <a:prstGeom prst="rect">
            <a:avLst/>
          </a:prstGeom>
          <a:noFill/>
          <a:ln w="9525">
            <a:noFill/>
            <a:miter lim="800000"/>
            <a:headEnd/>
            <a:tailEnd/>
          </a:ln>
        </p:spPr>
        <p:txBody>
          <a:bodyPr>
            <a:spAutoFit/>
          </a:bodyPr>
          <a:lstStyle/>
          <a:p>
            <a:pPr algn="ctr"/>
            <a:r>
              <a:rPr lang="fr-FR" sz="1600" b="1" dirty="0">
                <a:solidFill>
                  <a:schemeClr val="bg1"/>
                </a:solidFill>
                <a:latin typeface="Dom Casual"/>
              </a:rPr>
              <a:t>Utiliser toutes les ressources humaines</a:t>
            </a:r>
          </a:p>
        </p:txBody>
      </p:sp>
      <p:sp>
        <p:nvSpPr>
          <p:cNvPr id="28" name="ZoneTexte 27"/>
          <p:cNvSpPr txBox="1"/>
          <p:nvPr/>
        </p:nvSpPr>
        <p:spPr>
          <a:xfrm>
            <a:off x="395288" y="5732463"/>
            <a:ext cx="5507037" cy="585787"/>
          </a:xfrm>
          <a:prstGeom prst="rect">
            <a:avLst/>
          </a:prstGeom>
          <a:noFill/>
        </p:spPr>
        <p:txBody>
          <a:bodyPr>
            <a:spAutoFit/>
          </a:bodyPr>
          <a:lstStyle/>
          <a:p>
            <a:pPr algn="ctr" fontAlgn="auto">
              <a:spcBef>
                <a:spcPts val="0"/>
              </a:spcBef>
              <a:spcAft>
                <a:spcPts val="0"/>
              </a:spcAft>
              <a:defRPr/>
            </a:pPr>
            <a:r>
              <a:rPr lang="fr-FR" sz="1600" dirty="0">
                <a:solidFill>
                  <a:schemeClr val="bg1"/>
                </a:solidFill>
                <a:latin typeface="Dom Casual"/>
                <a:cs typeface="+mn-cs"/>
              </a:rPr>
              <a:t>Ecart de compétitivité s’accroît entre entreprise AVEC démarche qualité et entreprise SANS</a:t>
            </a:r>
            <a:endParaRPr lang="fr-FR" sz="1600" dirty="0">
              <a:solidFill>
                <a:schemeClr val="bg1"/>
              </a:solidFill>
              <a:latin typeface="+mn-lt"/>
              <a:cs typeface="+mn-cs"/>
            </a:endParaRPr>
          </a:p>
        </p:txBody>
      </p:sp>
      <p:sp>
        <p:nvSpPr>
          <p:cNvPr id="30" name="ZoneTexte 29"/>
          <p:cNvSpPr txBox="1">
            <a:spLocks noChangeArrowheads="1"/>
          </p:cNvSpPr>
          <p:nvPr/>
        </p:nvSpPr>
        <p:spPr bwMode="auto">
          <a:xfrm>
            <a:off x="6357950" y="5786454"/>
            <a:ext cx="2609850" cy="646331"/>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a:spAutoFit/>
          </a:bodyPr>
          <a:lstStyle/>
          <a:p>
            <a:r>
              <a:rPr lang="fr-FR" sz="1800" b="1" dirty="0">
                <a:solidFill>
                  <a:srgbClr val="008000"/>
                </a:solidFill>
                <a:latin typeface="Trebuchet MS" pitchFamily="34" charset="0"/>
              </a:rPr>
              <a:t>Nécessité de la qualité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animBg="1"/>
      <p:bldP spid="14" grpId="0"/>
      <p:bldP spid="15" grpId="0"/>
      <p:bldP spid="17" grpId="0" animBg="1"/>
      <p:bldP spid="18" grpId="0"/>
      <p:bldP spid="19" grpId="0" animBg="1"/>
      <p:bldP spid="20" grpId="0"/>
      <p:bldP spid="21" grpId="0" animBg="1"/>
      <p:bldP spid="22" grpId="0"/>
      <p:bldP spid="23" grpId="0"/>
      <p:bldP spid="24" grpId="0" animBg="1"/>
      <p:bldP spid="25" grpId="0"/>
      <p:bldP spid="26" grpId="0"/>
      <p:bldP spid="27" grpId="0"/>
      <p:bldP spid="28" grpId="0"/>
      <p:bldP spid="3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42910" y="214290"/>
            <a:ext cx="7772400" cy="952485"/>
          </a:xfrm>
          <a:prstGeom prst="rect">
            <a:avLst/>
          </a:prstGeom>
          <a:noFill/>
          <a:ln w="9525">
            <a:noFill/>
            <a:miter lim="800000"/>
            <a:headEnd/>
            <a:tailEnd/>
          </a:ln>
        </p:spPr>
        <p:txBody>
          <a:bodyPr anchor="ctr"/>
          <a:lstStyle/>
          <a:p>
            <a:r>
              <a:rPr lang="fr-FR" sz="4000" b="1" dirty="0">
                <a:solidFill>
                  <a:srgbClr val="FFFF00"/>
                </a:solidFill>
                <a:latin typeface="Calibri" pitchFamily="34" charset="0"/>
              </a:rPr>
              <a:t>Des critères</a:t>
            </a:r>
          </a:p>
        </p:txBody>
      </p:sp>
      <p:sp>
        <p:nvSpPr>
          <p:cNvPr id="52227" name="Rectangle 3"/>
          <p:cNvSpPr>
            <a:spLocks noChangeArrowheads="1"/>
          </p:cNvSpPr>
          <p:nvPr/>
        </p:nvSpPr>
        <p:spPr bwMode="auto">
          <a:xfrm>
            <a:off x="214282" y="1428750"/>
            <a:ext cx="8715435" cy="5214960"/>
          </a:xfrm>
          <a:prstGeom prst="rect">
            <a:avLst/>
          </a:prstGeom>
          <a:noFill/>
          <a:ln w="9525">
            <a:noFill/>
            <a:miter lim="800000"/>
            <a:headEnd/>
            <a:tailEnd/>
          </a:ln>
        </p:spPr>
        <p:txBody>
          <a:bodyPr/>
          <a:lstStyle/>
          <a:p>
            <a:pPr marL="342900" indent="-342900">
              <a:lnSpc>
                <a:spcPct val="90000"/>
              </a:lnSpc>
              <a:spcBef>
                <a:spcPct val="20000"/>
              </a:spcBef>
              <a:buFont typeface="Arial" charset="0"/>
              <a:buNone/>
            </a:pPr>
            <a:r>
              <a:rPr lang="fr-FR" sz="2400" dirty="0">
                <a:solidFill>
                  <a:schemeClr val="bg1"/>
                </a:solidFill>
                <a:latin typeface="Calibri" pitchFamily="34" charset="0"/>
              </a:rPr>
              <a:t>Ils donnent les moyens rigoureux de juger qu’une des idées proposées est bonne</a:t>
            </a:r>
          </a:p>
          <a:p>
            <a:pPr marL="742950" lvl="1" indent="-285750">
              <a:lnSpc>
                <a:spcPct val="90000"/>
              </a:lnSpc>
              <a:spcBef>
                <a:spcPct val="20000"/>
              </a:spcBef>
              <a:buFont typeface="Arial" charset="0"/>
              <a:buChar char="–"/>
            </a:pPr>
            <a:r>
              <a:rPr lang="fr-FR" sz="2400" b="1" dirty="0">
                <a:solidFill>
                  <a:schemeClr val="bg1"/>
                </a:solidFill>
                <a:latin typeface="Calibri" pitchFamily="34" charset="0"/>
              </a:rPr>
              <a:t>Critères de qualification </a:t>
            </a:r>
            <a:r>
              <a:rPr lang="fr-FR" sz="2400" dirty="0">
                <a:solidFill>
                  <a:schemeClr val="bg1"/>
                </a:solidFill>
                <a:latin typeface="Calibri" pitchFamily="34" charset="0"/>
              </a:rPr>
              <a:t>: revenir à la question de départ </a:t>
            </a:r>
          </a:p>
          <a:p>
            <a:pPr marL="1143000" lvl="2" indent="-228600">
              <a:lnSpc>
                <a:spcPct val="90000"/>
              </a:lnSpc>
              <a:spcBef>
                <a:spcPct val="20000"/>
              </a:spcBef>
              <a:buFont typeface="Arial" charset="0"/>
              <a:buChar char="•"/>
            </a:pPr>
            <a:r>
              <a:rPr lang="fr-FR" sz="2400" i="1" dirty="0">
                <a:solidFill>
                  <a:schemeClr val="bg1"/>
                </a:solidFill>
                <a:latin typeface="Calibri" pitchFamily="34" charset="0"/>
              </a:rPr>
              <a:t>si celle-ci a été bien formulée, elle permet de trouver les principaux critères éliminant les idées « hors de propos »</a:t>
            </a:r>
          </a:p>
          <a:p>
            <a:pPr marL="742950" lvl="1" indent="-285750">
              <a:lnSpc>
                <a:spcPct val="90000"/>
              </a:lnSpc>
              <a:spcBef>
                <a:spcPct val="20000"/>
              </a:spcBef>
              <a:buFont typeface="Arial" charset="0"/>
              <a:buChar char="–"/>
            </a:pPr>
            <a:r>
              <a:rPr lang="fr-FR" sz="2400" b="1" dirty="0">
                <a:solidFill>
                  <a:schemeClr val="bg1"/>
                </a:solidFill>
                <a:latin typeface="Calibri" pitchFamily="34" charset="0"/>
              </a:rPr>
              <a:t>Critères de qualité</a:t>
            </a:r>
          </a:p>
          <a:p>
            <a:pPr marL="1143000" lvl="2" indent="-228600">
              <a:lnSpc>
                <a:spcPct val="90000"/>
              </a:lnSpc>
              <a:spcBef>
                <a:spcPct val="20000"/>
              </a:spcBef>
              <a:buFont typeface="Arial" charset="0"/>
              <a:buChar char="•"/>
            </a:pPr>
            <a:r>
              <a:rPr lang="fr-FR" sz="2400" dirty="0">
                <a:solidFill>
                  <a:schemeClr val="bg1"/>
                </a:solidFill>
                <a:latin typeface="Calibri" pitchFamily="34" charset="0"/>
              </a:rPr>
              <a:t>des critères </a:t>
            </a:r>
            <a:r>
              <a:rPr lang="fr-FR" sz="2400" b="1" dirty="0">
                <a:solidFill>
                  <a:schemeClr val="bg1"/>
                </a:solidFill>
                <a:latin typeface="Calibri" pitchFamily="34" charset="0"/>
              </a:rPr>
              <a:t>communs à la plupart des projets</a:t>
            </a:r>
            <a:r>
              <a:rPr lang="fr-FR" sz="2400" dirty="0">
                <a:solidFill>
                  <a:schemeClr val="bg1"/>
                </a:solidFill>
                <a:latin typeface="Calibri" pitchFamily="34" charset="0"/>
              </a:rPr>
              <a:t> : </a:t>
            </a:r>
            <a:r>
              <a:rPr lang="fr-FR" sz="2400" i="1" dirty="0">
                <a:solidFill>
                  <a:schemeClr val="bg1"/>
                </a:solidFill>
                <a:latin typeface="Calibri" pitchFamily="34" charset="0"/>
              </a:rPr>
              <a:t>facilité de mise en place, rapidité d’exécution, coût …</a:t>
            </a:r>
          </a:p>
          <a:p>
            <a:pPr marL="1143000" lvl="2" indent="-228600">
              <a:lnSpc>
                <a:spcPct val="90000"/>
              </a:lnSpc>
              <a:spcBef>
                <a:spcPct val="20000"/>
              </a:spcBef>
              <a:buFont typeface="Arial" charset="0"/>
              <a:buChar char="•"/>
            </a:pPr>
            <a:r>
              <a:rPr lang="fr-FR" sz="2400" dirty="0">
                <a:solidFill>
                  <a:schemeClr val="bg1"/>
                </a:solidFill>
                <a:latin typeface="Calibri" pitchFamily="34" charset="0"/>
              </a:rPr>
              <a:t>Des critères </a:t>
            </a:r>
            <a:r>
              <a:rPr lang="fr-FR" sz="2400" b="1" dirty="0">
                <a:solidFill>
                  <a:schemeClr val="bg1"/>
                </a:solidFill>
                <a:latin typeface="Calibri" pitchFamily="34" charset="0"/>
              </a:rPr>
              <a:t>spécifiques</a:t>
            </a:r>
            <a:r>
              <a:rPr lang="fr-FR" sz="2400" dirty="0">
                <a:solidFill>
                  <a:schemeClr val="bg1"/>
                </a:solidFill>
                <a:latin typeface="Calibri" pitchFamily="34" charset="0"/>
              </a:rPr>
              <a:t> :</a:t>
            </a:r>
            <a:r>
              <a:rPr lang="fr-FR" sz="2400" i="1" dirty="0">
                <a:solidFill>
                  <a:schemeClr val="bg1"/>
                </a:solidFill>
                <a:latin typeface="Calibri" pitchFamily="34" charset="0"/>
              </a:rPr>
              <a:t> stratégie de l’entreprise</a:t>
            </a:r>
          </a:p>
          <a:p>
            <a:pPr marL="1143000" lvl="2" indent="-228600">
              <a:lnSpc>
                <a:spcPct val="90000"/>
              </a:lnSpc>
              <a:spcBef>
                <a:spcPct val="20000"/>
              </a:spcBef>
              <a:buFont typeface="Arial" charset="0"/>
              <a:buNone/>
            </a:pPr>
            <a:r>
              <a:rPr lang="fr-FR" sz="2400" dirty="0">
                <a:solidFill>
                  <a:schemeClr val="bg1"/>
                </a:solidFill>
                <a:latin typeface="Calibri" pitchFamily="34" charset="0"/>
              </a:rPr>
              <a:t>Les critères de qualité doivent être :</a:t>
            </a:r>
          </a:p>
          <a:p>
            <a:pPr marL="1600200" lvl="3" indent="-228600">
              <a:lnSpc>
                <a:spcPct val="90000"/>
              </a:lnSpc>
              <a:spcBef>
                <a:spcPct val="20000"/>
              </a:spcBef>
              <a:buFont typeface="Arial" charset="0"/>
              <a:buChar char="–"/>
            </a:pPr>
            <a:r>
              <a:rPr lang="fr-FR" sz="2400" dirty="0">
                <a:solidFill>
                  <a:schemeClr val="bg1"/>
                </a:solidFill>
                <a:latin typeface="Calibri" pitchFamily="34" charset="0"/>
              </a:rPr>
              <a:t>Discriminants (permettent de différencier) </a:t>
            </a:r>
          </a:p>
          <a:p>
            <a:pPr marL="1600200" lvl="3" indent="-228600">
              <a:lnSpc>
                <a:spcPct val="90000"/>
              </a:lnSpc>
              <a:spcBef>
                <a:spcPct val="20000"/>
              </a:spcBef>
              <a:buFont typeface="Arial" charset="0"/>
              <a:buChar char="–"/>
            </a:pPr>
            <a:r>
              <a:rPr lang="fr-FR" sz="2400" dirty="0">
                <a:solidFill>
                  <a:schemeClr val="bg1"/>
                </a:solidFill>
                <a:latin typeface="Calibri" pitchFamily="34" charset="0"/>
              </a:rPr>
              <a:t>Pondérés (certains sont prioritaires)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checkerboard(across)">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227"/>
                                        </p:tgtEl>
                                        <p:attrNameLst>
                                          <p:attrName>style.visibility</p:attrName>
                                        </p:attrNameLst>
                                      </p:cBhvr>
                                      <p:to>
                                        <p:strVal val="visible"/>
                                      </p:to>
                                    </p:set>
                                    <p:anim calcmode="lin" valueType="num">
                                      <p:cBhvr additive="base">
                                        <p:cTn id="12" dur="500" fill="hold"/>
                                        <p:tgtEl>
                                          <p:spTgt spid="52227"/>
                                        </p:tgtEl>
                                        <p:attrNameLst>
                                          <p:attrName>ppt_x</p:attrName>
                                        </p:attrNameLst>
                                      </p:cBhvr>
                                      <p:tavLst>
                                        <p:tav tm="0">
                                          <p:val>
                                            <p:strVal val="#ppt_x"/>
                                          </p:val>
                                        </p:tav>
                                        <p:tav tm="100000">
                                          <p:val>
                                            <p:strVal val="#ppt_x"/>
                                          </p:val>
                                        </p:tav>
                                      </p:tavLst>
                                    </p:anim>
                                    <p:anim calcmode="lin" valueType="num">
                                      <p:cBhvr additive="base">
                                        <p:cTn id="13"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4213" y="341313"/>
            <a:ext cx="7772400" cy="1143000"/>
          </a:xfrm>
          <a:prstGeom prst="rect">
            <a:avLst/>
          </a:prstGeom>
          <a:noFill/>
          <a:ln w="9525">
            <a:noFill/>
            <a:miter lim="800000"/>
            <a:headEnd/>
            <a:tailEnd/>
          </a:ln>
        </p:spPr>
        <p:txBody>
          <a:bodyPr anchor="ctr"/>
          <a:lstStyle/>
          <a:p>
            <a:r>
              <a:rPr lang="fr-FR" sz="4000" b="1" dirty="0" smtClean="0">
                <a:solidFill>
                  <a:srgbClr val="FFFF00"/>
                </a:solidFill>
                <a:latin typeface="Calibri" pitchFamily="34" charset="0"/>
              </a:rPr>
              <a:t>Méthodes possibles</a:t>
            </a:r>
            <a:r>
              <a:rPr lang="fr-FR" sz="4000" dirty="0" smtClean="0">
                <a:latin typeface="Calibri" pitchFamily="34" charset="0"/>
              </a:rPr>
              <a:t> </a:t>
            </a:r>
            <a:endParaRPr lang="fr-FR" sz="4000" dirty="0">
              <a:solidFill>
                <a:srgbClr val="0033CC"/>
              </a:solidFill>
              <a:latin typeface="Calibri" pitchFamily="34" charset="0"/>
            </a:endParaRPr>
          </a:p>
        </p:txBody>
      </p:sp>
      <p:sp>
        <p:nvSpPr>
          <p:cNvPr id="53251" name="Rectangle 3"/>
          <p:cNvSpPr>
            <a:spLocks noChangeArrowheads="1"/>
          </p:cNvSpPr>
          <p:nvPr/>
        </p:nvSpPr>
        <p:spPr bwMode="auto">
          <a:xfrm>
            <a:off x="0" y="1341438"/>
            <a:ext cx="9144000" cy="5230834"/>
          </a:xfrm>
          <a:prstGeom prst="rect">
            <a:avLst/>
          </a:prstGeom>
          <a:noFill/>
          <a:ln w="9525">
            <a:noFill/>
            <a:miter lim="800000"/>
            <a:headEnd/>
            <a:tailEnd/>
          </a:ln>
        </p:spPr>
        <p:txBody>
          <a:bodyPr/>
          <a:lstStyle/>
          <a:p>
            <a:pPr marL="531813" lvl="1" indent="-354013">
              <a:spcBef>
                <a:spcPct val="20000"/>
              </a:spcBef>
              <a:buFont typeface="Wingdings" pitchFamily="2" charset="2"/>
              <a:buAutoNum type="arabicPeriod"/>
            </a:pPr>
            <a:r>
              <a:rPr lang="fr-FR" sz="2800" dirty="0" smtClean="0">
                <a:solidFill>
                  <a:schemeClr val="bg1"/>
                </a:solidFill>
                <a:latin typeface="Calibri" pitchFamily="34" charset="0"/>
              </a:rPr>
              <a:t>Méthode </a:t>
            </a:r>
            <a:r>
              <a:rPr lang="fr-FR" sz="2800" dirty="0">
                <a:solidFill>
                  <a:schemeClr val="bg1"/>
                </a:solidFill>
                <a:latin typeface="Calibri" pitchFamily="34" charset="0"/>
              </a:rPr>
              <a:t>des </a:t>
            </a:r>
            <a:r>
              <a:rPr lang="fr-FR" sz="2800" b="1" dirty="0">
                <a:solidFill>
                  <a:schemeClr val="bg1"/>
                </a:solidFill>
                <a:latin typeface="Calibri" pitchFamily="34" charset="0"/>
              </a:rPr>
              <a:t>votes</a:t>
            </a:r>
            <a:r>
              <a:rPr lang="fr-FR" sz="2800" dirty="0">
                <a:solidFill>
                  <a:schemeClr val="bg1"/>
                </a:solidFill>
                <a:latin typeface="Calibri" pitchFamily="34" charset="0"/>
              </a:rPr>
              <a:t> (=chacun le même nombre de voix) ou de la discussion (=consensus)</a:t>
            </a:r>
          </a:p>
          <a:p>
            <a:pPr marL="531813" lvl="1" indent="-354013">
              <a:spcBef>
                <a:spcPct val="20000"/>
              </a:spcBef>
              <a:buFont typeface="Wingdings" pitchFamily="2" charset="2"/>
              <a:buAutoNum type="arabicPeriod"/>
            </a:pPr>
            <a:r>
              <a:rPr lang="fr-FR" sz="2800" dirty="0">
                <a:solidFill>
                  <a:schemeClr val="bg1"/>
                </a:solidFill>
                <a:latin typeface="Calibri" pitchFamily="34" charset="0"/>
              </a:rPr>
              <a:t>Méthode du </a:t>
            </a:r>
            <a:r>
              <a:rPr lang="fr-FR" sz="2800" b="1" dirty="0">
                <a:solidFill>
                  <a:schemeClr val="bg1"/>
                </a:solidFill>
                <a:latin typeface="Calibri" pitchFamily="34" charset="0"/>
              </a:rPr>
              <a:t>verrou</a:t>
            </a:r>
            <a:r>
              <a:rPr lang="fr-FR" sz="2800" dirty="0">
                <a:solidFill>
                  <a:schemeClr val="bg1"/>
                </a:solidFill>
                <a:latin typeface="Calibri" pitchFamily="34" charset="0"/>
              </a:rPr>
              <a:t> (une personne pas d’accord = idée bloquée)</a:t>
            </a:r>
          </a:p>
          <a:p>
            <a:pPr marL="531813" lvl="1" indent="-354013">
              <a:spcBef>
                <a:spcPct val="20000"/>
              </a:spcBef>
              <a:buFont typeface="Wingdings" pitchFamily="2" charset="2"/>
              <a:buAutoNum type="arabicPeriod"/>
            </a:pPr>
            <a:r>
              <a:rPr lang="fr-FR" sz="2800" dirty="0">
                <a:solidFill>
                  <a:schemeClr val="bg1"/>
                </a:solidFill>
                <a:latin typeface="Calibri" pitchFamily="34" charset="0"/>
              </a:rPr>
              <a:t>Méthodes à </a:t>
            </a:r>
            <a:r>
              <a:rPr lang="fr-FR" sz="2800" b="1" dirty="0">
                <a:solidFill>
                  <a:schemeClr val="bg1"/>
                </a:solidFill>
                <a:latin typeface="Calibri" pitchFamily="34" charset="0"/>
              </a:rPr>
              <a:t>deux stades </a:t>
            </a:r>
            <a:r>
              <a:rPr lang="fr-FR" sz="2800" dirty="0">
                <a:solidFill>
                  <a:schemeClr val="bg1"/>
                </a:solidFill>
                <a:latin typeface="Calibri" pitchFamily="34" charset="0"/>
              </a:rPr>
              <a:t>(présélection en retirant les idées en doublons ou mal cadrées / puis travail en profondeur sur une </a:t>
            </a:r>
            <a:r>
              <a:rPr lang="fr-FR" sz="2800" i="1" dirty="0" err="1">
                <a:solidFill>
                  <a:schemeClr val="bg1"/>
                </a:solidFill>
                <a:latin typeface="Calibri" pitchFamily="34" charset="0"/>
              </a:rPr>
              <a:t>shortlist</a:t>
            </a:r>
            <a:r>
              <a:rPr lang="fr-FR" sz="2800" dirty="0" smtClean="0">
                <a:solidFill>
                  <a:schemeClr val="bg1"/>
                </a:solidFill>
                <a:latin typeface="Calibri" pitchFamily="34" charset="0"/>
              </a:rPr>
              <a:t>)</a:t>
            </a:r>
            <a:endParaRPr lang="fr-FR" sz="2800" dirty="0">
              <a:latin typeface="Calibri" pitchFamily="34" charset="0"/>
            </a:endParaRPr>
          </a:p>
          <a:p>
            <a:pPr marL="609600" indent="-609600">
              <a:spcBef>
                <a:spcPct val="20000"/>
              </a:spcBef>
              <a:buFont typeface="Arial" charset="0"/>
              <a:buChar char="•"/>
            </a:pPr>
            <a:r>
              <a:rPr lang="fr-FR" sz="2800" b="1" dirty="0" smtClean="0">
                <a:solidFill>
                  <a:srgbClr val="FF0000"/>
                </a:solidFill>
                <a:latin typeface="Calibri" pitchFamily="34" charset="0"/>
              </a:rPr>
              <a:t>Important</a:t>
            </a:r>
            <a:r>
              <a:rPr lang="fr-FR" sz="2800" dirty="0" smtClean="0">
                <a:solidFill>
                  <a:srgbClr val="FF0000"/>
                </a:solidFill>
                <a:latin typeface="Calibri" pitchFamily="34" charset="0"/>
              </a:rPr>
              <a:t> :</a:t>
            </a:r>
            <a:r>
              <a:rPr lang="fr-FR" sz="2800" dirty="0" smtClean="0">
                <a:solidFill>
                  <a:schemeClr val="bg1"/>
                </a:solidFill>
                <a:latin typeface="Calibri" pitchFamily="34" charset="0"/>
              </a:rPr>
              <a:t> Tout </a:t>
            </a:r>
            <a:r>
              <a:rPr lang="fr-FR" sz="2800" dirty="0">
                <a:solidFill>
                  <a:schemeClr val="bg1"/>
                </a:solidFill>
                <a:latin typeface="Calibri" pitchFamily="34" charset="0"/>
              </a:rPr>
              <a:t>le monde soit d’accord sur la méthode </a:t>
            </a:r>
            <a:r>
              <a:rPr lang="fr-FR" sz="2800" u="sng" dirty="0">
                <a:solidFill>
                  <a:schemeClr val="bg1"/>
                </a:solidFill>
                <a:latin typeface="Calibri" pitchFamily="34" charset="0"/>
              </a:rPr>
              <a:t>avant</a:t>
            </a:r>
            <a:r>
              <a:rPr lang="fr-FR" sz="2800" dirty="0">
                <a:solidFill>
                  <a:schemeClr val="bg1"/>
                </a:solidFill>
                <a:latin typeface="Calibri" pitchFamily="34" charset="0"/>
              </a:rPr>
              <a:t> de lancer le processus de tri..</a:t>
            </a:r>
            <a:r>
              <a:rPr lang="fr-FR" sz="2800" dirty="0">
                <a:latin typeface="Calibri" pitchFamily="34" charset="0"/>
              </a:rPr>
              <a:t> </a:t>
            </a:r>
          </a:p>
          <a:p>
            <a:pPr marL="450850" lvl="1" indent="-273050">
              <a:spcBef>
                <a:spcPct val="20000"/>
              </a:spcBef>
              <a:buFont typeface="Arial" charset="0"/>
              <a:buChar char="–"/>
            </a:pPr>
            <a:r>
              <a:rPr lang="fr-FR" sz="2800" dirty="0">
                <a:solidFill>
                  <a:schemeClr val="bg1"/>
                </a:solidFill>
                <a:latin typeface="Calibri" pitchFamily="34" charset="0"/>
              </a:rPr>
              <a:t>Sinon on risque de retourner en arrière et de perdre du temps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heckerboard(across)">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4769</Words>
  <Application>Microsoft Office PowerPoint</Application>
  <PresentationFormat>Affichage à l'écran (4:3)</PresentationFormat>
  <Paragraphs>966</Paragraphs>
  <Slides>91</Slides>
  <Notes>4</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91</vt:i4>
      </vt:variant>
    </vt:vector>
  </HeadingPairs>
  <TitlesOfParts>
    <vt:vector size="94" baseType="lpstr">
      <vt:lpstr>Thème Office</vt:lpstr>
      <vt:lpstr>Diapositive</vt:lpstr>
      <vt:lpstr>Document</vt:lpstr>
      <vt:lpstr>Diapositive 1</vt:lpstr>
      <vt:lpstr>PROGRAMME DE FORMATION</vt:lpstr>
      <vt:lpstr>Diapositive 3</vt:lpstr>
      <vt:lpstr>Introduction</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Définitions: suite</vt:lpstr>
      <vt:lpstr>Diapositive 43</vt:lpstr>
      <vt:lpstr>Diapositive 44</vt:lpstr>
      <vt:lpstr>Diapositive 45</vt:lpstr>
      <vt:lpstr>Diapositive 46</vt:lpstr>
      <vt:lpstr>Diapositive 47</vt:lpstr>
      <vt:lpstr>Diapositive 48</vt:lpstr>
      <vt:lpstr>Diapositive 49</vt:lpstr>
      <vt:lpstr>Couple ISO 9001-9004</vt:lpstr>
      <vt:lpstr>Diapositive 51</vt:lpstr>
      <vt:lpstr>Diapositive 52</vt:lpstr>
      <vt:lpstr>Diapositive 53</vt:lpstr>
      <vt:lpstr>Diapositive 54</vt:lpstr>
      <vt:lpstr>Diapositive 55</vt:lpstr>
      <vt:lpstr>1- Le diagramme de Pareto</vt:lpstr>
      <vt:lpstr>Construction du diagramme de Pareto</vt:lpstr>
      <vt:lpstr>درجة عدم الرضا للجوانب الدراسية </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5 - La méthode des 5 « S » </vt:lpstr>
      <vt:lpstr>Diapositive 71</vt:lpstr>
      <vt:lpstr>Diapositive 72</vt:lpstr>
      <vt:lpstr>6 - Le Poka-Yoké   </vt:lpstr>
      <vt:lpstr>Diapositive 74</vt:lpstr>
      <vt:lpstr>8 - brainstorming ou remue-méninges</vt:lpstr>
      <vt:lpstr>Principes</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 </dc:creator>
  <cp:lastModifiedBy>hamidouche</cp:lastModifiedBy>
  <cp:revision>54</cp:revision>
  <dcterms:created xsi:type="dcterms:W3CDTF">2012-04-25T07:46:02Z</dcterms:created>
  <dcterms:modified xsi:type="dcterms:W3CDTF">2013-03-08T19:28:52Z</dcterms:modified>
</cp:coreProperties>
</file>